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52.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53.xml" ContentType="application/vnd.openxmlformats-officedocument.presentationml.notesSlide+xml"/>
  <Override PartName="/ppt/charts/chart4.xml" ContentType="application/vnd.openxmlformats-officedocument.drawingml.chart+xml"/>
  <Override PartName="/ppt/notesSlides/notesSlide5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55.xml" ContentType="application/vnd.openxmlformats-officedocument.presentationml.notesSlide+xml"/>
  <Override PartName="/ppt/charts/chart7.xml" ContentType="application/vnd.openxmlformats-officedocument.drawingml.chart+xml"/>
  <Override PartName="/ppt/notesSlides/notesSlide56.xml" ContentType="application/vnd.openxmlformats-officedocument.presentationml.notesSlide+xml"/>
  <Override PartName="/ppt/charts/chart8.xml" ContentType="application/vnd.openxmlformats-officedocument.drawingml.chart+xml"/>
  <Override PartName="/ppt/notesSlides/notesSlide57.xml" ContentType="application/vnd.openxmlformats-officedocument.presentationml.notesSlide+xml"/>
  <Override PartName="/ppt/charts/chart9.xml" ContentType="application/vnd.openxmlformats-officedocument.drawingml.chart+xml"/>
  <Override PartName="/ppt/notesSlides/notesSlide58.xml" ContentType="application/vnd.openxmlformats-officedocument.presentationml.notesSlide+xml"/>
  <Override PartName="/ppt/charts/chart10.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1.xml" ContentType="application/vnd.openxmlformats-officedocument.drawingml.chart+xml"/>
  <Override PartName="/ppt/drawings/drawing4.xml" ContentType="application/vnd.openxmlformats-officedocument.drawingml.chartshapes+xml"/>
  <Override PartName="/ppt/charts/chart12.xml" ContentType="application/vnd.openxmlformats-officedocument.drawingml.chart+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259" r:id="rId3"/>
    <p:sldId id="257" r:id="rId4"/>
    <p:sldId id="286" r:id="rId5"/>
    <p:sldId id="287" r:id="rId6"/>
    <p:sldId id="355" r:id="rId7"/>
    <p:sldId id="356" r:id="rId8"/>
    <p:sldId id="357" r:id="rId9"/>
    <p:sldId id="358" r:id="rId10"/>
    <p:sldId id="359" r:id="rId11"/>
    <p:sldId id="413" r:id="rId12"/>
    <p:sldId id="415" r:id="rId13"/>
    <p:sldId id="417" r:id="rId14"/>
    <p:sldId id="361" r:id="rId15"/>
    <p:sldId id="419" r:id="rId16"/>
    <p:sldId id="362" r:id="rId17"/>
    <p:sldId id="363" r:id="rId18"/>
    <p:sldId id="364" r:id="rId19"/>
    <p:sldId id="365" r:id="rId20"/>
    <p:sldId id="421" r:id="rId21"/>
    <p:sldId id="366" r:id="rId22"/>
    <p:sldId id="367" r:id="rId23"/>
    <p:sldId id="368" r:id="rId24"/>
    <p:sldId id="369" r:id="rId25"/>
    <p:sldId id="370" r:id="rId26"/>
    <p:sldId id="371" r:id="rId27"/>
    <p:sldId id="372" r:id="rId28"/>
    <p:sldId id="374" r:id="rId29"/>
    <p:sldId id="375" r:id="rId30"/>
    <p:sldId id="377" r:id="rId31"/>
    <p:sldId id="378" r:id="rId32"/>
    <p:sldId id="379" r:id="rId33"/>
    <p:sldId id="380" r:id="rId34"/>
    <p:sldId id="381"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 id="407" r:id="rId60"/>
    <p:sldId id="408" r:id="rId61"/>
    <p:sldId id="423"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09" r:id="rId78"/>
    <p:sldId id="410" r:id="rId79"/>
    <p:sldId id="441" r:id="rId80"/>
    <p:sldId id="442" r:id="rId81"/>
    <p:sldId id="443" r:id="rId82"/>
    <p:sldId id="444" r:id="rId83"/>
    <p:sldId id="445" r:id="rId84"/>
    <p:sldId id="446" r:id="rId85"/>
    <p:sldId id="447" r:id="rId86"/>
    <p:sldId id="448" r:id="rId87"/>
    <p:sldId id="449" r:id="rId88"/>
    <p:sldId id="450" r:id="rId89"/>
    <p:sldId id="451" r:id="rId90"/>
    <p:sldId id="452" r:id="rId91"/>
    <p:sldId id="453" r:id="rId92"/>
    <p:sldId id="454" r:id="rId93"/>
    <p:sldId id="455" r:id="rId94"/>
    <p:sldId id="456" r:id="rId95"/>
    <p:sldId id="457" r:id="rId96"/>
    <p:sldId id="458" r:id="rId97"/>
    <p:sldId id="459" r:id="rId98"/>
    <p:sldId id="460" r:id="rId99"/>
    <p:sldId id="461" r:id="rId100"/>
    <p:sldId id="411" r:id="rId101"/>
    <p:sldId id="27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63119" autoAdjust="0"/>
  </p:normalViewPr>
  <p:slideViewPr>
    <p:cSldViewPr snapToGrid="0">
      <p:cViewPr varScale="1">
        <p:scale>
          <a:sx n="66" d="100"/>
          <a:sy n="66" d="100"/>
        </p:scale>
        <p:origin x="20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user\Desktop\for%20ppt\Book1.xlsx" TargetMode="Externa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ausnapnaswash01\afpaktaskforce$\SPME\Monitoring%20and%20Evaluation\MCP\Afghanistan\AF%20Alex%20Request_07.18.2012.xlsx" TargetMode="Externa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Documents%20and%20Settings\araval\My%20Documents\Downloads\AF%20GDP%20and%20GiroA%20Domestic%20Revenue%20through%202012%20(2).xlsx" TargetMode="Externa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1" Type="http://schemas.openxmlformats.org/officeDocument/2006/relationships/oleObject" Target="file:///C:\Users\user\Desktop\for%20ppt\1390_budget.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user\Desktop\for%20ppt\1390_budget.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user\Desktop\for%20ppt\1390_budget.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user\Documents\Book1.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user\Desktop\for%20ppt\1390_budget.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user\Desktop\for%20ppt\1390_budget.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1299025974700701E-2"/>
          <c:y val="0.17532808398950131"/>
          <c:w val="0.85162381117955244"/>
          <c:h val="0.75882327209098877"/>
        </c:manualLayout>
      </c:layout>
      <c:lineChart>
        <c:grouping val="standard"/>
        <c:varyColors val="0"/>
        <c:ser>
          <c:idx val="8"/>
          <c:order val="0"/>
          <c:tx>
            <c:strRef>
              <c:f>'GDP C USD'!$A$11</c:f>
              <c:strCache>
                <c:ptCount val="1"/>
                <c:pt idx="0">
                  <c:v>Afghanistan</c:v>
                </c:pt>
              </c:strCache>
            </c:strRef>
          </c:tx>
          <c:spPr>
            <a:ln w="44450">
              <a:solidFill>
                <a:srgbClr val="0070C0"/>
              </a:solidFill>
            </a:ln>
            <a:effectLst>
              <a:outerShdw blurRad="50800" dist="50800" dir="5400000" algn="ctr" rotWithShape="0">
                <a:srgbClr val="000000">
                  <a:alpha val="36000"/>
                </a:srgbClr>
              </a:outerShdw>
            </a:effectLst>
          </c:spPr>
          <c:marker>
            <c:symbol val="diamond"/>
            <c:size val="12"/>
            <c:spPr>
              <a:solidFill>
                <a:srgbClr val="4F81BD">
                  <a:lumMod val="75000"/>
                </a:srgbClr>
              </a:solidFill>
              <a:ln cmpd="sng">
                <a:solidFill>
                  <a:srgbClr val="4F81BD">
                    <a:lumMod val="75000"/>
                  </a:srgbClr>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'GDP C USD'!$B$2:$L$2</c:f>
              <c:strCache>
                <c:ptCount val="11"/>
                <c:pt idx="0">
                  <c:v>2001</c:v>
                </c:pt>
                <c:pt idx="1">
                  <c:v>2002</c:v>
                </c:pt>
                <c:pt idx="2">
                  <c:v>2003</c:v>
                </c:pt>
                <c:pt idx="3">
                  <c:v>2004</c:v>
                </c:pt>
                <c:pt idx="4">
                  <c:v>2005</c:v>
                </c:pt>
                <c:pt idx="5">
                  <c:v>2006</c:v>
                </c:pt>
                <c:pt idx="6">
                  <c:v>2007</c:v>
                </c:pt>
                <c:pt idx="7">
                  <c:v>2008</c:v>
                </c:pt>
                <c:pt idx="8">
                  <c:v>2009</c:v>
                </c:pt>
                <c:pt idx="9">
                  <c:v>2010</c:v>
                </c:pt>
                <c:pt idx="10">
                  <c:v>2011</c:v>
                </c:pt>
              </c:strCache>
            </c:strRef>
          </c:cat>
          <c:val>
            <c:numRef>
              <c:f>'GDP C USD'!$B$11:$L$11</c:f>
              <c:numCache>
                <c:formatCode>"$"#,##0</c:formatCode>
                <c:ptCount val="11"/>
                <c:pt idx="0">
                  <c:v>2461666314.7836618</c:v>
                </c:pt>
                <c:pt idx="1">
                  <c:v>4338907578.6625404</c:v>
                </c:pt>
                <c:pt idx="2">
                  <c:v>4766127271.5812521</c:v>
                </c:pt>
                <c:pt idx="3">
                  <c:v>5704202650.6382122</c:v>
                </c:pt>
                <c:pt idx="4">
                  <c:v>6814753580.5414925</c:v>
                </c:pt>
                <c:pt idx="5">
                  <c:v>7721931671.4209518</c:v>
                </c:pt>
                <c:pt idx="6">
                  <c:v>9707373721.0785313</c:v>
                </c:pt>
                <c:pt idx="7">
                  <c:v>11940296131.284351</c:v>
                </c:pt>
                <c:pt idx="8">
                  <c:v>14213670485.313236</c:v>
                </c:pt>
                <c:pt idx="9">
                  <c:v>17243112603.552856</c:v>
                </c:pt>
                <c:pt idx="10">
                  <c:v>20343461030.383091</c:v>
                </c:pt>
              </c:numCache>
            </c:numRef>
          </c:val>
          <c:smooth val="1"/>
        </c:ser>
        <c:dLbls>
          <c:showLegendKey val="0"/>
          <c:showVal val="0"/>
          <c:showCatName val="0"/>
          <c:showSerName val="0"/>
          <c:showPercent val="0"/>
          <c:showBubbleSize val="0"/>
        </c:dLbls>
        <c:marker val="1"/>
        <c:smooth val="0"/>
        <c:axId val="428771968"/>
        <c:axId val="466289792"/>
      </c:lineChart>
      <c:catAx>
        <c:axId val="428771968"/>
        <c:scaling>
          <c:orientation val="minMax"/>
        </c:scaling>
        <c:delete val="0"/>
        <c:axPos val="b"/>
        <c:numFmt formatCode="General" sourceLinked="0"/>
        <c:majorTickMark val="none"/>
        <c:minorTickMark val="none"/>
        <c:tickLblPos val="nextTo"/>
        <c:spPr>
          <a:ln>
            <a:noFill/>
          </a:ln>
        </c:spPr>
        <c:txPr>
          <a:bodyPr/>
          <a:lstStyle/>
          <a:p>
            <a:pPr>
              <a:defRPr sz="1400"/>
            </a:pPr>
            <a:endParaRPr lang="en-US"/>
          </a:p>
        </c:txPr>
        <c:crossAx val="466289792"/>
        <c:crosses val="autoZero"/>
        <c:auto val="1"/>
        <c:lblAlgn val="ctr"/>
        <c:lblOffset val="100"/>
        <c:tickLblSkip val="3"/>
        <c:noMultiLvlLbl val="0"/>
      </c:catAx>
      <c:valAx>
        <c:axId val="466289792"/>
        <c:scaling>
          <c:orientation val="minMax"/>
          <c:max val="25000000000"/>
          <c:min val="0"/>
        </c:scaling>
        <c:delete val="0"/>
        <c:axPos val="l"/>
        <c:majorGridlines>
          <c:spPr>
            <a:ln>
              <a:solidFill>
                <a:sysClr val="windowText" lastClr="000000">
                  <a:lumMod val="50000"/>
                  <a:lumOff val="50000"/>
                  <a:alpha val="20000"/>
                </a:sysClr>
              </a:solidFill>
            </a:ln>
          </c:spPr>
        </c:majorGridlines>
        <c:numFmt formatCode="&quot;$&quot;#,##0" sourceLinked="1"/>
        <c:majorTickMark val="out"/>
        <c:minorTickMark val="none"/>
        <c:tickLblPos val="nextTo"/>
        <c:spPr>
          <a:noFill/>
          <a:ln>
            <a:noFill/>
          </a:ln>
        </c:spPr>
        <c:txPr>
          <a:bodyPr/>
          <a:lstStyle/>
          <a:p>
            <a:pPr>
              <a:defRPr sz="1050" b="1"/>
            </a:pPr>
            <a:endParaRPr lang="en-US"/>
          </a:p>
        </c:txPr>
        <c:crossAx val="428771968"/>
        <c:crosses val="autoZero"/>
        <c:crossBetween val="midCat"/>
        <c:dispUnits>
          <c:builtInUnit val="billions"/>
        </c:dispUnits>
      </c:valAx>
      <c:spPr>
        <a:noFill/>
      </c:spPr>
    </c:plotArea>
    <c:plotVisOnly val="1"/>
    <c:dispBlanksAs val="gap"/>
    <c:showDLblsOverMax val="0"/>
  </c:chart>
  <c:spPr>
    <a:noFill/>
    <a:ln>
      <a:noFill/>
    </a:ln>
  </c:spPr>
  <c:txPr>
    <a:bodyPr/>
    <a:lstStyle/>
    <a:p>
      <a:pPr>
        <a:defRPr sz="900">
          <a:latin typeface="Gisha" pitchFamily="34" charset="-79"/>
          <a:cs typeface="Gisha" pitchFamily="34" charset="-79"/>
        </a:defRPr>
      </a:pPr>
      <a:endParaRPr lang="en-US"/>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276844278658038E-2"/>
          <c:y val="3.977837204294387E-2"/>
          <c:w val="0.81473216444677776"/>
          <c:h val="0.75976034726428465"/>
        </c:manualLayout>
      </c:layout>
      <c:barChart>
        <c:barDir val="col"/>
        <c:grouping val="clustered"/>
        <c:varyColors val="0"/>
        <c:ser>
          <c:idx val="0"/>
          <c:order val="0"/>
          <c:tx>
            <c:strRef>
              <c:f>Sheet1!$A$3</c:f>
              <c:strCache>
                <c:ptCount val="1"/>
                <c:pt idx="0">
                  <c:v>Domistic Revenue</c:v>
                </c:pt>
              </c:strCache>
            </c:strRef>
          </c:tx>
          <c:invertIfNegative val="0"/>
          <c:cat>
            <c:strRef>
              <c:f>Sheet1!$B$1:$H$1</c:f>
              <c:strCache>
                <c:ptCount val="7"/>
                <c:pt idx="0">
                  <c:v>1388 Act.</c:v>
                </c:pt>
                <c:pt idx="1">
                  <c:v>1389 Act.</c:v>
                </c:pt>
                <c:pt idx="2">
                  <c:v>1390 Act.</c:v>
                </c:pt>
                <c:pt idx="3">
                  <c:v>1391 Act.</c:v>
                </c:pt>
                <c:pt idx="4">
                  <c:v>1392 budget</c:v>
                </c:pt>
                <c:pt idx="5">
                  <c:v>1393 proj.</c:v>
                </c:pt>
                <c:pt idx="6">
                  <c:v>1394 proj.</c:v>
                </c:pt>
              </c:strCache>
            </c:strRef>
          </c:cat>
          <c:val>
            <c:numRef>
              <c:f>Sheet1!$B$3:$H$3</c:f>
              <c:numCache>
                <c:formatCode>_(* #,##0_);_(* \(#,##0\);_(* "-"??_);_(@_)</c:formatCode>
                <c:ptCount val="7"/>
                <c:pt idx="0">
                  <c:v>1247.4225875715692</c:v>
                </c:pt>
                <c:pt idx="1">
                  <c:v>1657.4079127816506</c:v>
                </c:pt>
                <c:pt idx="2">
                  <c:v>2113.6652565838313</c:v>
                </c:pt>
                <c:pt idx="3">
                  <c:v>1758.20163</c:v>
                </c:pt>
                <c:pt idx="4">
                  <c:v>2365.3846153846148</c:v>
                </c:pt>
                <c:pt idx="5">
                  <c:v>2527.7882513116133</c:v>
                </c:pt>
                <c:pt idx="6">
                  <c:v>2837.433831959192</c:v>
                </c:pt>
              </c:numCache>
            </c:numRef>
          </c:val>
        </c:ser>
        <c:ser>
          <c:idx val="1"/>
          <c:order val="1"/>
          <c:tx>
            <c:strRef>
              <c:f>Sheet1!$A$4</c:f>
              <c:strCache>
                <c:ptCount val="1"/>
                <c:pt idx="0">
                  <c:v>Operating Expenditure</c:v>
                </c:pt>
              </c:strCache>
            </c:strRef>
          </c:tx>
          <c:invertIfNegative val="0"/>
          <c:cat>
            <c:strRef>
              <c:f>Sheet1!$B$1:$H$1</c:f>
              <c:strCache>
                <c:ptCount val="7"/>
                <c:pt idx="0">
                  <c:v>1388 Act.</c:v>
                </c:pt>
                <c:pt idx="1">
                  <c:v>1389 Act.</c:v>
                </c:pt>
                <c:pt idx="2">
                  <c:v>1390 Act.</c:v>
                </c:pt>
                <c:pt idx="3">
                  <c:v>1391 Act.</c:v>
                </c:pt>
                <c:pt idx="4">
                  <c:v>1392 budget</c:v>
                </c:pt>
                <c:pt idx="5">
                  <c:v>1393 proj.</c:v>
                </c:pt>
                <c:pt idx="6">
                  <c:v>1394 proj.</c:v>
                </c:pt>
              </c:strCache>
            </c:strRef>
          </c:cat>
          <c:val>
            <c:numRef>
              <c:f>Sheet1!$B$4:$H$4</c:f>
              <c:numCache>
                <c:formatCode>_(* #,##0_);_(* \(#,##0\);_(* "-"??_);_(@_)</c:formatCode>
                <c:ptCount val="7"/>
                <c:pt idx="0">
                  <c:v>1712.0212716470589</c:v>
                </c:pt>
                <c:pt idx="1">
                  <c:v>2278.0542322882493</c:v>
                </c:pt>
                <c:pt idx="2">
                  <c:v>3178.4132306519159</c:v>
                </c:pt>
                <c:pt idx="3">
                  <c:v>3141.6962836399998</c:v>
                </c:pt>
                <c:pt idx="4">
                  <c:v>3775.5194423076923</c:v>
                </c:pt>
                <c:pt idx="5">
                  <c:v>3780.5196864687887</c:v>
                </c:pt>
                <c:pt idx="6">
                  <c:v>3843.7582548483074</c:v>
                </c:pt>
              </c:numCache>
            </c:numRef>
          </c:val>
        </c:ser>
        <c:dLbls>
          <c:showLegendKey val="0"/>
          <c:showVal val="0"/>
          <c:showCatName val="0"/>
          <c:showSerName val="0"/>
          <c:showPercent val="0"/>
          <c:showBubbleSize val="0"/>
        </c:dLbls>
        <c:gapWidth val="75"/>
        <c:overlap val="-25"/>
        <c:axId val="469553040"/>
        <c:axId val="469553432"/>
      </c:barChart>
      <c:lineChart>
        <c:grouping val="stacked"/>
        <c:varyColors val="0"/>
        <c:ser>
          <c:idx val="2"/>
          <c:order val="2"/>
          <c:tx>
            <c:strRef>
              <c:f>Sheet1!$A$5</c:f>
              <c:strCache>
                <c:ptCount val="1"/>
                <c:pt idx="0">
                  <c:v>Fiscal Sustainability()</c:v>
                </c:pt>
              </c:strCache>
            </c:strRef>
          </c:tx>
          <c:marker>
            <c:symbol val="none"/>
          </c:marker>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Sheet1!$B$5:$H$5</c:f>
              <c:numCache>
                <c:formatCode>0%</c:formatCode>
                <c:ptCount val="7"/>
                <c:pt idx="0">
                  <c:v>0.72862563580853201</c:v>
                </c:pt>
                <c:pt idx="1">
                  <c:v>0.72755419484321271</c:v>
                </c:pt>
                <c:pt idx="2">
                  <c:v>0.66500643660808878</c:v>
                </c:pt>
                <c:pt idx="3">
                  <c:v>0.55963450036708562</c:v>
                </c:pt>
                <c:pt idx="4">
                  <c:v>0.62650574352196498</c:v>
                </c:pt>
                <c:pt idx="5">
                  <c:v>0.66863512451980112</c:v>
                </c:pt>
                <c:pt idx="6">
                  <c:v>0.73819258231971474</c:v>
                </c:pt>
              </c:numCache>
            </c:numRef>
          </c:val>
          <c:smooth val="0"/>
        </c:ser>
        <c:dLbls>
          <c:showLegendKey val="0"/>
          <c:showVal val="0"/>
          <c:showCatName val="0"/>
          <c:showSerName val="0"/>
          <c:showPercent val="0"/>
          <c:showBubbleSize val="0"/>
        </c:dLbls>
        <c:marker val="1"/>
        <c:smooth val="0"/>
        <c:axId val="469554216"/>
        <c:axId val="469553824"/>
      </c:lineChart>
      <c:catAx>
        <c:axId val="469553040"/>
        <c:scaling>
          <c:orientation val="minMax"/>
        </c:scaling>
        <c:delete val="0"/>
        <c:axPos val="b"/>
        <c:numFmt formatCode="General" sourceLinked="1"/>
        <c:majorTickMark val="none"/>
        <c:minorTickMark val="none"/>
        <c:tickLblPos val="nextTo"/>
        <c:txPr>
          <a:bodyPr/>
          <a:lstStyle/>
          <a:p>
            <a:pPr>
              <a:defRPr sz="1050"/>
            </a:pPr>
            <a:endParaRPr lang="en-US"/>
          </a:p>
        </c:txPr>
        <c:crossAx val="469553432"/>
        <c:crosses val="autoZero"/>
        <c:auto val="1"/>
        <c:lblAlgn val="ctr"/>
        <c:lblOffset val="100"/>
        <c:noMultiLvlLbl val="0"/>
      </c:catAx>
      <c:valAx>
        <c:axId val="469553432"/>
        <c:scaling>
          <c:orientation val="minMax"/>
          <c:max val="4000"/>
        </c:scaling>
        <c:delete val="0"/>
        <c:axPos val="l"/>
        <c:majorGridlines/>
        <c:numFmt formatCode="_(* #,##0_);_(* \(#,##0\);_(* &quot;-&quot;??_);_(@_)" sourceLinked="1"/>
        <c:majorTickMark val="none"/>
        <c:minorTickMark val="none"/>
        <c:tickLblPos val="nextTo"/>
        <c:spPr>
          <a:ln w="9525">
            <a:noFill/>
          </a:ln>
        </c:spPr>
        <c:crossAx val="469553040"/>
        <c:crosses val="autoZero"/>
        <c:crossBetween val="between"/>
      </c:valAx>
      <c:valAx>
        <c:axId val="469553824"/>
        <c:scaling>
          <c:orientation val="minMax"/>
          <c:max val="1"/>
        </c:scaling>
        <c:delete val="0"/>
        <c:axPos val="r"/>
        <c:numFmt formatCode="0%" sourceLinked="1"/>
        <c:majorTickMark val="out"/>
        <c:minorTickMark val="none"/>
        <c:tickLblPos val="nextTo"/>
        <c:txPr>
          <a:bodyPr/>
          <a:lstStyle/>
          <a:p>
            <a:pPr>
              <a:defRPr sz="1050"/>
            </a:pPr>
            <a:endParaRPr lang="en-US"/>
          </a:p>
        </c:txPr>
        <c:crossAx val="469554216"/>
        <c:crosses val="max"/>
        <c:crossBetween val="between"/>
      </c:valAx>
      <c:catAx>
        <c:axId val="469554216"/>
        <c:scaling>
          <c:orientation val="minMax"/>
        </c:scaling>
        <c:delete val="1"/>
        <c:axPos val="b"/>
        <c:majorTickMark val="out"/>
        <c:minorTickMark val="none"/>
        <c:tickLblPos val="nextTo"/>
        <c:crossAx val="469553824"/>
        <c:crosses val="autoZero"/>
        <c:auto val="1"/>
        <c:lblAlgn val="ctr"/>
        <c:lblOffset val="100"/>
        <c:noMultiLvlLbl val="0"/>
      </c:catAx>
    </c:plotArea>
    <c:legend>
      <c:legendPos val="b"/>
      <c:layout>
        <c:manualLayout>
          <c:xMode val="edge"/>
          <c:yMode val="edge"/>
          <c:x val="0.12405914098096567"/>
          <c:y val="0.88261063318060173"/>
          <c:w val="0.73714115815949055"/>
          <c:h val="9.6865266960764751E-2"/>
        </c:manualLayout>
      </c:layout>
      <c:overlay val="0"/>
      <c:txPr>
        <a:bodyPr/>
        <a:lstStyle/>
        <a:p>
          <a:pPr>
            <a:defRPr sz="1050"/>
          </a:pPr>
          <a:endParaRPr lang="en-US"/>
        </a:p>
      </c:txPr>
    </c:legend>
    <c:plotVisOnly val="1"/>
    <c:dispBlanksAs val="zero"/>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101377952755906E-2"/>
          <c:y val="0.16715121026538346"/>
          <c:w val="0.8819064960629921"/>
          <c:h val="0.7335743657042868"/>
        </c:manualLayout>
      </c:layout>
      <c:lineChart>
        <c:grouping val="standard"/>
        <c:varyColors val="0"/>
        <c:ser>
          <c:idx val="0"/>
          <c:order val="0"/>
          <c:tx>
            <c:strRef>
              <c:f>'Trade Annual'!$A$2</c:f>
              <c:strCache>
                <c:ptCount val="1"/>
                <c:pt idx="0">
                  <c:v>Exports</c:v>
                </c:pt>
              </c:strCache>
            </c:strRef>
          </c:tx>
          <c:spPr>
            <a:ln w="31750">
              <a:solidFill>
                <a:schemeClr val="accent1">
                  <a:lumMod val="75000"/>
                </a:schemeClr>
              </a:solidFill>
            </a:ln>
            <a:effectLst>
              <a:outerShdw blurRad="50800" dist="50800" dir="5400000" algn="ctr" rotWithShape="0">
                <a:srgbClr val="000000">
                  <a:alpha val="36000"/>
                </a:srgbClr>
              </a:outerShdw>
            </a:effectLst>
          </c:spPr>
          <c:marker>
            <c:symbol val="diamond"/>
            <c:size val="7"/>
            <c:spPr>
              <a:solidFill>
                <a:schemeClr val="accent1">
                  <a:lumMod val="75000"/>
                </a:schemeClr>
              </a:solidFill>
              <a:ln>
                <a:solidFill>
                  <a:schemeClr val="accent1">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dPt>
            <c:idx val="14"/>
            <c:bubble3D val="0"/>
            <c:spPr>
              <a:ln w="31750">
                <a:solidFill>
                  <a:schemeClr val="accent1">
                    <a:lumMod val="75000"/>
                  </a:schemeClr>
                </a:solidFill>
                <a:prstDash val="sysDash"/>
              </a:ln>
              <a:effectLst>
                <a:outerShdw blurRad="50800" dist="50800" dir="5400000" algn="ctr" rotWithShape="0">
                  <a:srgbClr val="000000">
                    <a:alpha val="36000"/>
                  </a:srgbClr>
                </a:outerShdw>
              </a:effectLst>
            </c:spPr>
          </c:dPt>
          <c:cat>
            <c:numRef>
              <c:f>'Trade Annual'!$B$1:$AG$1</c:f>
              <c:numCache>
                <c:formatCode>General</c:formatCode>
                <c:ptCount val="32"/>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numCache>
            </c:numRef>
          </c:cat>
          <c:val>
            <c:numRef>
              <c:f>'Trade Annual'!$B$2:$AG$2</c:f>
              <c:numCache>
                <c:formatCode>#,##0</c:formatCode>
                <c:ptCount val="32"/>
                <c:pt idx="0">
                  <c:v>670474000</c:v>
                </c:pt>
                <c:pt idx="1">
                  <c:v>638117000</c:v>
                </c:pt>
                <c:pt idx="2">
                  <c:v>200898000</c:v>
                </c:pt>
                <c:pt idx="3">
                  <c:v>195406000</c:v>
                </c:pt>
                <c:pt idx="4">
                  <c:v>175991000</c:v>
                </c:pt>
                <c:pt idx="5">
                  <c:v>203070000</c:v>
                </c:pt>
                <c:pt idx="6">
                  <c:v>166306000</c:v>
                </c:pt>
                <c:pt idx="7">
                  <c:v>336183000</c:v>
                </c:pt>
                <c:pt idx="8">
                  <c:v>175082000</c:v>
                </c:pt>
                <c:pt idx="9">
                  <c:v>174741000</c:v>
                </c:pt>
                <c:pt idx="10">
                  <c:v>131088000</c:v>
                </c:pt>
                <c:pt idx="11">
                  <c:v>189029000</c:v>
                </c:pt>
                <c:pt idx="12">
                  <c:v>181319000</c:v>
                </c:pt>
                <c:pt idx="14">
                  <c:v>104608000</c:v>
                </c:pt>
                <c:pt idx="15">
                  <c:v>165996000</c:v>
                </c:pt>
                <c:pt idx="16">
                  <c:v>128049000</c:v>
                </c:pt>
                <c:pt idx="17">
                  <c:v>144655000</c:v>
                </c:pt>
                <c:pt idx="18">
                  <c:v>151181000</c:v>
                </c:pt>
                <c:pt idx="19">
                  <c:v>122752000</c:v>
                </c:pt>
                <c:pt idx="20">
                  <c:v>142192000</c:v>
                </c:pt>
                <c:pt idx="21">
                  <c:v>83089900</c:v>
                </c:pt>
                <c:pt idx="22">
                  <c:v>87516000</c:v>
                </c:pt>
                <c:pt idx="23">
                  <c:v>209453000</c:v>
                </c:pt>
                <c:pt idx="24">
                  <c:v>184309000</c:v>
                </c:pt>
                <c:pt idx="25">
                  <c:v>238410000</c:v>
                </c:pt>
                <c:pt idx="26">
                  <c:v>232463000</c:v>
                </c:pt>
                <c:pt idx="27">
                  <c:v>337330000</c:v>
                </c:pt>
                <c:pt idx="28">
                  <c:v>472636000</c:v>
                </c:pt>
                <c:pt idx="29">
                  <c:v>444389000</c:v>
                </c:pt>
                <c:pt idx="30">
                  <c:v>498314000</c:v>
                </c:pt>
                <c:pt idx="31">
                  <c:v>491636000</c:v>
                </c:pt>
              </c:numCache>
            </c:numRef>
          </c:val>
          <c:smooth val="1"/>
        </c:ser>
        <c:ser>
          <c:idx val="1"/>
          <c:order val="1"/>
          <c:tx>
            <c:strRef>
              <c:f>'Trade Annual'!$A$3</c:f>
              <c:strCache>
                <c:ptCount val="1"/>
                <c:pt idx="0">
                  <c:v>Imports</c:v>
                </c:pt>
              </c:strCache>
            </c:strRef>
          </c:tx>
          <c:spPr>
            <a:ln w="31750">
              <a:solidFill>
                <a:schemeClr val="accent2">
                  <a:lumMod val="75000"/>
                </a:schemeClr>
              </a:solidFill>
            </a:ln>
            <a:effectLst>
              <a:outerShdw blurRad="50800" dist="50800" dir="5400000" algn="ctr" rotWithShape="0">
                <a:srgbClr val="000000">
                  <a:alpha val="36000"/>
                </a:srgbClr>
              </a:outerShdw>
            </a:effectLst>
          </c:spPr>
          <c:marker>
            <c:symbol val="diamond"/>
            <c:size val="7"/>
            <c:spPr>
              <a:solidFill>
                <a:schemeClr val="accent2">
                  <a:lumMod val="75000"/>
                </a:schemeClr>
              </a:solidFill>
              <a:ln>
                <a:solidFill>
                  <a:schemeClr val="accent2">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cat>
            <c:numRef>
              <c:f>'Trade Annual'!$B$1:$AG$1</c:f>
              <c:numCache>
                <c:formatCode>General</c:formatCode>
                <c:ptCount val="32"/>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numCache>
            </c:numRef>
          </c:cat>
          <c:val>
            <c:numRef>
              <c:f>'Trade Annual'!$B$3:$AG$3</c:f>
              <c:numCache>
                <c:formatCode>#,##0</c:formatCode>
                <c:ptCount val="32"/>
                <c:pt idx="0">
                  <c:v>494754000</c:v>
                </c:pt>
                <c:pt idx="1">
                  <c:v>541516000</c:v>
                </c:pt>
                <c:pt idx="2">
                  <c:v>321964000</c:v>
                </c:pt>
                <c:pt idx="3">
                  <c:v>372559000</c:v>
                </c:pt>
                <c:pt idx="4">
                  <c:v>392127000</c:v>
                </c:pt>
                <c:pt idx="5">
                  <c:v>395904000</c:v>
                </c:pt>
                <c:pt idx="6">
                  <c:v>596979000</c:v>
                </c:pt>
                <c:pt idx="7">
                  <c:v>681226000</c:v>
                </c:pt>
                <c:pt idx="8">
                  <c:v>524499000</c:v>
                </c:pt>
                <c:pt idx="9">
                  <c:v>425808000</c:v>
                </c:pt>
                <c:pt idx="10">
                  <c:v>479278000</c:v>
                </c:pt>
                <c:pt idx="11">
                  <c:v>443106000</c:v>
                </c:pt>
                <c:pt idx="12">
                  <c:v>398244000</c:v>
                </c:pt>
                <c:pt idx="13">
                  <c:v>464757000</c:v>
                </c:pt>
                <c:pt idx="14">
                  <c:v>390842000</c:v>
                </c:pt>
                <c:pt idx="15">
                  <c:v>387414000</c:v>
                </c:pt>
                <c:pt idx="16">
                  <c:v>660796000</c:v>
                </c:pt>
                <c:pt idx="17">
                  <c:v>604313000</c:v>
                </c:pt>
                <c:pt idx="18">
                  <c:v>462493000</c:v>
                </c:pt>
                <c:pt idx="19">
                  <c:v>490307000</c:v>
                </c:pt>
                <c:pt idx="20">
                  <c:v>620746000</c:v>
                </c:pt>
                <c:pt idx="21">
                  <c:v>556030000</c:v>
                </c:pt>
                <c:pt idx="22">
                  <c:v>1034570000</c:v>
                </c:pt>
                <c:pt idx="23">
                  <c:v>1609740000</c:v>
                </c:pt>
                <c:pt idx="24">
                  <c:v>1963000000</c:v>
                </c:pt>
                <c:pt idx="25">
                  <c:v>2991720000</c:v>
                </c:pt>
                <c:pt idx="26">
                  <c:v>3787550000</c:v>
                </c:pt>
                <c:pt idx="27">
                  <c:v>4873250000</c:v>
                </c:pt>
                <c:pt idx="28">
                  <c:v>5614050000</c:v>
                </c:pt>
                <c:pt idx="29">
                  <c:v>6602040000</c:v>
                </c:pt>
                <c:pt idx="30">
                  <c:v>8241020000</c:v>
                </c:pt>
                <c:pt idx="31">
                  <c:v>10219500000</c:v>
                </c:pt>
              </c:numCache>
            </c:numRef>
          </c:val>
          <c:smooth val="1"/>
        </c:ser>
        <c:dLbls>
          <c:showLegendKey val="0"/>
          <c:showVal val="0"/>
          <c:showCatName val="0"/>
          <c:showSerName val="0"/>
          <c:showPercent val="0"/>
          <c:showBubbleSize val="0"/>
        </c:dLbls>
        <c:marker val="1"/>
        <c:smooth val="0"/>
        <c:axId val="469555392"/>
        <c:axId val="469555784"/>
      </c:lineChart>
      <c:catAx>
        <c:axId val="469555392"/>
        <c:scaling>
          <c:orientation val="minMax"/>
        </c:scaling>
        <c:delete val="0"/>
        <c:axPos val="b"/>
        <c:numFmt formatCode="General" sourceLinked="1"/>
        <c:majorTickMark val="out"/>
        <c:minorTickMark val="none"/>
        <c:tickLblPos val="nextTo"/>
        <c:spPr>
          <a:ln>
            <a:noFill/>
          </a:ln>
        </c:spPr>
        <c:crossAx val="469555784"/>
        <c:crosses val="autoZero"/>
        <c:auto val="1"/>
        <c:lblAlgn val="ctr"/>
        <c:lblOffset val="100"/>
        <c:noMultiLvlLbl val="0"/>
      </c:catAx>
      <c:valAx>
        <c:axId val="469555784"/>
        <c:scaling>
          <c:orientation val="minMax"/>
          <c:max val="11000000000"/>
          <c:min val="0"/>
        </c:scaling>
        <c:delete val="0"/>
        <c:axPos val="l"/>
        <c:majorGridlines>
          <c:spPr>
            <a:ln>
              <a:solidFill>
                <a:schemeClr val="tx1">
                  <a:lumMod val="50000"/>
                  <a:lumOff val="50000"/>
                  <a:alpha val="36000"/>
                </a:schemeClr>
              </a:solidFill>
            </a:ln>
          </c:spPr>
        </c:majorGridlines>
        <c:numFmt formatCode="#,##0" sourceLinked="1"/>
        <c:majorTickMark val="out"/>
        <c:minorTickMark val="none"/>
        <c:tickLblPos val="nextTo"/>
        <c:spPr>
          <a:ln>
            <a:noFill/>
          </a:ln>
        </c:spPr>
        <c:txPr>
          <a:bodyPr/>
          <a:lstStyle/>
          <a:p>
            <a:pPr>
              <a:defRPr sz="1050" b="1"/>
            </a:pPr>
            <a:endParaRPr lang="en-US"/>
          </a:p>
        </c:txPr>
        <c:crossAx val="469555392"/>
        <c:crosses val="autoZero"/>
        <c:crossBetween val="between"/>
        <c:dispUnits>
          <c:builtInUnit val="billions"/>
        </c:dispUnits>
      </c:valAx>
      <c:spPr>
        <a:noFill/>
      </c:spPr>
    </c:plotArea>
    <c:plotVisOnly val="1"/>
    <c:dispBlanksAs val="span"/>
    <c:showDLblsOverMax val="0"/>
  </c:chart>
  <c:spPr>
    <a:noFill/>
    <a:ln>
      <a:noFill/>
    </a:ln>
  </c:spPr>
  <c:txPr>
    <a:bodyPr/>
    <a:lstStyle/>
    <a:p>
      <a:pPr>
        <a:defRPr>
          <a:latin typeface="Gisha" pitchFamily="34" charset="-79"/>
          <a:cs typeface="Gisha" pitchFamily="34" charset="-79"/>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ANDS National Priorities</c:v>
                </c:pt>
              </c:strCache>
            </c:strRef>
          </c:tx>
          <c:cat>
            <c:strRef>
              <c:f>Sheet1!$A$2:$A$5</c:f>
              <c:strCache>
                <c:ptCount val="4"/>
                <c:pt idx="0">
                  <c:v>Jobs 62%</c:v>
                </c:pt>
                <c:pt idx="1">
                  <c:v>Security 28%</c:v>
                </c:pt>
                <c:pt idx="2">
                  <c:v>Health Care 6%</c:v>
                </c:pt>
                <c:pt idx="3">
                  <c:v>Education 4%</c:v>
                </c:pt>
              </c:strCache>
            </c:strRef>
          </c:cat>
          <c:val>
            <c:numRef>
              <c:f>Sheet1!$B$2:$B$5</c:f>
              <c:numCache>
                <c:formatCode>General</c:formatCode>
                <c:ptCount val="4"/>
                <c:pt idx="0">
                  <c:v>62</c:v>
                </c:pt>
                <c:pt idx="1">
                  <c:v>28</c:v>
                </c:pt>
                <c:pt idx="2">
                  <c:v>6</c:v>
                </c:pt>
                <c:pt idx="3">
                  <c:v>4</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8.7863066196480072E-2"/>
          <c:y val="0.11372713868933712"/>
          <c:w val="0.87279910250899084"/>
          <c:h val="0.73842443607592545"/>
        </c:manualLayout>
      </c:layout>
      <c:lineChart>
        <c:grouping val="standard"/>
        <c:varyColors val="0"/>
        <c:ser>
          <c:idx val="0"/>
          <c:order val="0"/>
          <c:tx>
            <c:strRef>
              <c:f>'Domestic Revenue'!$B$2</c:f>
              <c:strCache>
                <c:ptCount val="1"/>
                <c:pt idx="0">
                  <c:v>Domestic Revenues</c:v>
                </c:pt>
              </c:strCache>
            </c:strRef>
          </c:tx>
          <c:spPr>
            <a:ln>
              <a:solidFill>
                <a:schemeClr val="accent1"/>
              </a:solidFill>
            </a:ln>
          </c:spPr>
          <c:marker>
            <c:spPr>
              <a:solidFill>
                <a:schemeClr val="accent1"/>
              </a:solidFill>
              <a:ln>
                <a:solidFill>
                  <a:schemeClr val="accent1"/>
                </a:solidFill>
              </a:ln>
            </c:spPr>
          </c:marker>
          <c:dPt>
            <c:idx val="4"/>
            <c:bubble3D val="0"/>
            <c:spPr>
              <a:ln>
                <a:solidFill>
                  <a:schemeClr val="accent1"/>
                </a:solidFill>
                <a:prstDash val="sysDash"/>
              </a:ln>
            </c:spPr>
          </c:dPt>
          <c:dPt>
            <c:idx val="10"/>
            <c:bubble3D val="0"/>
            <c:spPr>
              <a:ln>
                <a:solidFill>
                  <a:schemeClr val="accent1"/>
                </a:solidFill>
              </a:ln>
            </c:spPr>
          </c:dPt>
          <c:dPt>
            <c:idx val="11"/>
            <c:bubble3D val="0"/>
            <c:spPr>
              <a:ln>
                <a:solidFill>
                  <a:schemeClr val="accent1"/>
                </a:solidFill>
                <a:prstDash val="sysDash"/>
              </a:ln>
            </c:spPr>
          </c:dPt>
          <c:cat>
            <c:numRef>
              <c:f>'Domestic Revenue'!$C$1:$N$1</c:f>
              <c:numCache>
                <c:formatCode>General</c:formatCode>
                <c:ptCount val="12"/>
                <c:pt idx="0">
                  <c:v>2001</c:v>
                </c:pt>
                <c:pt idx="1">
                  <c:v>2002</c:v>
                </c:pt>
                <c:pt idx="2">
                  <c:v>2003</c:v>
                </c:pt>
                <c:pt idx="3">
                  <c:v>2004</c:v>
                </c:pt>
                <c:pt idx="4">
                  <c:v>2005</c:v>
                </c:pt>
                <c:pt idx="5">
                  <c:v>2006</c:v>
                </c:pt>
                <c:pt idx="6">
                  <c:v>2007</c:v>
                </c:pt>
                <c:pt idx="7">
                  <c:v>2008</c:v>
                </c:pt>
                <c:pt idx="8">
                  <c:v>2009</c:v>
                </c:pt>
                <c:pt idx="9">
                  <c:v>2010</c:v>
                </c:pt>
                <c:pt idx="10">
                  <c:v>2011</c:v>
                </c:pt>
                <c:pt idx="11">
                  <c:v>2012</c:v>
                </c:pt>
              </c:numCache>
            </c:numRef>
          </c:cat>
          <c:val>
            <c:numRef>
              <c:f>'Domestic Revenue'!$C$2:$N$2</c:f>
              <c:numCache>
                <c:formatCode>General</c:formatCode>
                <c:ptCount val="12"/>
                <c:pt idx="0">
                  <c:v>118000000</c:v>
                </c:pt>
                <c:pt idx="4" formatCode="#,##0">
                  <c:v>468000000</c:v>
                </c:pt>
                <c:pt idx="5" formatCode="#,##0.00">
                  <c:v>536480000</c:v>
                </c:pt>
                <c:pt idx="6" formatCode="#,##0">
                  <c:v>715460000</c:v>
                </c:pt>
                <c:pt idx="7" formatCode="#,##0">
                  <c:v>811313725.49019611</c:v>
                </c:pt>
                <c:pt idx="8" formatCode="#,##0">
                  <c:v>1311731958.7628865</c:v>
                </c:pt>
                <c:pt idx="9" formatCode="#,##0">
                  <c:v>1764000000</c:v>
                </c:pt>
                <c:pt idx="10" formatCode="#,##0">
                  <c:v>2079000000</c:v>
                </c:pt>
                <c:pt idx="11" formatCode="#,##0.00">
                  <c:v>2040145066</c:v>
                </c:pt>
              </c:numCache>
            </c:numRef>
          </c:val>
          <c:smooth val="1"/>
        </c:ser>
        <c:dLbls>
          <c:showLegendKey val="0"/>
          <c:showVal val="0"/>
          <c:showCatName val="0"/>
          <c:showSerName val="0"/>
          <c:showPercent val="0"/>
          <c:showBubbleSize val="0"/>
        </c:dLbls>
        <c:marker val="1"/>
        <c:smooth val="0"/>
        <c:axId val="467570960"/>
        <c:axId val="467571352"/>
      </c:lineChart>
      <c:catAx>
        <c:axId val="467570960"/>
        <c:scaling>
          <c:orientation val="minMax"/>
        </c:scaling>
        <c:delete val="0"/>
        <c:axPos val="b"/>
        <c:numFmt formatCode="General" sourceLinked="1"/>
        <c:majorTickMark val="none"/>
        <c:minorTickMark val="none"/>
        <c:tickLblPos val="nextTo"/>
        <c:txPr>
          <a:bodyPr/>
          <a:lstStyle/>
          <a:p>
            <a:pPr>
              <a:defRPr sz="1400"/>
            </a:pPr>
            <a:endParaRPr lang="en-US"/>
          </a:p>
        </c:txPr>
        <c:crossAx val="467571352"/>
        <c:crosses val="autoZero"/>
        <c:auto val="1"/>
        <c:lblAlgn val="ctr"/>
        <c:lblOffset val="100"/>
        <c:noMultiLvlLbl val="0"/>
      </c:catAx>
      <c:valAx>
        <c:axId val="467571352"/>
        <c:scaling>
          <c:orientation val="minMax"/>
          <c:max val="2200000000"/>
          <c:min val="0"/>
        </c:scaling>
        <c:delete val="0"/>
        <c:axPos val="l"/>
        <c:majorGridlines>
          <c:spPr>
            <a:ln>
              <a:solidFill>
                <a:schemeClr val="bg1">
                  <a:lumMod val="75000"/>
                </a:schemeClr>
              </a:solidFill>
            </a:ln>
          </c:spPr>
        </c:majorGridlines>
        <c:numFmt formatCode="General" sourceLinked="1"/>
        <c:majorTickMark val="none"/>
        <c:minorTickMark val="none"/>
        <c:tickLblPos val="nextTo"/>
        <c:crossAx val="467570960"/>
        <c:crosses val="autoZero"/>
        <c:crossBetween val="between"/>
        <c:dispUnits>
          <c:builtInUnit val="billions"/>
          <c:dispUnitsLbl>
            <c:layout>
              <c:manualLayout>
                <c:xMode val="edge"/>
                <c:yMode val="edge"/>
                <c:x val="2.9738825922392192E-3"/>
                <c:y val="0.31293899856720814"/>
              </c:manualLayout>
            </c:layout>
            <c:tx>
              <c:rich>
                <a:bodyPr/>
                <a:lstStyle/>
                <a:p>
                  <a:pPr>
                    <a:defRPr sz="1400"/>
                  </a:pPr>
                  <a:r>
                    <a:rPr lang="en-US" sz="1400"/>
                    <a:t>US Dollars Billions</a:t>
                  </a:r>
                </a:p>
              </c:rich>
            </c:tx>
          </c:dispUnitsLbl>
        </c:dispUnits>
      </c:valAx>
    </c:plotArea>
    <c:plotVisOnly val="1"/>
    <c:dispBlanksAs val="span"/>
    <c:showDLblsOverMax val="0"/>
  </c:chart>
  <c:txPr>
    <a:bodyPr/>
    <a:lstStyle/>
    <a:p>
      <a:pPr>
        <a:defRPr>
          <a:latin typeface="Myriad Pro Light" pitchFamily="34" charset="0"/>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000885826771655"/>
          <c:y val="0.16733756197142027"/>
          <c:w val="0.76119433508311474"/>
          <c:h val="0.77945625546806663"/>
        </c:manualLayout>
      </c:layout>
      <c:lineChart>
        <c:grouping val="standard"/>
        <c:varyColors val="0"/>
        <c:ser>
          <c:idx val="4"/>
          <c:order val="0"/>
          <c:tx>
            <c:strRef>
              <c:f>population!$A$3</c:f>
              <c:strCache>
                <c:ptCount val="1"/>
                <c:pt idx="0">
                  <c:v>Afghanistan</c:v>
                </c:pt>
              </c:strCache>
            </c:strRef>
          </c:tx>
          <c:spPr>
            <a:ln>
              <a:solidFill>
                <a:srgbClr val="FF33CC"/>
              </a:solidFill>
            </a:ln>
            <a:effectLst>
              <a:outerShdw blurRad="50800" dist="50800" dir="5400000" algn="ctr" rotWithShape="0">
                <a:srgbClr val="000000">
                  <a:alpha val="36000"/>
                </a:srgbClr>
              </a:outerShdw>
            </a:effectLst>
          </c:spPr>
          <c:marker>
            <c:symbol val="diamond"/>
            <c:size val="5"/>
            <c:spPr>
              <a:solidFill>
                <a:srgbClr val="FF33CC"/>
              </a:solidFill>
              <a:ln>
                <a:solidFill>
                  <a:srgbClr val="FF33CC"/>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population!$B$3:$BA$3</c:f>
              <c:numCache>
                <c:formatCode>General</c:formatCode>
                <c:ptCount val="52"/>
                <c:pt idx="0">
                  <c:v>9671046</c:v>
                </c:pt>
                <c:pt idx="1">
                  <c:v>9859928</c:v>
                </c:pt>
                <c:pt idx="2">
                  <c:v>10056480</c:v>
                </c:pt>
                <c:pt idx="3">
                  <c:v>10261254</c:v>
                </c:pt>
                <c:pt idx="4">
                  <c:v>10474903</c:v>
                </c:pt>
                <c:pt idx="5">
                  <c:v>10697983</c:v>
                </c:pt>
                <c:pt idx="6">
                  <c:v>10927724</c:v>
                </c:pt>
                <c:pt idx="7">
                  <c:v>11163656</c:v>
                </c:pt>
                <c:pt idx="8">
                  <c:v>11411022</c:v>
                </c:pt>
                <c:pt idx="9">
                  <c:v>11676990</c:v>
                </c:pt>
                <c:pt idx="10">
                  <c:v>11964906</c:v>
                </c:pt>
                <c:pt idx="11">
                  <c:v>12273101</c:v>
                </c:pt>
                <c:pt idx="12">
                  <c:v>12593688</c:v>
                </c:pt>
                <c:pt idx="13">
                  <c:v>12915499</c:v>
                </c:pt>
                <c:pt idx="14">
                  <c:v>13223928</c:v>
                </c:pt>
                <c:pt idx="15">
                  <c:v>13505544</c:v>
                </c:pt>
                <c:pt idx="16">
                  <c:v>13847330</c:v>
                </c:pt>
                <c:pt idx="17">
                  <c:v>14197767</c:v>
                </c:pt>
                <c:pt idx="18">
                  <c:v>14557071</c:v>
                </c:pt>
                <c:pt idx="19">
                  <c:v>14925469</c:v>
                </c:pt>
                <c:pt idx="20">
                  <c:v>15303190</c:v>
                </c:pt>
                <c:pt idx="21">
                  <c:v>15657868</c:v>
                </c:pt>
                <c:pt idx="22">
                  <c:v>16020767</c:v>
                </c:pt>
                <c:pt idx="23">
                  <c:v>16392077.000000002</c:v>
                </c:pt>
                <c:pt idx="24">
                  <c:v>16771992.999999996</c:v>
                </c:pt>
                <c:pt idx="25">
                  <c:v>17160714</c:v>
                </c:pt>
                <c:pt idx="26">
                  <c:v>17518107</c:v>
                </c:pt>
                <c:pt idx="27">
                  <c:v>17882944</c:v>
                </c:pt>
                <c:pt idx="28">
                  <c:v>18255378</c:v>
                </c:pt>
                <c:pt idx="29">
                  <c:v>18635569</c:v>
                </c:pt>
                <c:pt idx="30">
                  <c:v>19023678</c:v>
                </c:pt>
                <c:pt idx="31">
                  <c:v>19668810</c:v>
                </c:pt>
                <c:pt idx="32">
                  <c:v>20335820</c:v>
                </c:pt>
                <c:pt idx="33">
                  <c:v>21025450</c:v>
                </c:pt>
                <c:pt idx="34">
                  <c:v>21738467</c:v>
                </c:pt>
                <c:pt idx="35">
                  <c:v>22475663</c:v>
                </c:pt>
                <c:pt idx="36">
                  <c:v>23131309</c:v>
                </c:pt>
                <c:pt idx="37">
                  <c:v>23806081</c:v>
                </c:pt>
                <c:pt idx="38">
                  <c:v>24500537</c:v>
                </c:pt>
                <c:pt idx="39">
                  <c:v>25215252</c:v>
                </c:pt>
                <c:pt idx="40">
                  <c:v>25950816</c:v>
                </c:pt>
                <c:pt idx="41">
                  <c:v>26697430</c:v>
                </c:pt>
                <c:pt idx="42">
                  <c:v>27465525</c:v>
                </c:pt>
                <c:pt idx="43">
                  <c:v>28255719</c:v>
                </c:pt>
                <c:pt idx="44">
                  <c:v>29068646</c:v>
                </c:pt>
                <c:pt idx="45">
                  <c:v>29904962</c:v>
                </c:pt>
                <c:pt idx="46">
                  <c:v>30751661</c:v>
                </c:pt>
                <c:pt idx="47">
                  <c:v>31622333</c:v>
                </c:pt>
                <c:pt idx="48">
                  <c:v>32517656</c:v>
                </c:pt>
                <c:pt idx="49">
                  <c:v>33438328.999999996</c:v>
                </c:pt>
                <c:pt idx="50">
                  <c:v>34385068</c:v>
                </c:pt>
                <c:pt idx="51" formatCode="#,##0">
                  <c:v>35320445</c:v>
                </c:pt>
              </c:numCache>
            </c:numRef>
          </c:val>
          <c:smooth val="1"/>
        </c:ser>
        <c:ser>
          <c:idx val="5"/>
          <c:order val="1"/>
          <c:tx>
            <c:strRef>
              <c:f>population!$A$4</c:f>
              <c:strCache>
                <c:ptCount val="1"/>
                <c:pt idx="0">
                  <c:v>Bangladesh</c:v>
                </c:pt>
              </c:strCache>
            </c:strRef>
          </c:tx>
          <c:spPr>
            <a:ln>
              <a:solidFill>
                <a:schemeClr val="accent6">
                  <a:lumMod val="75000"/>
                </a:schemeClr>
              </a:solidFill>
            </a:ln>
            <a:effectLst>
              <a:outerShdw blurRad="50800" dist="50800" dir="5400000" algn="ctr" rotWithShape="0">
                <a:srgbClr val="000000">
                  <a:alpha val="36000"/>
                </a:srgbClr>
              </a:outerShdw>
            </a:effectLst>
          </c:spPr>
          <c:marker>
            <c:symbol val="diamond"/>
            <c:size val="5"/>
            <c:spPr>
              <a:solidFill>
                <a:schemeClr val="accent6">
                  <a:lumMod val="75000"/>
                </a:schemeClr>
              </a:solidFill>
              <a:ln>
                <a:solidFill>
                  <a:schemeClr val="accent6">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population!$B$4:$BA$4</c:f>
              <c:numCache>
                <c:formatCode>General</c:formatCode>
                <c:ptCount val="52"/>
                <c:pt idx="0">
                  <c:v>50101943</c:v>
                </c:pt>
                <c:pt idx="1">
                  <c:v>51531438</c:v>
                </c:pt>
                <c:pt idx="2">
                  <c:v>52977254</c:v>
                </c:pt>
                <c:pt idx="3">
                  <c:v>54474293</c:v>
                </c:pt>
                <c:pt idx="4">
                  <c:v>56071080</c:v>
                </c:pt>
                <c:pt idx="5">
                  <c:v>57791778</c:v>
                </c:pt>
                <c:pt idx="6">
                  <c:v>59681186</c:v>
                </c:pt>
                <c:pt idx="7">
                  <c:v>61702785</c:v>
                </c:pt>
                <c:pt idx="8">
                  <c:v>63703327</c:v>
                </c:pt>
                <c:pt idx="9">
                  <c:v>65474474</c:v>
                </c:pt>
                <c:pt idx="10">
                  <c:v>66881158</c:v>
                </c:pt>
                <c:pt idx="11">
                  <c:v>67849312</c:v>
                </c:pt>
                <c:pt idx="12">
                  <c:v>68461849</c:v>
                </c:pt>
                <c:pt idx="13">
                  <c:v>68933357</c:v>
                </c:pt>
                <c:pt idx="14">
                  <c:v>69567500</c:v>
                </c:pt>
                <c:pt idx="15">
                  <c:v>70582168</c:v>
                </c:pt>
                <c:pt idx="16">
                  <c:v>72053923</c:v>
                </c:pt>
                <c:pt idx="17">
                  <c:v>73915723</c:v>
                </c:pt>
                <c:pt idx="18">
                  <c:v>76066342</c:v>
                </c:pt>
                <c:pt idx="19">
                  <c:v>78342736</c:v>
                </c:pt>
                <c:pt idx="20">
                  <c:v>80624423</c:v>
                </c:pt>
                <c:pt idx="21">
                  <c:v>82883616</c:v>
                </c:pt>
                <c:pt idx="22">
                  <c:v>85156396</c:v>
                </c:pt>
                <c:pt idx="23">
                  <c:v>87459802</c:v>
                </c:pt>
                <c:pt idx="24">
                  <c:v>89828434</c:v>
                </c:pt>
                <c:pt idx="25">
                  <c:v>92283598</c:v>
                </c:pt>
                <c:pt idx="26">
                  <c:v>94825499</c:v>
                </c:pt>
                <c:pt idx="27">
                  <c:v>97429290</c:v>
                </c:pt>
                <c:pt idx="28">
                  <c:v>100062322</c:v>
                </c:pt>
                <c:pt idx="29">
                  <c:v>102681627</c:v>
                </c:pt>
                <c:pt idx="30">
                  <c:v>105256026</c:v>
                </c:pt>
                <c:pt idx="31">
                  <c:v>107768749</c:v>
                </c:pt>
                <c:pt idx="32">
                  <c:v>110225555</c:v>
                </c:pt>
                <c:pt idx="33">
                  <c:v>112645460</c:v>
                </c:pt>
                <c:pt idx="34">
                  <c:v>115059015</c:v>
                </c:pt>
                <c:pt idx="35">
                  <c:v>117486952</c:v>
                </c:pt>
                <c:pt idx="36">
                  <c:v>119928682</c:v>
                </c:pt>
                <c:pt idx="37">
                  <c:v>122370403</c:v>
                </c:pt>
                <c:pt idx="38">
                  <c:v>124803351</c:v>
                </c:pt>
                <c:pt idx="39">
                  <c:v>127214841</c:v>
                </c:pt>
                <c:pt idx="40">
                  <c:v>129592275</c:v>
                </c:pt>
                <c:pt idx="41">
                  <c:v>131944584</c:v>
                </c:pt>
                <c:pt idx="42">
                  <c:v>134266428</c:v>
                </c:pt>
                <c:pt idx="43">
                  <c:v>136514768</c:v>
                </c:pt>
                <c:pt idx="44">
                  <c:v>138633401</c:v>
                </c:pt>
                <c:pt idx="45">
                  <c:v>140587922</c:v>
                </c:pt>
                <c:pt idx="46">
                  <c:v>142353501</c:v>
                </c:pt>
                <c:pt idx="47">
                  <c:v>143956805</c:v>
                </c:pt>
                <c:pt idx="48">
                  <c:v>145478300</c:v>
                </c:pt>
                <c:pt idx="49">
                  <c:v>147030145</c:v>
                </c:pt>
                <c:pt idx="50">
                  <c:v>148692131</c:v>
                </c:pt>
                <c:pt idx="51" formatCode="#,##0">
                  <c:v>150493658</c:v>
                </c:pt>
              </c:numCache>
            </c:numRef>
          </c:val>
          <c:smooth val="1"/>
        </c:ser>
        <c:ser>
          <c:idx val="10"/>
          <c:order val="2"/>
          <c:tx>
            <c:strRef>
              <c:f>population!$A$5</c:f>
              <c:strCache>
                <c:ptCount val="1"/>
                <c:pt idx="0">
                  <c:v>Cambodia</c:v>
                </c:pt>
              </c:strCache>
            </c:strRef>
          </c:tx>
          <c:spPr>
            <a:ln>
              <a:solidFill>
                <a:schemeClr val="accent2">
                  <a:lumMod val="75000"/>
                </a:schemeClr>
              </a:solidFill>
            </a:ln>
            <a:effectLst>
              <a:outerShdw blurRad="50800" dist="50800" dir="5400000" algn="ctr" rotWithShape="0">
                <a:srgbClr val="000000">
                  <a:alpha val="36000"/>
                </a:srgbClr>
              </a:outerShdw>
            </a:effectLst>
          </c:spPr>
          <c:marker>
            <c:symbol val="diamond"/>
            <c:size val="5"/>
            <c:spPr>
              <a:solidFill>
                <a:schemeClr val="accent2">
                  <a:lumMod val="75000"/>
                </a:schemeClr>
              </a:solidFill>
              <a:ln>
                <a:solidFill>
                  <a:schemeClr val="accent2">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population!$B$5:$BA$5</c:f>
              <c:numCache>
                <c:formatCode>General</c:formatCode>
                <c:ptCount val="52"/>
                <c:pt idx="0">
                  <c:v>5433306</c:v>
                </c:pt>
                <c:pt idx="1">
                  <c:v>5564215</c:v>
                </c:pt>
                <c:pt idx="2">
                  <c:v>5697598</c:v>
                </c:pt>
                <c:pt idx="3">
                  <c:v>5836139</c:v>
                </c:pt>
                <c:pt idx="4">
                  <c:v>5983575</c:v>
                </c:pt>
                <c:pt idx="5">
                  <c:v>6141404</c:v>
                </c:pt>
                <c:pt idx="6">
                  <c:v>6310320</c:v>
                </c:pt>
                <c:pt idx="7">
                  <c:v>6485769</c:v>
                </c:pt>
                <c:pt idx="8">
                  <c:v>6657435</c:v>
                </c:pt>
                <c:pt idx="9">
                  <c:v>6811663</c:v>
                </c:pt>
                <c:pt idx="10">
                  <c:v>6937996</c:v>
                </c:pt>
                <c:pt idx="11">
                  <c:v>7039481</c:v>
                </c:pt>
                <c:pt idx="12">
                  <c:v>7118136</c:v>
                </c:pt>
                <c:pt idx="13">
                  <c:v>7162333</c:v>
                </c:pt>
                <c:pt idx="14">
                  <c:v>7157572</c:v>
                </c:pt>
                <c:pt idx="15">
                  <c:v>7097800</c:v>
                </c:pt>
                <c:pt idx="16">
                  <c:v>6972559</c:v>
                </c:pt>
                <c:pt idx="17">
                  <c:v>6796368</c:v>
                </c:pt>
                <c:pt idx="18">
                  <c:v>6618684</c:v>
                </c:pt>
                <c:pt idx="19">
                  <c:v>6506208</c:v>
                </c:pt>
                <c:pt idx="20">
                  <c:v>6505693</c:v>
                </c:pt>
                <c:pt idx="21">
                  <c:v>6636869</c:v>
                </c:pt>
                <c:pt idx="22">
                  <c:v>6883519</c:v>
                </c:pt>
                <c:pt idx="23">
                  <c:v>7211815</c:v>
                </c:pt>
                <c:pt idx="24">
                  <c:v>7570081</c:v>
                </c:pt>
                <c:pt idx="25">
                  <c:v>7919802</c:v>
                </c:pt>
                <c:pt idx="26">
                  <c:v>8250479</c:v>
                </c:pt>
                <c:pt idx="27">
                  <c:v>8571130</c:v>
                </c:pt>
                <c:pt idx="28">
                  <c:v>8885701</c:v>
                </c:pt>
                <c:pt idx="29">
                  <c:v>9203893</c:v>
                </c:pt>
                <c:pt idx="30">
                  <c:v>9531928</c:v>
                </c:pt>
                <c:pt idx="31">
                  <c:v>9868226</c:v>
                </c:pt>
                <c:pt idx="32">
                  <c:v>10205755</c:v>
                </c:pt>
                <c:pt idx="33">
                  <c:v>10539239</c:v>
                </c:pt>
                <c:pt idx="34">
                  <c:v>10862069</c:v>
                </c:pt>
                <c:pt idx="35">
                  <c:v>11169233</c:v>
                </c:pt>
                <c:pt idx="36">
                  <c:v>11458858</c:v>
                </c:pt>
                <c:pt idx="37">
                  <c:v>11731187</c:v>
                </c:pt>
                <c:pt idx="38">
                  <c:v>11986128</c:v>
                </c:pt>
                <c:pt idx="39">
                  <c:v>12224414</c:v>
                </c:pt>
                <c:pt idx="40">
                  <c:v>12446949</c:v>
                </c:pt>
                <c:pt idx="41">
                  <c:v>12653684</c:v>
                </c:pt>
                <c:pt idx="42">
                  <c:v>12845222</c:v>
                </c:pt>
                <c:pt idx="43">
                  <c:v>13024171</c:v>
                </c:pt>
                <c:pt idx="44">
                  <c:v>13193961</c:v>
                </c:pt>
                <c:pt idx="45">
                  <c:v>13357574</c:v>
                </c:pt>
                <c:pt idx="46">
                  <c:v>13515884</c:v>
                </c:pt>
                <c:pt idx="47">
                  <c:v>13669857</c:v>
                </c:pt>
                <c:pt idx="48">
                  <c:v>13822644</c:v>
                </c:pt>
                <c:pt idx="49">
                  <c:v>13977903</c:v>
                </c:pt>
                <c:pt idx="50">
                  <c:v>14138255</c:v>
                </c:pt>
                <c:pt idx="51" formatCode="#,##0">
                  <c:v>14305183</c:v>
                </c:pt>
              </c:numCache>
            </c:numRef>
          </c:val>
          <c:smooth val="1"/>
        </c:ser>
        <c:ser>
          <c:idx val="2"/>
          <c:order val="3"/>
          <c:tx>
            <c:strRef>
              <c:f>population!$A$8</c:f>
              <c:strCache>
                <c:ptCount val="1"/>
                <c:pt idx="0">
                  <c:v>Kazakhstan</c:v>
                </c:pt>
              </c:strCache>
            </c:strRef>
          </c:tx>
          <c:spPr>
            <a:ln>
              <a:solidFill>
                <a:schemeClr val="accent3">
                  <a:lumMod val="75000"/>
                </a:schemeClr>
              </a:solidFill>
            </a:ln>
            <a:effectLst>
              <a:outerShdw blurRad="50800" dist="50800" dir="5400000" algn="ctr" rotWithShape="0">
                <a:srgbClr val="000000">
                  <a:alpha val="36000"/>
                </a:srgbClr>
              </a:outerShdw>
            </a:effectLst>
          </c:spPr>
          <c:marker>
            <c:symbol val="diamond"/>
            <c:size val="5"/>
            <c:spPr>
              <a:solidFill>
                <a:schemeClr val="accent3">
                  <a:lumMod val="75000"/>
                </a:schemeClr>
              </a:solidFill>
              <a:ln>
                <a:solidFill>
                  <a:schemeClr val="accent3">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population!$B$8:$BA$8</c:f>
              <c:numCache>
                <c:formatCode>General</c:formatCode>
                <c:ptCount val="52"/>
                <c:pt idx="0">
                  <c:v>9995997</c:v>
                </c:pt>
                <c:pt idx="1">
                  <c:v>10411040</c:v>
                </c:pt>
                <c:pt idx="2">
                  <c:v>10819503</c:v>
                </c:pt>
                <c:pt idx="3">
                  <c:v>11211938</c:v>
                </c:pt>
                <c:pt idx="4">
                  <c:v>11577537</c:v>
                </c:pt>
                <c:pt idx="5">
                  <c:v>11909001</c:v>
                </c:pt>
                <c:pt idx="6">
                  <c:v>12200891</c:v>
                </c:pt>
                <c:pt idx="7">
                  <c:v>12455366</c:v>
                </c:pt>
                <c:pt idx="8">
                  <c:v>12682452</c:v>
                </c:pt>
                <c:pt idx="9">
                  <c:v>12897025</c:v>
                </c:pt>
                <c:pt idx="10">
                  <c:v>13109992</c:v>
                </c:pt>
                <c:pt idx="11">
                  <c:v>13325342</c:v>
                </c:pt>
                <c:pt idx="12">
                  <c:v>13540301</c:v>
                </c:pt>
                <c:pt idx="13">
                  <c:v>13751019</c:v>
                </c:pt>
                <c:pt idx="14">
                  <c:v>13950987</c:v>
                </c:pt>
                <c:pt idx="15">
                  <c:v>14136006</c:v>
                </c:pt>
                <c:pt idx="16">
                  <c:v>14281735.463461088</c:v>
                </c:pt>
                <c:pt idx="17">
                  <c:v>14428967.26616288</c:v>
                </c:pt>
                <c:pt idx="18">
                  <c:v>14577716.895867025</c:v>
                </c:pt>
                <c:pt idx="19">
                  <c:v>14728000</c:v>
                </c:pt>
                <c:pt idx="20">
                  <c:v>14898332.247205336</c:v>
                </c:pt>
                <c:pt idx="21">
                  <c:v>15070634.420703318</c:v>
                </c:pt>
                <c:pt idx="22">
                  <c:v>15244929.30308304</c:v>
                </c:pt>
                <c:pt idx="23">
                  <c:v>15421239.940418769</c:v>
                </c:pt>
                <c:pt idx="24">
                  <c:v>15599589.645317208</c:v>
                </c:pt>
                <c:pt idx="25">
                  <c:v>15780002</c:v>
                </c:pt>
                <c:pt idx="26">
                  <c:v>15896089.194911137</c:v>
                </c:pt>
                <c:pt idx="27">
                  <c:v>16013030.397117222</c:v>
                </c:pt>
                <c:pt idx="28">
                  <c:v>16130831.889210068</c:v>
                </c:pt>
                <c:pt idx="29">
                  <c:v>16249500</c:v>
                </c:pt>
                <c:pt idx="30">
                  <c:v>16348000</c:v>
                </c:pt>
                <c:pt idx="31">
                  <c:v>16450500</c:v>
                </c:pt>
                <c:pt idx="32">
                  <c:v>16439095.171267789</c:v>
                </c:pt>
                <c:pt idx="33">
                  <c:v>16330419.004116213</c:v>
                </c:pt>
                <c:pt idx="34">
                  <c:v>16095198.93726076</c:v>
                </c:pt>
                <c:pt idx="35">
                  <c:v>15815626.382157616</c:v>
                </c:pt>
                <c:pt idx="36">
                  <c:v>15577894.256927025</c:v>
                </c:pt>
                <c:pt idx="37">
                  <c:v>15333703.040035697</c:v>
                </c:pt>
                <c:pt idx="38">
                  <c:v>15071300.125072157</c:v>
                </c:pt>
                <c:pt idx="39">
                  <c:v>14928425.854054406</c:v>
                </c:pt>
                <c:pt idx="40">
                  <c:v>14883626</c:v>
                </c:pt>
                <c:pt idx="41">
                  <c:v>14858335</c:v>
                </c:pt>
                <c:pt idx="42">
                  <c:v>14858948</c:v>
                </c:pt>
                <c:pt idx="43">
                  <c:v>14909019</c:v>
                </c:pt>
                <c:pt idx="44">
                  <c:v>15012984</c:v>
                </c:pt>
                <c:pt idx="45">
                  <c:v>15147029</c:v>
                </c:pt>
                <c:pt idx="46">
                  <c:v>15308085</c:v>
                </c:pt>
                <c:pt idx="47">
                  <c:v>15484192</c:v>
                </c:pt>
                <c:pt idx="48">
                  <c:v>15673999</c:v>
                </c:pt>
                <c:pt idx="49">
                  <c:v>16093481</c:v>
                </c:pt>
                <c:pt idx="50">
                  <c:v>16323287</c:v>
                </c:pt>
                <c:pt idx="51" formatCode="#,##0">
                  <c:v>16558458.999999996</c:v>
                </c:pt>
              </c:numCache>
            </c:numRef>
          </c:val>
          <c:smooth val="1"/>
        </c:ser>
        <c:ser>
          <c:idx val="8"/>
          <c:order val="4"/>
          <c:tx>
            <c:strRef>
              <c:f>population!$A$9</c:f>
              <c:strCache>
                <c:ptCount val="1"/>
                <c:pt idx="0">
                  <c:v>Kyrgyz Republic</c:v>
                </c:pt>
              </c:strCache>
            </c:strRef>
          </c:tx>
          <c:spPr>
            <a:ln>
              <a:solidFill>
                <a:schemeClr val="accent6"/>
              </a:solidFill>
            </a:ln>
            <a:effectLst>
              <a:outerShdw blurRad="50800" dist="50800" dir="5400000" algn="ctr" rotWithShape="0">
                <a:srgbClr val="000000">
                  <a:alpha val="36000"/>
                </a:srgbClr>
              </a:outerShdw>
            </a:effectLst>
          </c:spPr>
          <c:marker>
            <c:symbol val="diamond"/>
            <c:size val="5"/>
            <c:spPr>
              <a:solidFill>
                <a:schemeClr val="accent6"/>
              </a:solidFill>
              <a:ln>
                <a:solidFill>
                  <a:schemeClr val="accent6"/>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population!$B$9:$BA$9</c:f>
              <c:numCache>
                <c:formatCode>General</c:formatCode>
                <c:ptCount val="52"/>
                <c:pt idx="0">
                  <c:v>2172300</c:v>
                </c:pt>
                <c:pt idx="1">
                  <c:v>2255900</c:v>
                </c:pt>
                <c:pt idx="2">
                  <c:v>2333400</c:v>
                </c:pt>
                <c:pt idx="3">
                  <c:v>2413700</c:v>
                </c:pt>
                <c:pt idx="4">
                  <c:v>2495300</c:v>
                </c:pt>
                <c:pt idx="5">
                  <c:v>2573300</c:v>
                </c:pt>
                <c:pt idx="6">
                  <c:v>2655300</c:v>
                </c:pt>
                <c:pt idx="7">
                  <c:v>2736500</c:v>
                </c:pt>
                <c:pt idx="8">
                  <c:v>2818300</c:v>
                </c:pt>
                <c:pt idx="9">
                  <c:v>2894800</c:v>
                </c:pt>
                <c:pt idx="10">
                  <c:v>2959900</c:v>
                </c:pt>
                <c:pt idx="11">
                  <c:v>3022300</c:v>
                </c:pt>
                <c:pt idx="12">
                  <c:v>3088200</c:v>
                </c:pt>
                <c:pt idx="13">
                  <c:v>3153800</c:v>
                </c:pt>
                <c:pt idx="14">
                  <c:v>3223900</c:v>
                </c:pt>
                <c:pt idx="15">
                  <c:v>3292400</c:v>
                </c:pt>
                <c:pt idx="16">
                  <c:v>3358700</c:v>
                </c:pt>
                <c:pt idx="17">
                  <c:v>3423900</c:v>
                </c:pt>
                <c:pt idx="18">
                  <c:v>3487100</c:v>
                </c:pt>
                <c:pt idx="19">
                  <c:v>3552000</c:v>
                </c:pt>
                <c:pt idx="20">
                  <c:v>3617400</c:v>
                </c:pt>
                <c:pt idx="21">
                  <c:v>3685800</c:v>
                </c:pt>
                <c:pt idx="22">
                  <c:v>3759300</c:v>
                </c:pt>
                <c:pt idx="23">
                  <c:v>3838300</c:v>
                </c:pt>
                <c:pt idx="24">
                  <c:v>3916400</c:v>
                </c:pt>
                <c:pt idx="25">
                  <c:v>3990300</c:v>
                </c:pt>
                <c:pt idx="26">
                  <c:v>4066500</c:v>
                </c:pt>
                <c:pt idx="27">
                  <c:v>4144600</c:v>
                </c:pt>
                <c:pt idx="28">
                  <c:v>4218400</c:v>
                </c:pt>
                <c:pt idx="29">
                  <c:v>4307500</c:v>
                </c:pt>
                <c:pt idx="30">
                  <c:v>4391200</c:v>
                </c:pt>
                <c:pt idx="31">
                  <c:v>4463600</c:v>
                </c:pt>
                <c:pt idx="32">
                  <c:v>4515400</c:v>
                </c:pt>
                <c:pt idx="33">
                  <c:v>4516700</c:v>
                </c:pt>
                <c:pt idx="34">
                  <c:v>4515100</c:v>
                </c:pt>
                <c:pt idx="35">
                  <c:v>4560400</c:v>
                </c:pt>
                <c:pt idx="36">
                  <c:v>4628400</c:v>
                </c:pt>
                <c:pt idx="37">
                  <c:v>4696400</c:v>
                </c:pt>
                <c:pt idx="38">
                  <c:v>4769000</c:v>
                </c:pt>
                <c:pt idx="39">
                  <c:v>4840400</c:v>
                </c:pt>
                <c:pt idx="40">
                  <c:v>4898400</c:v>
                </c:pt>
                <c:pt idx="41">
                  <c:v>4945100</c:v>
                </c:pt>
                <c:pt idx="42">
                  <c:v>4990700</c:v>
                </c:pt>
                <c:pt idx="43">
                  <c:v>5043300</c:v>
                </c:pt>
                <c:pt idx="44">
                  <c:v>5104700</c:v>
                </c:pt>
                <c:pt idx="45">
                  <c:v>5162600</c:v>
                </c:pt>
                <c:pt idx="46">
                  <c:v>5218400</c:v>
                </c:pt>
                <c:pt idx="47">
                  <c:v>5268400</c:v>
                </c:pt>
                <c:pt idx="48">
                  <c:v>5318700</c:v>
                </c:pt>
                <c:pt idx="49">
                  <c:v>5383300</c:v>
                </c:pt>
                <c:pt idx="50">
                  <c:v>5447900</c:v>
                </c:pt>
                <c:pt idx="51" formatCode="#,##0">
                  <c:v>5507000</c:v>
                </c:pt>
              </c:numCache>
            </c:numRef>
          </c:val>
          <c:smooth val="1"/>
        </c:ser>
        <c:ser>
          <c:idx val="0"/>
          <c:order val="5"/>
          <c:tx>
            <c:strRef>
              <c:f>population!$A$10</c:f>
              <c:strCache>
                <c:ptCount val="1"/>
                <c:pt idx="0">
                  <c:v>Pakistan</c:v>
                </c:pt>
              </c:strCache>
            </c:strRef>
          </c:tx>
          <c:spPr>
            <a:ln>
              <a:solidFill>
                <a:schemeClr val="accent4">
                  <a:lumMod val="75000"/>
                </a:schemeClr>
              </a:solidFill>
            </a:ln>
            <a:effectLst>
              <a:outerShdw blurRad="50800" dist="50800" dir="5400000" algn="ctr" rotWithShape="0">
                <a:srgbClr val="000000">
                  <a:alpha val="36000"/>
                </a:srgbClr>
              </a:outerShdw>
            </a:effectLst>
          </c:spPr>
          <c:marker>
            <c:symbol val="diamond"/>
            <c:size val="5"/>
            <c:spPr>
              <a:solidFill>
                <a:schemeClr val="accent4">
                  <a:lumMod val="75000"/>
                </a:schemeClr>
              </a:solidFill>
              <a:ln>
                <a:solidFill>
                  <a:schemeClr val="accent4">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population!$B$10:$BA$10</c:f>
              <c:numCache>
                <c:formatCode>General</c:formatCode>
                <c:ptCount val="52"/>
                <c:pt idx="0">
                  <c:v>45920204</c:v>
                </c:pt>
                <c:pt idx="1">
                  <c:v>47033454</c:v>
                </c:pt>
                <c:pt idx="2">
                  <c:v>48198347</c:v>
                </c:pt>
                <c:pt idx="3">
                  <c:v>49413973</c:v>
                </c:pt>
                <c:pt idx="4">
                  <c:v>50678979</c:v>
                </c:pt>
                <c:pt idx="5">
                  <c:v>51993059</c:v>
                </c:pt>
                <c:pt idx="6">
                  <c:v>53359180</c:v>
                </c:pt>
                <c:pt idx="7">
                  <c:v>54780499</c:v>
                </c:pt>
                <c:pt idx="8">
                  <c:v>56257610</c:v>
                </c:pt>
                <c:pt idx="9">
                  <c:v>57790852</c:v>
                </c:pt>
                <c:pt idx="10">
                  <c:v>59382651</c:v>
                </c:pt>
                <c:pt idx="11">
                  <c:v>61033754</c:v>
                </c:pt>
                <c:pt idx="12">
                  <c:v>62751275</c:v>
                </c:pt>
                <c:pt idx="13">
                  <c:v>64551904</c:v>
                </c:pt>
                <c:pt idx="14">
                  <c:v>66456937.000000007</c:v>
                </c:pt>
                <c:pt idx="15">
                  <c:v>68482526</c:v>
                </c:pt>
                <c:pt idx="16">
                  <c:v>70632133</c:v>
                </c:pt>
                <c:pt idx="17">
                  <c:v>72904319</c:v>
                </c:pt>
                <c:pt idx="18">
                  <c:v>75303460</c:v>
                </c:pt>
                <c:pt idx="19">
                  <c:v>77832927</c:v>
                </c:pt>
                <c:pt idx="20">
                  <c:v>80492664</c:v>
                </c:pt>
                <c:pt idx="21">
                  <c:v>83280137</c:v>
                </c:pt>
                <c:pt idx="22">
                  <c:v>86187238</c:v>
                </c:pt>
                <c:pt idx="23">
                  <c:v>89200001</c:v>
                </c:pt>
                <c:pt idx="24">
                  <c:v>92300277</c:v>
                </c:pt>
                <c:pt idx="25">
                  <c:v>95470380</c:v>
                </c:pt>
                <c:pt idx="26">
                  <c:v>98710951</c:v>
                </c:pt>
                <c:pt idx="27">
                  <c:v>102011892</c:v>
                </c:pt>
                <c:pt idx="28">
                  <c:v>105332464</c:v>
                </c:pt>
                <c:pt idx="29">
                  <c:v>108621443</c:v>
                </c:pt>
                <c:pt idx="30">
                  <c:v>111844679</c:v>
                </c:pt>
                <c:pt idx="31">
                  <c:v>114970102</c:v>
                </c:pt>
                <c:pt idx="32">
                  <c:v>118010303</c:v>
                </c:pt>
                <c:pt idx="33">
                  <c:v>121029915</c:v>
                </c:pt>
                <c:pt idx="34">
                  <c:v>124121817</c:v>
                </c:pt>
                <c:pt idx="35">
                  <c:v>127346713</c:v>
                </c:pt>
                <c:pt idx="36">
                  <c:v>130737306</c:v>
                </c:pt>
                <c:pt idx="37">
                  <c:v>134255952</c:v>
                </c:pt>
                <c:pt idx="38">
                  <c:v>137808222</c:v>
                </c:pt>
                <c:pt idx="39">
                  <c:v>141261069</c:v>
                </c:pt>
                <c:pt idx="40">
                  <c:v>144522192</c:v>
                </c:pt>
                <c:pt idx="41">
                  <c:v>147557907</c:v>
                </c:pt>
                <c:pt idx="42">
                  <c:v>150407242</c:v>
                </c:pt>
                <c:pt idx="43">
                  <c:v>153139895</c:v>
                </c:pt>
                <c:pt idx="44">
                  <c:v>155860066</c:v>
                </c:pt>
                <c:pt idx="45">
                  <c:v>158645463</c:v>
                </c:pt>
                <c:pt idx="46">
                  <c:v>161513324</c:v>
                </c:pt>
                <c:pt idx="47">
                  <c:v>164445596</c:v>
                </c:pt>
                <c:pt idx="48">
                  <c:v>167442258</c:v>
                </c:pt>
                <c:pt idx="49">
                  <c:v>170494367</c:v>
                </c:pt>
                <c:pt idx="50">
                  <c:v>173593383</c:v>
                </c:pt>
                <c:pt idx="51" formatCode="#,##0">
                  <c:v>176745364</c:v>
                </c:pt>
              </c:numCache>
            </c:numRef>
          </c:val>
          <c:smooth val="1"/>
        </c:ser>
        <c:ser>
          <c:idx val="11"/>
          <c:order val="6"/>
          <c:tx>
            <c:strRef>
              <c:f>population!$A$14</c:f>
              <c:strCache>
                <c:ptCount val="1"/>
                <c:pt idx="0">
                  <c:v>Uzbekistan</c:v>
                </c:pt>
              </c:strCache>
            </c:strRef>
          </c:tx>
          <c:spPr>
            <a:ln>
              <a:solidFill>
                <a:schemeClr val="accent1">
                  <a:lumMod val="75000"/>
                </a:schemeClr>
              </a:solidFill>
            </a:ln>
            <a:effectLst>
              <a:outerShdw blurRad="50800" dist="50800" dir="5400000" algn="ctr" rotWithShape="0">
                <a:srgbClr val="000000">
                  <a:alpha val="36000"/>
                </a:srgbClr>
              </a:outerShdw>
            </a:effectLst>
          </c:spPr>
          <c:marker>
            <c:symbol val="diamond"/>
            <c:size val="5"/>
            <c:spPr>
              <a:solidFill>
                <a:schemeClr val="accent1">
                  <a:lumMod val="75000"/>
                </a:schemeClr>
              </a:solidFill>
              <a:ln>
                <a:solidFill>
                  <a:schemeClr val="accent1">
                    <a:lumMod val="75000"/>
                  </a:schemeClr>
                </a:solidFill>
              </a:ln>
              <a:effectLst>
                <a:outerShdw blurRad="50800" dist="50800" dir="5400000" algn="ctr" rotWithShape="0">
                  <a:srgbClr val="000000">
                    <a:alpha val="36000"/>
                  </a:srgbClr>
                </a:outerShdw>
              </a:effectLst>
              <a:scene3d>
                <a:camera prst="orthographicFront"/>
                <a:lightRig rig="chilly" dir="t"/>
              </a:scene3d>
              <a:sp3d>
                <a:bevelT/>
              </a:sp3d>
            </c:spPr>
          </c:marker>
          <c:cat>
            <c:strRef>
              <c:f>population!$B$2:$BA$2</c:f>
              <c:strCache>
                <c:ptCount val="5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strCache>
            </c:strRef>
          </c:cat>
          <c:val>
            <c:numRef>
              <c:f>population!$B$14:$BA$14</c:f>
              <c:numCache>
                <c:formatCode>General</c:formatCode>
                <c:ptCount val="52"/>
                <c:pt idx="0">
                  <c:v>8558503</c:v>
                </c:pt>
                <c:pt idx="1">
                  <c:v>8871244</c:v>
                </c:pt>
                <c:pt idx="2">
                  <c:v>9201176</c:v>
                </c:pt>
                <c:pt idx="3">
                  <c:v>9542785</c:v>
                </c:pt>
                <c:pt idx="4">
                  <c:v>9888629</c:v>
                </c:pt>
                <c:pt idx="5">
                  <c:v>10233502</c:v>
                </c:pt>
                <c:pt idx="6">
                  <c:v>10574321</c:v>
                </c:pt>
                <c:pt idx="7">
                  <c:v>10912708</c:v>
                </c:pt>
                <c:pt idx="8">
                  <c:v>11253870</c:v>
                </c:pt>
                <c:pt idx="9">
                  <c:v>11605561</c:v>
                </c:pt>
                <c:pt idx="10">
                  <c:v>11972994</c:v>
                </c:pt>
                <c:pt idx="11">
                  <c:v>12358535</c:v>
                </c:pt>
                <c:pt idx="12">
                  <c:v>12759275</c:v>
                </c:pt>
                <c:pt idx="13">
                  <c:v>13168838</c:v>
                </c:pt>
                <c:pt idx="14">
                  <c:v>13578159</c:v>
                </c:pt>
                <c:pt idx="15">
                  <c:v>13980997</c:v>
                </c:pt>
                <c:pt idx="16">
                  <c:v>14374729</c:v>
                </c:pt>
                <c:pt idx="17">
                  <c:v>14762133</c:v>
                </c:pt>
                <c:pt idx="18">
                  <c:v>15148932</c:v>
                </c:pt>
                <c:pt idx="19">
                  <c:v>15543520</c:v>
                </c:pt>
                <c:pt idx="20">
                  <c:v>15951899</c:v>
                </c:pt>
                <c:pt idx="21">
                  <c:v>16375762</c:v>
                </c:pt>
                <c:pt idx="22">
                  <c:v>16812955</c:v>
                </c:pt>
                <c:pt idx="23">
                  <c:v>17260951</c:v>
                </c:pt>
                <c:pt idx="24">
                  <c:v>17715706</c:v>
                </c:pt>
                <c:pt idx="25">
                  <c:v>18174143</c:v>
                </c:pt>
                <c:pt idx="26">
                  <c:v>18634041</c:v>
                </c:pt>
                <c:pt idx="27">
                  <c:v>19095670</c:v>
                </c:pt>
                <c:pt idx="28">
                  <c:v>19561181</c:v>
                </c:pt>
                <c:pt idx="29">
                  <c:v>20033912</c:v>
                </c:pt>
                <c:pt idx="30">
                  <c:v>20510000</c:v>
                </c:pt>
                <c:pt idx="31">
                  <c:v>20952000</c:v>
                </c:pt>
                <c:pt idx="32">
                  <c:v>21449000</c:v>
                </c:pt>
                <c:pt idx="33">
                  <c:v>21942000</c:v>
                </c:pt>
                <c:pt idx="34">
                  <c:v>22377000</c:v>
                </c:pt>
                <c:pt idx="35">
                  <c:v>22785000</c:v>
                </c:pt>
                <c:pt idx="36">
                  <c:v>23225000</c:v>
                </c:pt>
                <c:pt idx="37">
                  <c:v>23667000</c:v>
                </c:pt>
                <c:pt idx="38">
                  <c:v>24051000</c:v>
                </c:pt>
                <c:pt idx="39">
                  <c:v>24311700</c:v>
                </c:pt>
                <c:pt idx="40">
                  <c:v>24650400</c:v>
                </c:pt>
                <c:pt idx="41">
                  <c:v>24964400</c:v>
                </c:pt>
                <c:pt idx="42">
                  <c:v>25271800</c:v>
                </c:pt>
                <c:pt idx="43">
                  <c:v>25567700</c:v>
                </c:pt>
                <c:pt idx="44">
                  <c:v>25864400</c:v>
                </c:pt>
                <c:pt idx="45">
                  <c:v>26167000</c:v>
                </c:pt>
                <c:pt idx="46">
                  <c:v>26488200</c:v>
                </c:pt>
                <c:pt idx="47">
                  <c:v>26868000</c:v>
                </c:pt>
                <c:pt idx="48">
                  <c:v>27302700</c:v>
                </c:pt>
                <c:pt idx="49">
                  <c:v>27767400</c:v>
                </c:pt>
                <c:pt idx="50">
                  <c:v>28562400</c:v>
                </c:pt>
                <c:pt idx="51" formatCode="#,##0">
                  <c:v>29341200</c:v>
                </c:pt>
              </c:numCache>
            </c:numRef>
          </c:val>
          <c:smooth val="1"/>
        </c:ser>
        <c:dLbls>
          <c:showLegendKey val="0"/>
          <c:showVal val="0"/>
          <c:showCatName val="0"/>
          <c:showSerName val="0"/>
          <c:showPercent val="0"/>
          <c:showBubbleSize val="0"/>
        </c:dLbls>
        <c:marker val="1"/>
        <c:smooth val="0"/>
        <c:axId val="467572136"/>
        <c:axId val="467572528"/>
      </c:lineChart>
      <c:catAx>
        <c:axId val="467572136"/>
        <c:scaling>
          <c:orientation val="minMax"/>
        </c:scaling>
        <c:delete val="0"/>
        <c:axPos val="b"/>
        <c:numFmt formatCode="General" sourceLinked="0"/>
        <c:majorTickMark val="none"/>
        <c:minorTickMark val="none"/>
        <c:tickLblPos val="nextTo"/>
        <c:spPr>
          <a:ln>
            <a:noFill/>
          </a:ln>
        </c:spPr>
        <c:crossAx val="467572528"/>
        <c:crosses val="autoZero"/>
        <c:auto val="1"/>
        <c:lblAlgn val="ctr"/>
        <c:lblOffset val="100"/>
        <c:tickLblSkip val="5"/>
        <c:noMultiLvlLbl val="0"/>
      </c:catAx>
      <c:valAx>
        <c:axId val="467572528"/>
        <c:scaling>
          <c:orientation val="minMax"/>
          <c:max val="180000000"/>
          <c:min val="0"/>
        </c:scaling>
        <c:delete val="0"/>
        <c:axPos val="l"/>
        <c:majorGridlines>
          <c:spPr>
            <a:ln>
              <a:solidFill>
                <a:sysClr val="windowText" lastClr="000000">
                  <a:lumMod val="50000"/>
                  <a:lumOff val="50000"/>
                  <a:alpha val="20000"/>
                </a:sysClr>
              </a:solidFill>
            </a:ln>
          </c:spPr>
        </c:majorGridlines>
        <c:numFmt formatCode="#,##0" sourceLinked="0"/>
        <c:majorTickMark val="out"/>
        <c:minorTickMark val="none"/>
        <c:tickLblPos val="nextTo"/>
        <c:spPr>
          <a:noFill/>
          <a:ln>
            <a:noFill/>
          </a:ln>
        </c:spPr>
        <c:txPr>
          <a:bodyPr/>
          <a:lstStyle/>
          <a:p>
            <a:pPr>
              <a:defRPr sz="1050" b="1"/>
            </a:pPr>
            <a:endParaRPr lang="en-US"/>
          </a:p>
        </c:txPr>
        <c:crossAx val="467572136"/>
        <c:crosses val="autoZero"/>
        <c:crossBetween val="midCat"/>
        <c:dispUnits>
          <c:builtInUnit val="millions"/>
        </c:dispUnits>
      </c:valAx>
      <c:spPr>
        <a:noFill/>
      </c:spPr>
    </c:plotArea>
    <c:plotVisOnly val="1"/>
    <c:dispBlanksAs val="gap"/>
    <c:showDLblsOverMax val="0"/>
  </c:chart>
  <c:spPr>
    <a:noFill/>
    <a:ln>
      <a:noFill/>
    </a:ln>
  </c:spPr>
  <c:txPr>
    <a:bodyPr/>
    <a:lstStyle/>
    <a:p>
      <a:pPr>
        <a:defRPr sz="900">
          <a:latin typeface="Gisha" pitchFamily="34" charset="-79"/>
          <a:cs typeface="Gisha" pitchFamily="34" charset="-79"/>
        </a:defRPr>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60"/>
      <c:rotY val="0"/>
      <c:rAngAx val="0"/>
    </c:view3D>
    <c:floor>
      <c:thickness val="0"/>
    </c:floor>
    <c:sideWall>
      <c:thickness val="0"/>
    </c:sideWall>
    <c:backWall>
      <c:thickness val="0"/>
    </c:backWall>
    <c:plotArea>
      <c:layout>
        <c:manualLayout>
          <c:layoutTarget val="inner"/>
          <c:xMode val="edge"/>
          <c:yMode val="edge"/>
          <c:x val="0"/>
          <c:y val="5.554117463329783E-2"/>
          <c:w val="0.80799112097669268"/>
          <c:h val="0.76715119462029591"/>
        </c:manualLayout>
      </c:layout>
      <c:pie3DChart>
        <c:varyColors val="1"/>
        <c:ser>
          <c:idx val="0"/>
          <c:order val="0"/>
          <c:spPr>
            <a:gradFill rotWithShape="0">
              <a:gsLst>
                <a:gs pos="0">
                  <a:srgbClr val="9BC1FF"/>
                </a:gs>
                <a:gs pos="100000">
                  <a:srgbClr val="3F80CD"/>
                </a:gs>
              </a:gsLst>
              <a:lin ang="5400000"/>
            </a:gradFill>
            <a:ln w="25400">
              <a:noFill/>
            </a:ln>
          </c:spPr>
          <c:explosion val="25"/>
          <c:dPt>
            <c:idx val="1"/>
            <c:bubble3D val="0"/>
            <c:spPr>
              <a:gradFill rotWithShape="0">
                <a:gsLst>
                  <a:gs pos="0">
                    <a:srgbClr val="FF9A99"/>
                  </a:gs>
                  <a:gs pos="100000">
                    <a:srgbClr val="D1403C"/>
                  </a:gs>
                </a:gsLst>
                <a:lin ang="5400000"/>
              </a:gradFill>
              <a:ln w="25400">
                <a:noFill/>
              </a:ln>
            </c:spPr>
          </c:dPt>
          <c:dPt>
            <c:idx val="2"/>
            <c:bubble3D val="0"/>
            <c:spPr>
              <a:gradFill rotWithShape="0">
                <a:gsLst>
                  <a:gs pos="0">
                    <a:srgbClr val="DCFFA0"/>
                  </a:gs>
                  <a:gs pos="100000">
                    <a:srgbClr val="A0CA4A"/>
                  </a:gs>
                </a:gsLst>
                <a:lin ang="5400000"/>
              </a:gradFill>
              <a:ln w="25400">
                <a:noFill/>
              </a:ln>
            </c:spPr>
          </c:dPt>
          <c:dLbls>
            <c:dLbl>
              <c:idx val="0"/>
              <c:layout>
                <c:manualLayout>
                  <c:x val="-0.14683076303997911"/>
                  <c:y val="-0.13563116827591118"/>
                </c:manualLayout>
              </c:layout>
              <c:dLblPos val="bestFit"/>
              <c:showLegendKey val="0"/>
              <c:showVal val="1"/>
              <c:showCatName val="0"/>
              <c:showSerName val="0"/>
              <c:showPercent val="1"/>
              <c:showBubbleSize val="0"/>
              <c:separator>
</c:separator>
              <c:extLst>
                <c:ext xmlns:c15="http://schemas.microsoft.com/office/drawing/2012/chart" uri="{CE6537A1-D6FC-4f65-9D91-7224C49458BB}">
                  <c15:layout/>
                </c:ext>
              </c:extLst>
            </c:dLbl>
            <c:dLbl>
              <c:idx val="1"/>
              <c:layout>
                <c:manualLayout>
                  <c:x val="0.11880611867577325"/>
                  <c:y val="2.3413617415470239E-2"/>
                </c:manualLayout>
              </c:layout>
              <c:dLblPos val="bestFit"/>
              <c:showLegendKey val="0"/>
              <c:showVal val="1"/>
              <c:showCatName val="0"/>
              <c:showSerName val="0"/>
              <c:showPercent val="1"/>
              <c:showBubbleSize val="0"/>
              <c:separator>
</c:separator>
              <c:extLst>
                <c:ext xmlns:c15="http://schemas.microsoft.com/office/drawing/2012/chart" uri="{CE6537A1-D6FC-4f65-9D91-7224C49458BB}">
                  <c15:layout/>
                </c:ext>
              </c:extLst>
            </c:dLbl>
            <c:spPr>
              <a:noFill/>
              <a:ln w="25400">
                <a:noFill/>
              </a:ln>
            </c:spPr>
            <c:txPr>
              <a:bodyPr/>
              <a:lstStyle/>
              <a:p>
                <a:pPr>
                  <a:defRPr sz="1600" b="1"/>
                </a:pPr>
                <a:endParaRPr lang="en-US"/>
              </a:p>
            </c:txPr>
            <c:showLegendKey val="0"/>
            <c:showVal val="1"/>
            <c:showCatName val="0"/>
            <c:showSerName val="0"/>
            <c:showPercent val="1"/>
            <c:showBubbleSize val="0"/>
            <c:separator>
</c:separator>
            <c:showLeaderLines val="1"/>
            <c:extLst>
              <c:ext xmlns:c15="http://schemas.microsoft.com/office/drawing/2012/chart" uri="{CE6537A1-D6FC-4f65-9D91-7224C49458BB}">
                <c15:layout/>
              </c:ext>
            </c:extLst>
          </c:dLbls>
          <c:cat>
            <c:strRef>
              <c:f>(Budget!$B$11,Budget!$B$13:$B$14)</c:f>
              <c:strCache>
                <c:ptCount val="3"/>
                <c:pt idx="0">
                  <c:v>Operating Budget</c:v>
                </c:pt>
                <c:pt idx="1">
                  <c:v>Non Discretionary Development Budget</c:v>
                </c:pt>
                <c:pt idx="2">
                  <c:v>Discretionary Development Budget</c:v>
                </c:pt>
              </c:strCache>
            </c:strRef>
          </c:cat>
          <c:val>
            <c:numRef>
              <c:f>(Budget!$D$11,Budget!$D$13:$D$14)</c:f>
              <c:numCache>
                <c:formatCode>[$$-409]#,##0.0</c:formatCode>
                <c:ptCount val="3"/>
                <c:pt idx="0">
                  <c:v>3775</c:v>
                </c:pt>
                <c:pt idx="1">
                  <c:v>2159</c:v>
                </c:pt>
                <c:pt idx="2">
                  <c:v>874</c:v>
                </c:pt>
              </c:numCache>
            </c:numRef>
          </c:val>
        </c:ser>
        <c:dLbls>
          <c:showLegendKey val="0"/>
          <c:showVal val="0"/>
          <c:showCatName val="0"/>
          <c:showSerName val="0"/>
          <c:showPercent val="0"/>
          <c:showBubbleSize val="0"/>
          <c:showLeaderLines val="1"/>
        </c:dLbls>
      </c:pie3DChart>
      <c:spPr>
        <a:noFill/>
        <a:ln w="25400">
          <a:noFill/>
        </a:ln>
      </c:spPr>
    </c:plotArea>
    <c:plotVisOnly val="1"/>
    <c:dispBlanksAs val="zero"/>
    <c:showDLblsOverMax val="0"/>
  </c:chart>
  <c:spPr>
    <a:solidFill>
      <a:srgbClr val="FFFFFF"/>
    </a:solidFill>
    <a:ln w="9525">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
          <c:y val="3.8400955232827196E-2"/>
          <c:w val="0.91626269809258787"/>
          <c:h val="0.84506284925760256"/>
        </c:manualLayout>
      </c:layout>
      <c:pieChart>
        <c:varyColors val="1"/>
        <c:ser>
          <c:idx val="0"/>
          <c:order val="0"/>
          <c:spPr>
            <a:gradFill rotWithShape="0">
              <a:gsLst>
                <a:gs pos="0">
                  <a:srgbClr val="9BC1FF"/>
                </a:gs>
                <a:gs pos="100000">
                  <a:srgbClr val="3F80CD"/>
                </a:gs>
              </a:gsLst>
              <a:lin ang="5400000"/>
            </a:gradFill>
            <a:ln w="25400">
              <a:noFill/>
            </a:ln>
            <a:effectLst>
              <a:outerShdw dist="35921" dir="2700000" algn="br">
                <a:srgbClr val="000000"/>
              </a:outerShdw>
            </a:effectLst>
          </c:spPr>
          <c:dPt>
            <c:idx val="1"/>
            <c:bubble3D val="0"/>
            <c:spPr>
              <a:gradFill rotWithShape="0">
                <a:gsLst>
                  <a:gs pos="0">
                    <a:srgbClr val="FF9A99"/>
                  </a:gs>
                  <a:gs pos="100000">
                    <a:srgbClr val="D1403C"/>
                  </a:gs>
                </a:gsLst>
                <a:lin ang="5400000"/>
              </a:gradFill>
              <a:ln w="25400">
                <a:noFill/>
              </a:ln>
              <a:effectLst>
                <a:outerShdw dist="35921" dir="2700000" algn="br">
                  <a:srgbClr val="000000"/>
                </a:outerShdw>
              </a:effectLst>
            </c:spPr>
          </c:dPt>
          <c:dLbls>
            <c:dLbl>
              <c:idx val="1"/>
              <c:layout/>
              <c:spPr>
                <a:noFill/>
                <a:ln w="25400">
                  <a:noFill/>
                </a:ln>
              </c:spPr>
              <c:txPr>
                <a:bodyPr/>
                <a:lstStyle/>
                <a:p>
                  <a:pPr>
                    <a:defRPr sz="1600" b="1"/>
                  </a:pPr>
                  <a:endParaRPr lang="en-US"/>
                </a:p>
              </c:txPr>
              <c:showLegendKey val="0"/>
              <c:showVal val="1"/>
              <c:showCatName val="0"/>
              <c:showSerName val="0"/>
              <c:showPercent val="1"/>
              <c:showBubbleSize val="0"/>
              <c:extLst>
                <c:ext xmlns:c15="http://schemas.microsoft.com/office/drawing/2012/chart" uri="{CE6537A1-D6FC-4f65-9D91-7224C49458BB}">
                  <c15:layout/>
                </c:ext>
              </c:extLst>
            </c:dLbl>
            <c:spPr>
              <a:noFill/>
              <a:ln w="25400">
                <a:noFill/>
              </a:ln>
            </c:spPr>
            <c:txPr>
              <a:bodyPr/>
              <a:lstStyle/>
              <a:p>
                <a:pPr>
                  <a:defRPr sz="1400" b="1"/>
                </a:pPr>
                <a:endParaRPr lang="en-US"/>
              </a:p>
            </c:txPr>
            <c:showLegendKey val="0"/>
            <c:showVal val="1"/>
            <c:showCatName val="0"/>
            <c:showSerName val="0"/>
            <c:showPercent val="1"/>
            <c:showBubbleSize val="0"/>
            <c:separator>
</c:separator>
            <c:showLeaderLines val="1"/>
            <c:extLst>
              <c:ext xmlns:c15="http://schemas.microsoft.com/office/drawing/2012/chart" uri="{CE6537A1-D6FC-4f65-9D91-7224C49458BB}">
                <c15:layout/>
              </c:ext>
            </c:extLst>
          </c:dLbls>
          <c:cat>
            <c:strRef>
              <c:f>Sheet2!$B$10:$B$11</c:f>
              <c:strCache>
                <c:ptCount val="2"/>
                <c:pt idx="0">
                  <c:v>Domestic Revenue</c:v>
                </c:pt>
                <c:pt idx="1">
                  <c:v>Donor Grants</c:v>
                </c:pt>
              </c:strCache>
            </c:strRef>
          </c:cat>
          <c:val>
            <c:numRef>
              <c:f>Sheet2!$D$10:$D$11</c:f>
              <c:numCache>
                <c:formatCode>[$$-409]#,##0</c:formatCode>
                <c:ptCount val="2"/>
                <c:pt idx="0">
                  <c:v>2098</c:v>
                </c:pt>
                <c:pt idx="1">
                  <c:v>1677</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
          <c:y val="0.90847457627118799"/>
          <c:w val="0.93421438876478657"/>
          <c:h val="6.101694915254257E-2"/>
        </c:manualLayout>
      </c:layout>
      <c:overlay val="0"/>
      <c:spPr>
        <a:noFill/>
        <a:ln w="25400">
          <a:noFill/>
        </a:ln>
      </c:spPr>
      <c:txPr>
        <a:bodyPr/>
        <a:lstStyle/>
        <a:p>
          <a:pPr>
            <a:defRPr sz="1400" b="1"/>
          </a:pPr>
          <a:endParaRPr lang="en-US"/>
        </a:p>
      </c:txPr>
    </c:legend>
    <c:plotVisOnly val="1"/>
    <c:dispBlanksAs val="zero"/>
    <c:showDLblsOverMax val="0"/>
  </c:chart>
  <c:spPr>
    <a:solidFill>
      <a:srgbClr val="FFFFFF"/>
    </a:solidFill>
    <a:ln w="9525">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1410961813707843"/>
          <c:y val="4.9421962408682886E-2"/>
          <c:w val="0.81027089458581159"/>
          <c:h val="0.83719849665791324"/>
        </c:manualLayout>
      </c:layout>
      <c:pieChart>
        <c:varyColors val="1"/>
        <c:ser>
          <c:idx val="0"/>
          <c:order val="0"/>
          <c:spPr>
            <a:gradFill rotWithShape="0">
              <a:gsLst>
                <a:gs pos="0">
                  <a:srgbClr val="9BC1FF"/>
                </a:gs>
                <a:gs pos="100000">
                  <a:srgbClr val="3F80CD"/>
                </a:gs>
              </a:gsLst>
              <a:lin ang="5400000"/>
            </a:gradFill>
            <a:ln w="25400">
              <a:noFill/>
            </a:ln>
            <a:effectLst>
              <a:outerShdw dist="35921" dir="2700000" algn="br">
                <a:srgbClr val="000000"/>
              </a:outerShdw>
            </a:effectLst>
          </c:spPr>
          <c:dPt>
            <c:idx val="1"/>
            <c:bubble3D val="0"/>
            <c:spPr>
              <a:gradFill rotWithShape="0">
                <a:gsLst>
                  <a:gs pos="0">
                    <a:srgbClr val="FF9A99"/>
                  </a:gs>
                  <a:gs pos="100000">
                    <a:srgbClr val="D1403C"/>
                  </a:gs>
                </a:gsLst>
                <a:lin ang="5400000"/>
              </a:gradFill>
              <a:ln w="25400">
                <a:noFill/>
              </a:ln>
              <a:effectLst>
                <a:outerShdw dist="35921" dir="2700000" algn="br">
                  <a:srgbClr val="000000"/>
                </a:outerShdw>
              </a:effectLst>
            </c:spPr>
          </c:dPt>
          <c:dPt>
            <c:idx val="2"/>
            <c:bubble3D val="0"/>
            <c:spPr>
              <a:gradFill rotWithShape="0">
                <a:gsLst>
                  <a:gs pos="0">
                    <a:srgbClr val="DCFFA0"/>
                  </a:gs>
                  <a:gs pos="100000">
                    <a:srgbClr val="A0CA4A"/>
                  </a:gs>
                </a:gsLst>
                <a:lin ang="5400000"/>
              </a:gradFill>
              <a:ln w="25400">
                <a:noFill/>
              </a:ln>
              <a:effectLst>
                <a:outerShdw dist="35921" dir="2700000" algn="br">
                  <a:srgbClr val="000000"/>
                </a:outerShdw>
              </a:effectLst>
            </c:spPr>
          </c:dPt>
          <c:dPt>
            <c:idx val="3"/>
            <c:bubble3D val="0"/>
            <c:spPr>
              <a:gradFill rotWithShape="0">
                <a:gsLst>
                  <a:gs pos="0">
                    <a:srgbClr val="C8B0ED"/>
                  </a:gs>
                  <a:gs pos="100000">
                    <a:srgbClr val="7F5BAB"/>
                  </a:gs>
                </a:gsLst>
                <a:lin ang="5400000"/>
              </a:gradFill>
              <a:ln w="25400">
                <a:noFill/>
              </a:ln>
              <a:effectLst>
                <a:outerShdw dist="35921" dir="2700000" algn="br">
                  <a:srgbClr val="000000"/>
                </a:outerShdw>
              </a:effectLst>
            </c:spPr>
          </c:dPt>
          <c:dLbls>
            <c:spPr>
              <a:noFill/>
              <a:ln w="25400">
                <a:noFill/>
              </a:ln>
            </c:spPr>
            <c:txPr>
              <a:bodyPr/>
              <a:lstStyle/>
              <a:p>
                <a:pPr>
                  <a:defRPr sz="1600" b="1"/>
                </a:pPr>
                <a:endParaRPr lang="en-US"/>
              </a:p>
            </c:txPr>
            <c:showLegendKey val="0"/>
            <c:showVal val="1"/>
            <c:showCatName val="0"/>
            <c:showSerName val="0"/>
            <c:showPercent val="1"/>
            <c:showBubbleSize val="0"/>
            <c:separator>
</c:separator>
            <c:showLeaderLines val="1"/>
            <c:extLst>
              <c:ext xmlns:c15="http://schemas.microsoft.com/office/drawing/2012/chart" uri="{CE6537A1-D6FC-4f65-9D91-7224C49458BB}">
                <c15:layout/>
              </c:ext>
            </c:extLst>
          </c:dLbls>
          <c:cat>
            <c:strRef>
              <c:f>Sheet2!$B$14:$B$17</c:f>
              <c:strCache>
                <c:ptCount val="4"/>
                <c:pt idx="0">
                  <c:v>Domestic Resources</c:v>
                </c:pt>
                <c:pt idx="1">
                  <c:v>Donor Grants</c:v>
                </c:pt>
                <c:pt idx="2">
                  <c:v>Donor Loans</c:v>
                </c:pt>
                <c:pt idx="3">
                  <c:v>Budget Deficit</c:v>
                </c:pt>
              </c:strCache>
            </c:strRef>
          </c:cat>
          <c:val>
            <c:numRef>
              <c:f>Sheet2!$D$14:$D$17</c:f>
              <c:numCache>
                <c:formatCode>[$$-409]#,##0.0</c:formatCode>
                <c:ptCount val="4"/>
                <c:pt idx="0">
                  <c:v>390.26599999999934</c:v>
                </c:pt>
                <c:pt idx="1">
                  <c:v>2344.6459999999997</c:v>
                </c:pt>
                <c:pt idx="2">
                  <c:v>54.557000000000002</c:v>
                </c:pt>
                <c:pt idx="3" formatCode="General">
                  <c:v>244.18</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2.1364335018437448E-2"/>
          <c:y val="0.86440463637988274"/>
          <c:w val="0.96494243148535963"/>
          <c:h val="0.13559536362012126"/>
        </c:manualLayout>
      </c:layout>
      <c:overlay val="0"/>
      <c:spPr>
        <a:noFill/>
        <a:ln w="25400">
          <a:noFill/>
        </a:ln>
      </c:spPr>
      <c:txPr>
        <a:bodyPr/>
        <a:lstStyle/>
        <a:p>
          <a:pPr rtl="0">
            <a:defRPr sz="1400" b="1"/>
          </a:pPr>
          <a:endParaRPr lang="en-US"/>
        </a:p>
      </c:txPr>
    </c:legend>
    <c:plotVisOnly val="1"/>
    <c:dispBlanksAs val="zero"/>
    <c:showDLblsOverMax val="0"/>
  </c:chart>
  <c:spPr>
    <a:solidFill>
      <a:srgbClr val="FFFFFF"/>
    </a:solidFill>
    <a:ln w="9525">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Million $</a:t>
            </a:r>
            <a:endParaRPr lang="en-US" dirty="0"/>
          </a:p>
        </c:rich>
      </c:tx>
      <c:layout>
        <c:manualLayout>
          <c:xMode val="edge"/>
          <c:yMode val="edge"/>
          <c:x val="0.82536858974358951"/>
          <c:y val="6.25E-2"/>
        </c:manualLayout>
      </c:layout>
      <c:overlay val="1"/>
    </c:title>
    <c:autoTitleDeleted val="0"/>
    <c:plotArea>
      <c:layout/>
      <c:barChart>
        <c:barDir val="col"/>
        <c:grouping val="clustered"/>
        <c:varyColors val="0"/>
        <c:ser>
          <c:idx val="0"/>
          <c:order val="0"/>
          <c:tx>
            <c:v>1390</c:v>
          </c:tx>
          <c:invertIfNegative val="0"/>
          <c:cat>
            <c:strRef>
              <c:f>Sheet1!$A$2:$A$10</c:f>
              <c:strCache>
                <c:ptCount val="9"/>
                <c:pt idx="0">
                  <c:v>securty</c:v>
                </c:pt>
                <c:pt idx="1">
                  <c:v>Governance</c:v>
                </c:pt>
                <c:pt idx="2">
                  <c:v>Infrastructure</c:v>
                </c:pt>
                <c:pt idx="3">
                  <c:v>Education</c:v>
                </c:pt>
                <c:pt idx="4">
                  <c:v>Health</c:v>
                </c:pt>
                <c:pt idx="5">
                  <c:v>Agriculture</c:v>
                </c:pt>
                <c:pt idx="6">
                  <c:v>Social protection</c:v>
                </c:pt>
                <c:pt idx="7">
                  <c:v>Economic sector</c:v>
                </c:pt>
                <c:pt idx="8">
                  <c:v>Contingency codes</c:v>
                </c:pt>
              </c:strCache>
            </c:strRef>
          </c:cat>
          <c:val>
            <c:numRef>
              <c:f>Sheet1!$B$2:$B$10</c:f>
              <c:numCache>
                <c:formatCode>_(* #,##0_);_(* \(#,##0\);_(* "-"??_);_(@_)</c:formatCode>
                <c:ptCount val="9"/>
                <c:pt idx="0">
                  <c:v>1839.0729999999999</c:v>
                </c:pt>
                <c:pt idx="1">
                  <c:v>218.38500000000008</c:v>
                </c:pt>
                <c:pt idx="2">
                  <c:v>81.326999999999998</c:v>
                </c:pt>
                <c:pt idx="3">
                  <c:v>533.84099999999967</c:v>
                </c:pt>
                <c:pt idx="4">
                  <c:v>56.673000000000002</c:v>
                </c:pt>
                <c:pt idx="5">
                  <c:v>37.621000000000002</c:v>
                </c:pt>
                <c:pt idx="6">
                  <c:v>37.586999999999996</c:v>
                </c:pt>
                <c:pt idx="7">
                  <c:v>84.251999999999995</c:v>
                </c:pt>
                <c:pt idx="8">
                  <c:v>318.178</c:v>
                </c:pt>
              </c:numCache>
            </c:numRef>
          </c:val>
        </c:ser>
        <c:ser>
          <c:idx val="1"/>
          <c:order val="1"/>
          <c:tx>
            <c:v>1391</c:v>
          </c:tx>
          <c:invertIfNegative val="0"/>
          <c:cat>
            <c:strRef>
              <c:f>Sheet1!$A$2:$A$10</c:f>
              <c:strCache>
                <c:ptCount val="9"/>
                <c:pt idx="0">
                  <c:v>securty</c:v>
                </c:pt>
                <c:pt idx="1">
                  <c:v>Governance</c:v>
                </c:pt>
                <c:pt idx="2">
                  <c:v>Infrastructure</c:v>
                </c:pt>
                <c:pt idx="3">
                  <c:v>Education</c:v>
                </c:pt>
                <c:pt idx="4">
                  <c:v>Health</c:v>
                </c:pt>
                <c:pt idx="5">
                  <c:v>Agriculture</c:v>
                </c:pt>
                <c:pt idx="6">
                  <c:v>Social protection</c:v>
                </c:pt>
                <c:pt idx="7">
                  <c:v>Economic sector</c:v>
                </c:pt>
                <c:pt idx="8">
                  <c:v>Contingency codes</c:v>
                </c:pt>
              </c:strCache>
            </c:strRef>
          </c:cat>
          <c:val>
            <c:numRef>
              <c:f>Sheet1!$C$2:$C$10</c:f>
              <c:numCache>
                <c:formatCode>_(* #,##0_);_(* \(#,##0\);_(* "-"??_);_(@_)</c:formatCode>
                <c:ptCount val="9"/>
                <c:pt idx="0">
                  <c:v>1536.2149999999999</c:v>
                </c:pt>
                <c:pt idx="1">
                  <c:v>156.298</c:v>
                </c:pt>
                <c:pt idx="2">
                  <c:v>59.730000000000011</c:v>
                </c:pt>
                <c:pt idx="3">
                  <c:v>454.13200000000001</c:v>
                </c:pt>
                <c:pt idx="4">
                  <c:v>41.61</c:v>
                </c:pt>
                <c:pt idx="5">
                  <c:v>27.928999999999981</c:v>
                </c:pt>
                <c:pt idx="6">
                  <c:v>31.626000000000001</c:v>
                </c:pt>
                <c:pt idx="7">
                  <c:v>39.591000000000001</c:v>
                </c:pt>
                <c:pt idx="8">
                  <c:v>326.6789999999998</c:v>
                </c:pt>
              </c:numCache>
            </c:numRef>
          </c:val>
        </c:ser>
        <c:ser>
          <c:idx val="2"/>
          <c:order val="2"/>
          <c:tx>
            <c:v>1392</c:v>
          </c:tx>
          <c:invertIfNegative val="0"/>
          <c:cat>
            <c:strRef>
              <c:f>Sheet1!$A$2:$A$10</c:f>
              <c:strCache>
                <c:ptCount val="9"/>
                <c:pt idx="0">
                  <c:v>securty</c:v>
                </c:pt>
                <c:pt idx="1">
                  <c:v>Governance</c:v>
                </c:pt>
                <c:pt idx="2">
                  <c:v>Infrastructure</c:v>
                </c:pt>
                <c:pt idx="3">
                  <c:v>Education</c:v>
                </c:pt>
                <c:pt idx="4">
                  <c:v>Health</c:v>
                </c:pt>
                <c:pt idx="5">
                  <c:v>Agriculture</c:v>
                </c:pt>
                <c:pt idx="6">
                  <c:v>Social protection</c:v>
                </c:pt>
                <c:pt idx="7">
                  <c:v>Economic sector</c:v>
                </c:pt>
                <c:pt idx="8">
                  <c:v>Contingency codes</c:v>
                </c:pt>
              </c:strCache>
            </c:strRef>
          </c:cat>
          <c:val>
            <c:numRef>
              <c:f>Sheet1!$D$2:$D$10</c:f>
              <c:numCache>
                <c:formatCode>_(* #,##0_);_(* \(#,##0\);_(* "-"??_);_(@_)</c:formatCode>
                <c:ptCount val="9"/>
                <c:pt idx="0">
                  <c:v>2174.8286570769228</c:v>
                </c:pt>
                <c:pt idx="1">
                  <c:v>213.51026923076918</c:v>
                </c:pt>
                <c:pt idx="2">
                  <c:v>62.166774250000003</c:v>
                </c:pt>
                <c:pt idx="3">
                  <c:v>654.803</c:v>
                </c:pt>
                <c:pt idx="4">
                  <c:v>65.304838720192308</c:v>
                </c:pt>
                <c:pt idx="5">
                  <c:v>39.163000000000011</c:v>
                </c:pt>
                <c:pt idx="6">
                  <c:v>44.722000000000023</c:v>
                </c:pt>
                <c:pt idx="7">
                  <c:v>53.609000000000002</c:v>
                </c:pt>
                <c:pt idx="8">
                  <c:v>467.41199999999964</c:v>
                </c:pt>
              </c:numCache>
            </c:numRef>
          </c:val>
        </c:ser>
        <c:dLbls>
          <c:showLegendKey val="0"/>
          <c:showVal val="0"/>
          <c:showCatName val="0"/>
          <c:showSerName val="0"/>
          <c:showPercent val="0"/>
          <c:showBubbleSize val="0"/>
        </c:dLbls>
        <c:gapWidth val="150"/>
        <c:axId val="469551080"/>
        <c:axId val="469551472"/>
      </c:barChart>
      <c:catAx>
        <c:axId val="469551080"/>
        <c:scaling>
          <c:orientation val="minMax"/>
        </c:scaling>
        <c:delete val="0"/>
        <c:axPos val="b"/>
        <c:numFmt formatCode="General" sourceLinked="0"/>
        <c:majorTickMark val="out"/>
        <c:minorTickMark val="none"/>
        <c:tickLblPos val="nextTo"/>
        <c:txPr>
          <a:bodyPr/>
          <a:lstStyle/>
          <a:p>
            <a:pPr>
              <a:defRPr sz="1200"/>
            </a:pPr>
            <a:endParaRPr lang="en-US"/>
          </a:p>
        </c:txPr>
        <c:crossAx val="469551472"/>
        <c:crosses val="autoZero"/>
        <c:auto val="1"/>
        <c:lblAlgn val="ctr"/>
        <c:lblOffset val="100"/>
        <c:noMultiLvlLbl val="0"/>
      </c:catAx>
      <c:valAx>
        <c:axId val="469551472"/>
        <c:scaling>
          <c:orientation val="minMax"/>
        </c:scaling>
        <c:delete val="0"/>
        <c:axPos val="l"/>
        <c:majorGridlines/>
        <c:numFmt formatCode="_(* #,##0_);_(* \(#,##0\);_(* &quot;-&quot;??_);_(@_)" sourceLinked="1"/>
        <c:majorTickMark val="out"/>
        <c:minorTickMark val="none"/>
        <c:tickLblPos val="nextTo"/>
        <c:crossAx val="4695510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1351283642263928E-2"/>
          <c:y val="7.6679767163862739E-2"/>
          <c:w val="0.56674386289949286"/>
          <c:h val="0.92332023283613762"/>
        </c:manualLayout>
      </c:layout>
      <c:pieChart>
        <c:varyColors val="1"/>
        <c:ser>
          <c:idx val="0"/>
          <c:order val="0"/>
          <c:spPr>
            <a:gradFill rotWithShape="0">
              <a:gsLst>
                <a:gs pos="0">
                  <a:srgbClr val="9BC1FF"/>
                </a:gs>
                <a:gs pos="100000">
                  <a:srgbClr val="3F80CD"/>
                </a:gs>
              </a:gsLst>
              <a:lin ang="5400000"/>
            </a:gradFill>
            <a:ln w="25400">
              <a:noFill/>
            </a:ln>
          </c:spPr>
          <c:dPt>
            <c:idx val="0"/>
            <c:bubble3D val="0"/>
            <c:spPr>
              <a:gradFill rotWithShape="0">
                <a:gsLst>
                  <a:gs pos="0">
                    <a:srgbClr val="A2BFF8"/>
                  </a:gs>
                  <a:gs pos="100000">
                    <a:srgbClr val="3670B6"/>
                  </a:gs>
                </a:gsLst>
                <a:lin ang="5400000"/>
              </a:gradFill>
              <a:ln w="25400">
                <a:noFill/>
              </a:ln>
            </c:spPr>
          </c:dPt>
          <c:dPt>
            <c:idx val="1"/>
            <c:bubble3D val="0"/>
            <c:spPr>
              <a:gradFill rotWithShape="0">
                <a:gsLst>
                  <a:gs pos="0">
                    <a:srgbClr val="FAA1A0"/>
                  </a:gs>
                  <a:gs pos="100000">
                    <a:srgbClr val="B93734"/>
                  </a:gs>
                </a:gsLst>
                <a:lin ang="5400000"/>
              </a:gradFill>
              <a:ln w="25400">
                <a:noFill/>
              </a:ln>
            </c:spPr>
          </c:dPt>
          <c:dPt>
            <c:idx val="2"/>
            <c:bubble3D val="0"/>
            <c:spPr>
              <a:gradFill rotWithShape="0">
                <a:gsLst>
                  <a:gs pos="0">
                    <a:srgbClr val="D4F4A6"/>
                  </a:gs>
                  <a:gs pos="100000">
                    <a:srgbClr val="8DB241"/>
                  </a:gs>
                </a:gsLst>
                <a:lin ang="5400000"/>
              </a:gradFill>
              <a:ln w="25400">
                <a:noFill/>
              </a:ln>
            </c:spPr>
          </c:dPt>
          <c:dPt>
            <c:idx val="3"/>
            <c:bubble3D val="0"/>
            <c:spPr>
              <a:gradFill rotWithShape="0">
                <a:gsLst>
                  <a:gs pos="0">
                    <a:srgbClr val="C5B3E2"/>
                  </a:gs>
                  <a:gs pos="100000">
                    <a:srgbClr val="704F97"/>
                  </a:gs>
                </a:gsLst>
                <a:lin ang="5400000"/>
              </a:gradFill>
              <a:ln w="25400">
                <a:noFill/>
              </a:ln>
            </c:spPr>
          </c:dPt>
          <c:dPt>
            <c:idx val="4"/>
            <c:bubble3D val="0"/>
            <c:spPr>
              <a:gradFill rotWithShape="0">
                <a:gsLst>
                  <a:gs pos="0">
                    <a:srgbClr val="9DE2FF"/>
                  </a:gs>
                  <a:gs pos="100000">
                    <a:srgbClr val="31A1C0"/>
                  </a:gs>
                </a:gsLst>
                <a:lin ang="5400000"/>
              </a:gradFill>
              <a:ln w="25400">
                <a:noFill/>
              </a:ln>
            </c:spPr>
          </c:dPt>
          <c:dPt>
            <c:idx val="5"/>
            <c:bubble3D val="0"/>
            <c:spPr>
              <a:gradFill rotWithShape="0">
                <a:gsLst>
                  <a:gs pos="0">
                    <a:srgbClr val="FFB885"/>
                  </a:gs>
                  <a:gs pos="100000">
                    <a:srgbClr val="F28225"/>
                  </a:gs>
                </a:gsLst>
                <a:lin ang="5400000"/>
              </a:gradFill>
              <a:ln w="25400">
                <a:noFill/>
              </a:ln>
            </c:spPr>
          </c:dPt>
          <c:dPt>
            <c:idx val="6"/>
            <c:bubble3D val="0"/>
            <c:spPr>
              <a:gradFill rotWithShape="0">
                <a:gsLst>
                  <a:gs pos="0">
                    <a:srgbClr val="B6D1FF"/>
                  </a:gs>
                  <a:gs pos="100000">
                    <a:srgbClr val="8AA7D8"/>
                  </a:gs>
                </a:gsLst>
                <a:lin ang="5400000"/>
              </a:gradFill>
              <a:ln w="25400">
                <a:noFill/>
              </a:ln>
            </c:spPr>
          </c:dPt>
          <c:dPt>
            <c:idx val="7"/>
            <c:bubble3D val="0"/>
            <c:spPr>
              <a:gradFill rotWithShape="0">
                <a:gsLst>
                  <a:gs pos="0">
                    <a:srgbClr val="FFB6B4"/>
                  </a:gs>
                  <a:gs pos="100000">
                    <a:srgbClr val="DA8A89"/>
                  </a:gs>
                </a:gsLst>
                <a:lin ang="5400000"/>
              </a:gradFill>
              <a:ln w="25400">
                <a:noFill/>
              </a:ln>
            </c:spPr>
          </c:dPt>
          <c:dLbls>
            <c:spPr>
              <a:noFill/>
              <a:ln w="25400">
                <a:noFill/>
              </a:ln>
            </c:spPr>
            <c:txPr>
              <a:bodyPr/>
              <a:lstStyle/>
              <a:p>
                <a:pPr>
                  <a:defRPr sz="1400"/>
                </a:pPr>
                <a:endParaRPr lang="en-US"/>
              </a:p>
            </c:txPr>
            <c:showLegendKey val="0"/>
            <c:showVal val="1"/>
            <c:showCatName val="0"/>
            <c:showSerName val="0"/>
            <c:showPercent val="1"/>
            <c:showBubbleSize val="0"/>
            <c:separator>
</c:separator>
            <c:showLeaderLines val="1"/>
            <c:extLst>
              <c:ext xmlns:c15="http://schemas.microsoft.com/office/drawing/2012/chart" uri="{CE6537A1-D6FC-4f65-9D91-7224C49458BB}">
                <c15:layout/>
              </c:ext>
            </c:extLst>
          </c:dLbls>
          <c:cat>
            <c:strRef>
              <c:f>Sectors!$B$54:$B$61</c:f>
              <c:strCache>
                <c:ptCount val="8"/>
                <c:pt idx="0">
                  <c:v>Security</c:v>
                </c:pt>
                <c:pt idx="1">
                  <c:v>Education</c:v>
                </c:pt>
                <c:pt idx="2">
                  <c:v>Governance</c:v>
                </c:pt>
                <c:pt idx="3">
                  <c:v>Health</c:v>
                </c:pt>
                <c:pt idx="4">
                  <c:v>Infrastructure</c:v>
                </c:pt>
                <c:pt idx="5">
                  <c:v>Economic Governance</c:v>
                </c:pt>
                <c:pt idx="6">
                  <c:v>Social Protection</c:v>
                </c:pt>
                <c:pt idx="7">
                  <c:v>Agriculture and Rural Rehabilitation</c:v>
                </c:pt>
              </c:strCache>
            </c:strRef>
          </c:cat>
          <c:val>
            <c:numRef>
              <c:f>Sectors!$C$54:$C$61</c:f>
              <c:numCache>
                <c:formatCode>[$$-409]#,##0.0</c:formatCode>
                <c:ptCount val="8"/>
                <c:pt idx="0">
                  <c:v>2174.8290000000002</c:v>
                </c:pt>
                <c:pt idx="1">
                  <c:v>654.803</c:v>
                </c:pt>
                <c:pt idx="2">
                  <c:v>213.51</c:v>
                </c:pt>
                <c:pt idx="3">
                  <c:v>65.304999999999993</c:v>
                </c:pt>
                <c:pt idx="4">
                  <c:v>62.167000000000002</c:v>
                </c:pt>
                <c:pt idx="5">
                  <c:v>53.609000000000002</c:v>
                </c:pt>
                <c:pt idx="6">
                  <c:v>44.722000000000037</c:v>
                </c:pt>
                <c:pt idx="7">
                  <c:v>39.163000000000011</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73214946355901156"/>
          <c:y val="0.1703910552454882"/>
          <c:w val="0.26674065852756179"/>
          <c:h val="0.70267931544036899"/>
        </c:manualLayout>
      </c:layout>
      <c:overlay val="0"/>
      <c:spPr>
        <a:noFill/>
        <a:ln w="25400">
          <a:noFill/>
        </a:ln>
      </c:spPr>
      <c:txPr>
        <a:bodyPr/>
        <a:lstStyle/>
        <a:p>
          <a:pPr>
            <a:defRPr sz="1100" b="1"/>
          </a:pPr>
          <a:endParaRPr lang="en-US"/>
        </a:p>
      </c:txPr>
    </c:legend>
    <c:plotVisOnly val="1"/>
    <c:dispBlanksAs val="zero"/>
    <c:showDLblsOverMax val="0"/>
  </c:chart>
  <c:spPr>
    <a:solidFill>
      <a:srgbClr val="FFFFFF"/>
    </a:solidFill>
    <a:ln w="9525">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5.0747230403080892E-2"/>
          <c:y val="2.2853224841878597E-3"/>
          <c:w val="0.61900262467191602"/>
          <c:h val="0.95983413841906962"/>
        </c:manualLayout>
      </c:layout>
      <c:pieChart>
        <c:varyColors val="1"/>
        <c:ser>
          <c:idx val="0"/>
          <c:order val="0"/>
          <c:spPr>
            <a:gradFill rotWithShape="0">
              <a:gsLst>
                <a:gs pos="0">
                  <a:srgbClr val="9BC1FF"/>
                </a:gs>
                <a:gs pos="100000">
                  <a:srgbClr val="3F80CD"/>
                </a:gs>
              </a:gsLst>
              <a:lin ang="5400000"/>
            </a:gradFill>
            <a:ln w="25400">
              <a:noFill/>
            </a:ln>
          </c:spPr>
          <c:dPt>
            <c:idx val="0"/>
            <c:bubble3D val="0"/>
            <c:spPr>
              <a:gradFill rotWithShape="0">
                <a:gsLst>
                  <a:gs pos="0">
                    <a:srgbClr val="A2BFF8"/>
                  </a:gs>
                  <a:gs pos="100000">
                    <a:srgbClr val="3670B6"/>
                  </a:gs>
                </a:gsLst>
                <a:lin ang="5400000"/>
              </a:gradFill>
              <a:ln w="25400">
                <a:noFill/>
              </a:ln>
            </c:spPr>
          </c:dPt>
          <c:dPt>
            <c:idx val="1"/>
            <c:bubble3D val="0"/>
            <c:spPr>
              <a:gradFill rotWithShape="0">
                <a:gsLst>
                  <a:gs pos="0">
                    <a:srgbClr val="FAA1A0"/>
                  </a:gs>
                  <a:gs pos="100000">
                    <a:srgbClr val="B93734"/>
                  </a:gs>
                </a:gsLst>
                <a:lin ang="5400000"/>
              </a:gradFill>
              <a:ln w="25400">
                <a:noFill/>
              </a:ln>
            </c:spPr>
          </c:dPt>
          <c:dPt>
            <c:idx val="2"/>
            <c:bubble3D val="0"/>
            <c:spPr>
              <a:gradFill rotWithShape="0">
                <a:gsLst>
                  <a:gs pos="0">
                    <a:srgbClr val="D4F4A6"/>
                  </a:gs>
                  <a:gs pos="100000">
                    <a:srgbClr val="8DB241"/>
                  </a:gs>
                </a:gsLst>
                <a:lin ang="5400000"/>
              </a:gradFill>
              <a:ln w="25400">
                <a:noFill/>
              </a:ln>
            </c:spPr>
          </c:dPt>
          <c:dPt>
            <c:idx val="3"/>
            <c:bubble3D val="0"/>
            <c:spPr>
              <a:gradFill rotWithShape="0">
                <a:gsLst>
                  <a:gs pos="0">
                    <a:srgbClr val="C5B3E2"/>
                  </a:gs>
                  <a:gs pos="100000">
                    <a:srgbClr val="704F97"/>
                  </a:gs>
                </a:gsLst>
                <a:lin ang="5400000"/>
              </a:gradFill>
              <a:ln w="25400">
                <a:noFill/>
              </a:ln>
            </c:spPr>
          </c:dPt>
          <c:dPt>
            <c:idx val="4"/>
            <c:bubble3D val="0"/>
            <c:spPr>
              <a:gradFill rotWithShape="0">
                <a:gsLst>
                  <a:gs pos="0">
                    <a:srgbClr val="9DE2FF"/>
                  </a:gs>
                  <a:gs pos="100000">
                    <a:srgbClr val="31A1C0"/>
                  </a:gs>
                </a:gsLst>
                <a:lin ang="5400000"/>
              </a:gradFill>
              <a:ln w="25400">
                <a:noFill/>
              </a:ln>
            </c:spPr>
          </c:dPt>
          <c:dPt>
            <c:idx val="5"/>
            <c:bubble3D val="0"/>
            <c:spPr>
              <a:gradFill rotWithShape="0">
                <a:gsLst>
                  <a:gs pos="0">
                    <a:srgbClr val="FFB885"/>
                  </a:gs>
                  <a:gs pos="100000">
                    <a:srgbClr val="F28225"/>
                  </a:gs>
                </a:gsLst>
                <a:lin ang="5400000"/>
              </a:gradFill>
              <a:ln w="25400">
                <a:noFill/>
              </a:ln>
            </c:spPr>
          </c:dPt>
          <c:dPt>
            <c:idx val="6"/>
            <c:bubble3D val="0"/>
            <c:spPr>
              <a:gradFill rotWithShape="0">
                <a:gsLst>
                  <a:gs pos="0">
                    <a:srgbClr val="B6D1FF"/>
                  </a:gs>
                  <a:gs pos="100000">
                    <a:srgbClr val="8AA7D8"/>
                  </a:gs>
                </a:gsLst>
                <a:lin ang="5400000"/>
              </a:gradFill>
              <a:ln w="25400">
                <a:noFill/>
              </a:ln>
            </c:spPr>
          </c:dPt>
          <c:dPt>
            <c:idx val="7"/>
            <c:bubble3D val="0"/>
            <c:spPr>
              <a:gradFill rotWithShape="0">
                <a:gsLst>
                  <a:gs pos="0">
                    <a:srgbClr val="FFB6B4"/>
                  </a:gs>
                  <a:gs pos="100000">
                    <a:srgbClr val="DA8A89"/>
                  </a:gs>
                </a:gsLst>
                <a:lin ang="5400000"/>
              </a:gradFill>
              <a:ln w="25400">
                <a:noFill/>
              </a:ln>
            </c:spPr>
          </c:dPt>
          <c:dPt>
            <c:idx val="8"/>
            <c:bubble3D val="0"/>
            <c:spPr>
              <a:gradFill rotWithShape="0">
                <a:gsLst>
                  <a:gs pos="0">
                    <a:srgbClr val="E4FFBA"/>
                  </a:gs>
                  <a:gs pos="100000">
                    <a:srgbClr val="BBD68E"/>
                  </a:gs>
                </a:gsLst>
                <a:lin ang="5400000"/>
              </a:gradFill>
              <a:ln w="25400">
                <a:noFill/>
              </a:ln>
            </c:spPr>
          </c:dPt>
          <c:dLbls>
            <c:dLbl>
              <c:idx val="0"/>
              <c:layout/>
              <c:showLegendKey val="1"/>
              <c:showVal val="1"/>
              <c:showCatName val="0"/>
              <c:showSerName val="0"/>
              <c:showPercent val="1"/>
              <c:showBubbleSize val="0"/>
              <c:separator>
</c:separator>
              <c:extLst>
                <c:ext xmlns:c15="http://schemas.microsoft.com/office/drawing/2012/chart" uri="{CE6537A1-D6FC-4f65-9D91-7224C49458BB}">
                  <c15:layout/>
                </c:ext>
              </c:extLst>
            </c:dLbl>
            <c:spPr>
              <a:noFill/>
              <a:ln w="25400">
                <a:noFill/>
              </a:ln>
            </c:spPr>
            <c:txPr>
              <a:bodyPr/>
              <a:lstStyle/>
              <a:p>
                <a:pPr>
                  <a:defRPr sz="1400"/>
                </a:pPr>
                <a:endParaRPr lang="en-US"/>
              </a:p>
            </c:txPr>
            <c:showLegendKey val="0"/>
            <c:showVal val="1"/>
            <c:showCatName val="0"/>
            <c:showSerName val="0"/>
            <c:showPercent val="1"/>
            <c:showBubbleSize val="0"/>
            <c:separator>
</c:separator>
            <c:showLeaderLines val="1"/>
            <c:extLst>
              <c:ext xmlns:c15="http://schemas.microsoft.com/office/drawing/2012/chart" uri="{CE6537A1-D6FC-4f65-9D91-7224C49458BB}">
                <c15:layout/>
              </c:ext>
            </c:extLst>
          </c:dLbls>
          <c:cat>
            <c:strRef>
              <c:f>Sectors!$B$24:$B$32</c:f>
              <c:strCache>
                <c:ptCount val="9"/>
                <c:pt idx="0">
                  <c:v>Infrastructure</c:v>
                </c:pt>
                <c:pt idx="1">
                  <c:v>Security</c:v>
                </c:pt>
                <c:pt idx="2">
                  <c:v>Agriculture and Rural Rehabilitation</c:v>
                </c:pt>
                <c:pt idx="3">
                  <c:v>Education</c:v>
                </c:pt>
                <c:pt idx="4">
                  <c:v>Health</c:v>
                </c:pt>
                <c:pt idx="5">
                  <c:v>Economic Governance</c:v>
                </c:pt>
                <c:pt idx="6">
                  <c:v>Governance</c:v>
                </c:pt>
                <c:pt idx="7">
                  <c:v>Social Protection</c:v>
                </c:pt>
                <c:pt idx="8">
                  <c:v>Contengency funds</c:v>
                </c:pt>
              </c:strCache>
            </c:strRef>
          </c:cat>
          <c:val>
            <c:numRef>
              <c:f>Sectors!$C$24:$C$32</c:f>
              <c:numCache>
                <c:formatCode>[$$-409]#,##0.0</c:formatCode>
                <c:ptCount val="9"/>
                <c:pt idx="0">
                  <c:v>901.79500000000053</c:v>
                </c:pt>
                <c:pt idx="1">
                  <c:v>754.71400000000051</c:v>
                </c:pt>
                <c:pt idx="2">
                  <c:v>504.72299999999973</c:v>
                </c:pt>
                <c:pt idx="3">
                  <c:v>373.76</c:v>
                </c:pt>
                <c:pt idx="4">
                  <c:v>187.42200000000014</c:v>
                </c:pt>
                <c:pt idx="5">
                  <c:v>121.71100000000007</c:v>
                </c:pt>
                <c:pt idx="6">
                  <c:v>75.525999999999982</c:v>
                </c:pt>
                <c:pt idx="7">
                  <c:v>21.343</c:v>
                </c:pt>
                <c:pt idx="8">
                  <c:v>92.658999999999978</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74657787643359619"/>
          <c:y val="0.1362103652489304"/>
          <c:w val="0.25342212356640781"/>
          <c:h val="0.72010047291019685"/>
        </c:manualLayout>
      </c:layout>
      <c:overlay val="0"/>
      <c:spPr>
        <a:noFill/>
        <a:ln w="25400">
          <a:noFill/>
        </a:ln>
      </c:spPr>
      <c:txPr>
        <a:bodyPr/>
        <a:lstStyle/>
        <a:p>
          <a:pPr>
            <a:defRPr sz="1285" b="1" i="0" u="none" strike="noStrike" baseline="0">
              <a:solidFill>
                <a:srgbClr val="000000"/>
              </a:solidFill>
              <a:latin typeface="Calibri"/>
              <a:ea typeface="Calibri"/>
              <a:cs typeface="Calibri"/>
            </a:defRPr>
          </a:pPr>
          <a:endParaRPr lang="en-US"/>
        </a:p>
      </c:txPr>
    </c:legend>
    <c:plotVisOnly val="1"/>
    <c:dispBlanksAs val="zero"/>
    <c:showDLblsOverMax val="0"/>
  </c:chart>
  <c:spPr>
    <a:solidFill>
      <a:srgbClr val="FFFFFF"/>
    </a:solidFill>
    <a:ln w="9525">
      <a:noFill/>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A8082-D15C-4B47-B7F5-7C6FA2E29F44}" type="doc">
      <dgm:prSet loTypeId="urn:microsoft.com/office/officeart/2005/8/layout/pyramid3" loCatId="pyramid" qsTypeId="urn:microsoft.com/office/officeart/2005/8/quickstyle/simple1" qsCatId="simple" csTypeId="urn:microsoft.com/office/officeart/2005/8/colors/accent1_2" csCatId="accent1" phldr="1"/>
      <dgm:spPr/>
    </dgm:pt>
    <dgm:pt modelId="{8F5E334D-A66C-46C4-8307-372DC8FACA17}">
      <dgm:prSet phldrT="[Text]" custT="1"/>
      <dgm:spPr>
        <a:gradFill rotWithShape="0">
          <a:gsLst>
            <a:gs pos="0">
              <a:schemeClr val="tx2">
                <a:lumMod val="50000"/>
              </a:schemeClr>
            </a:gs>
            <a:gs pos="100000">
              <a:schemeClr val="tx2">
                <a:lumMod val="75000"/>
              </a:schemeClr>
            </a:gs>
          </a:gsLst>
          <a:lin ang="5400000" scaled="0"/>
        </a:gradFill>
      </dgm:spPr>
      <dgm:t>
        <a:bodyPr/>
        <a:lstStyle/>
        <a:p>
          <a:r>
            <a:rPr lang="en-US" sz="3200" b="1" i="0" dirty="0" smtClean="0">
              <a:solidFill>
                <a:schemeClr val="bg1"/>
              </a:solidFill>
            </a:rPr>
            <a:t>New Silk Road Region</a:t>
          </a:r>
          <a:endParaRPr lang="en-US" sz="3200" b="1" i="0" dirty="0">
            <a:solidFill>
              <a:schemeClr val="bg1"/>
            </a:solidFill>
          </a:endParaRPr>
        </a:p>
      </dgm:t>
    </dgm:pt>
    <dgm:pt modelId="{A5B7738D-C6E1-4BAB-B539-A8270EB1BF82}" type="parTrans" cxnId="{CD80120C-3056-4BF3-8B80-D61900DE7EF2}">
      <dgm:prSet/>
      <dgm:spPr/>
      <dgm:t>
        <a:bodyPr/>
        <a:lstStyle/>
        <a:p>
          <a:endParaRPr lang="en-US"/>
        </a:p>
      </dgm:t>
    </dgm:pt>
    <dgm:pt modelId="{E0DE251B-295E-4768-B83A-106B33DC73F0}" type="sibTrans" cxnId="{CD80120C-3056-4BF3-8B80-D61900DE7EF2}">
      <dgm:prSet/>
      <dgm:spPr/>
      <dgm:t>
        <a:bodyPr/>
        <a:lstStyle/>
        <a:p>
          <a:endParaRPr lang="en-US"/>
        </a:p>
      </dgm:t>
    </dgm:pt>
    <dgm:pt modelId="{7BFBC388-F7DE-47FA-8951-BA3BBCAF48FE}">
      <dgm:prSet phldrT="[Text]" custT="1"/>
      <dgm:spPr>
        <a:gradFill rotWithShape="0">
          <a:gsLst>
            <a:gs pos="0">
              <a:schemeClr val="tx2">
                <a:lumMod val="75000"/>
              </a:schemeClr>
            </a:gs>
            <a:gs pos="100000">
              <a:schemeClr val="accent1">
                <a:lumMod val="50000"/>
              </a:schemeClr>
            </a:gs>
          </a:gsLst>
          <a:lin ang="5400000" scaled="0"/>
        </a:gradFill>
      </dgm:spPr>
      <dgm:t>
        <a:bodyPr/>
        <a:lstStyle/>
        <a:p>
          <a:r>
            <a:rPr lang="en-US" sz="2800" b="1" dirty="0" smtClean="0">
              <a:solidFill>
                <a:schemeClr val="bg1"/>
              </a:solidFill>
            </a:rPr>
            <a:t>Afghanistan </a:t>
          </a:r>
          <a:r>
            <a:rPr lang="en-US" sz="2800" b="1" i="1" dirty="0" smtClean="0">
              <a:solidFill>
                <a:schemeClr val="bg1"/>
              </a:solidFill>
            </a:rPr>
            <a:t>Regional</a:t>
          </a:r>
        </a:p>
      </dgm:t>
    </dgm:pt>
    <dgm:pt modelId="{633A9909-816D-41F0-A3A3-D8623683D8E8}" type="parTrans" cxnId="{5346D893-8D68-41EA-A0BA-A5E83F07B587}">
      <dgm:prSet/>
      <dgm:spPr/>
      <dgm:t>
        <a:bodyPr/>
        <a:lstStyle/>
        <a:p>
          <a:endParaRPr lang="en-US"/>
        </a:p>
      </dgm:t>
    </dgm:pt>
    <dgm:pt modelId="{BCCF6C59-2D2F-44D0-A066-962456908086}" type="sibTrans" cxnId="{5346D893-8D68-41EA-A0BA-A5E83F07B587}">
      <dgm:prSet/>
      <dgm:spPr/>
      <dgm:t>
        <a:bodyPr/>
        <a:lstStyle/>
        <a:p>
          <a:endParaRPr lang="en-US"/>
        </a:p>
      </dgm:t>
    </dgm:pt>
    <dgm:pt modelId="{DC41A836-9777-4933-BE58-D8D88EE071DB}">
      <dgm:prSet phldrT="[Text]" custT="1"/>
      <dgm:spPr>
        <a:gradFill rotWithShape="0">
          <a:gsLst>
            <a:gs pos="0">
              <a:schemeClr val="accent1">
                <a:lumMod val="50000"/>
              </a:schemeClr>
            </a:gs>
            <a:gs pos="100000">
              <a:schemeClr val="accent1">
                <a:lumMod val="75000"/>
              </a:schemeClr>
            </a:gs>
          </a:gsLst>
          <a:lin ang="5400000" scaled="0"/>
        </a:gradFill>
      </dgm:spPr>
      <dgm:t>
        <a:bodyPr/>
        <a:lstStyle/>
        <a:p>
          <a:r>
            <a:rPr lang="en-US" sz="2600" b="1" dirty="0" smtClean="0">
              <a:solidFill>
                <a:schemeClr val="bg1"/>
              </a:solidFill>
            </a:rPr>
            <a:t>Afghanistan </a:t>
          </a:r>
          <a:r>
            <a:rPr lang="en-US" sz="2600" b="1" i="1" dirty="0" smtClean="0">
              <a:solidFill>
                <a:schemeClr val="bg1"/>
              </a:solidFill>
            </a:rPr>
            <a:t>Domestic</a:t>
          </a:r>
          <a:endParaRPr lang="en-US" sz="2600" b="1" i="1" dirty="0">
            <a:solidFill>
              <a:schemeClr val="bg1"/>
            </a:solidFill>
          </a:endParaRPr>
        </a:p>
      </dgm:t>
    </dgm:pt>
    <dgm:pt modelId="{875089DE-C412-4E7F-9DDF-C7C2B453255F}" type="parTrans" cxnId="{5ED2A56F-F86A-494C-8B83-452D0C8E7887}">
      <dgm:prSet/>
      <dgm:spPr/>
      <dgm:t>
        <a:bodyPr/>
        <a:lstStyle/>
        <a:p>
          <a:endParaRPr lang="en-US"/>
        </a:p>
      </dgm:t>
    </dgm:pt>
    <dgm:pt modelId="{9C7AE5DA-C296-4A66-B651-7517B8E8D740}" type="sibTrans" cxnId="{5ED2A56F-F86A-494C-8B83-452D0C8E7887}">
      <dgm:prSet/>
      <dgm:spPr/>
      <dgm:t>
        <a:bodyPr/>
        <a:lstStyle/>
        <a:p>
          <a:endParaRPr lang="en-US"/>
        </a:p>
      </dgm:t>
    </dgm:pt>
    <dgm:pt modelId="{90D256ED-06DB-45B2-ACBB-566DBF511ED0}">
      <dgm:prSet phldrT="[Text]" custT="1"/>
      <dgm:spPr>
        <a:gradFill rotWithShape="0">
          <a:gsLst>
            <a:gs pos="0">
              <a:schemeClr val="accent1">
                <a:lumMod val="75000"/>
              </a:schemeClr>
            </a:gs>
            <a:gs pos="100000">
              <a:schemeClr val="tx2">
                <a:lumMod val="60000"/>
                <a:lumOff val="40000"/>
              </a:schemeClr>
            </a:gs>
          </a:gsLst>
          <a:lin ang="5400000" scaled="0"/>
        </a:gradFill>
      </dgm:spPr>
      <dgm:t>
        <a:bodyPr anchor="t"/>
        <a:lstStyle/>
        <a:p>
          <a:r>
            <a:rPr lang="en-US" sz="2400" b="1" dirty="0" smtClean="0">
              <a:solidFill>
                <a:schemeClr val="bg1"/>
              </a:solidFill>
            </a:rPr>
            <a:t>Village</a:t>
          </a:r>
          <a:endParaRPr lang="en-US" sz="2400" b="1" dirty="0">
            <a:solidFill>
              <a:schemeClr val="bg1"/>
            </a:solidFill>
          </a:endParaRPr>
        </a:p>
      </dgm:t>
    </dgm:pt>
    <dgm:pt modelId="{19643983-A108-4C9D-8CB0-B2F5711C3AB3}" type="parTrans" cxnId="{53155544-0C1E-44BB-8ADA-5204CC888EC1}">
      <dgm:prSet/>
      <dgm:spPr/>
      <dgm:t>
        <a:bodyPr/>
        <a:lstStyle/>
        <a:p>
          <a:endParaRPr lang="en-US"/>
        </a:p>
      </dgm:t>
    </dgm:pt>
    <dgm:pt modelId="{653E0034-6CAD-4533-8811-76FDDC0E6418}" type="sibTrans" cxnId="{53155544-0C1E-44BB-8ADA-5204CC888EC1}">
      <dgm:prSet/>
      <dgm:spPr/>
      <dgm:t>
        <a:bodyPr/>
        <a:lstStyle/>
        <a:p>
          <a:endParaRPr lang="en-US"/>
        </a:p>
      </dgm:t>
    </dgm:pt>
    <dgm:pt modelId="{330C0622-DBCB-4C70-B9A3-BE670978B971}" type="pres">
      <dgm:prSet presAssocID="{CAEA8082-D15C-4B47-B7F5-7C6FA2E29F44}" presName="Name0" presStyleCnt="0">
        <dgm:presLayoutVars>
          <dgm:dir/>
          <dgm:animLvl val="lvl"/>
          <dgm:resizeHandles val="exact"/>
        </dgm:presLayoutVars>
      </dgm:prSet>
      <dgm:spPr/>
    </dgm:pt>
    <dgm:pt modelId="{4E9A468C-D6D4-417B-B6C4-F8F9330BB7E6}" type="pres">
      <dgm:prSet presAssocID="{8F5E334D-A66C-46C4-8307-372DC8FACA17}" presName="Name8" presStyleCnt="0"/>
      <dgm:spPr/>
    </dgm:pt>
    <dgm:pt modelId="{540A93B7-D8D2-4E1E-A791-92CD7C3A59FA}" type="pres">
      <dgm:prSet presAssocID="{8F5E334D-A66C-46C4-8307-372DC8FACA17}" presName="level" presStyleLbl="node1" presStyleIdx="0" presStyleCnt="4" custLinFactNeighborY="-2500">
        <dgm:presLayoutVars>
          <dgm:chMax val="1"/>
          <dgm:bulletEnabled val="1"/>
        </dgm:presLayoutVars>
      </dgm:prSet>
      <dgm:spPr/>
      <dgm:t>
        <a:bodyPr/>
        <a:lstStyle/>
        <a:p>
          <a:endParaRPr lang="en-US"/>
        </a:p>
      </dgm:t>
    </dgm:pt>
    <dgm:pt modelId="{61850118-A9B0-4FA8-9B26-B62A15F8E061}" type="pres">
      <dgm:prSet presAssocID="{8F5E334D-A66C-46C4-8307-372DC8FACA17}" presName="levelTx" presStyleLbl="revTx" presStyleIdx="0" presStyleCnt="0">
        <dgm:presLayoutVars>
          <dgm:chMax val="1"/>
          <dgm:bulletEnabled val="1"/>
        </dgm:presLayoutVars>
      </dgm:prSet>
      <dgm:spPr/>
      <dgm:t>
        <a:bodyPr/>
        <a:lstStyle/>
        <a:p>
          <a:endParaRPr lang="en-US"/>
        </a:p>
      </dgm:t>
    </dgm:pt>
    <dgm:pt modelId="{BA072DED-AFAB-41A0-B2C8-B1B2DBE0D84E}" type="pres">
      <dgm:prSet presAssocID="{7BFBC388-F7DE-47FA-8951-BA3BBCAF48FE}" presName="Name8" presStyleCnt="0"/>
      <dgm:spPr/>
    </dgm:pt>
    <dgm:pt modelId="{86AB2D2A-B0CE-4F85-A54A-4CA6524C4074}" type="pres">
      <dgm:prSet presAssocID="{7BFBC388-F7DE-47FA-8951-BA3BBCAF48FE}" presName="level" presStyleLbl="node1" presStyleIdx="1" presStyleCnt="4">
        <dgm:presLayoutVars>
          <dgm:chMax val="1"/>
          <dgm:bulletEnabled val="1"/>
        </dgm:presLayoutVars>
      </dgm:prSet>
      <dgm:spPr/>
      <dgm:t>
        <a:bodyPr/>
        <a:lstStyle/>
        <a:p>
          <a:endParaRPr lang="en-US"/>
        </a:p>
      </dgm:t>
    </dgm:pt>
    <dgm:pt modelId="{71DA9FC4-E3EF-448A-AD8C-143122ABCE17}" type="pres">
      <dgm:prSet presAssocID="{7BFBC388-F7DE-47FA-8951-BA3BBCAF48FE}" presName="levelTx" presStyleLbl="revTx" presStyleIdx="0" presStyleCnt="0">
        <dgm:presLayoutVars>
          <dgm:chMax val="1"/>
          <dgm:bulletEnabled val="1"/>
        </dgm:presLayoutVars>
      </dgm:prSet>
      <dgm:spPr/>
      <dgm:t>
        <a:bodyPr/>
        <a:lstStyle/>
        <a:p>
          <a:endParaRPr lang="en-US"/>
        </a:p>
      </dgm:t>
    </dgm:pt>
    <dgm:pt modelId="{DFE5D18C-6CFD-4AD8-B190-441E948332B8}" type="pres">
      <dgm:prSet presAssocID="{DC41A836-9777-4933-BE58-D8D88EE071DB}" presName="Name8" presStyleCnt="0"/>
      <dgm:spPr/>
    </dgm:pt>
    <dgm:pt modelId="{E3E8DD9C-44C4-4D23-AC7C-63AAEB7B1116}" type="pres">
      <dgm:prSet presAssocID="{DC41A836-9777-4933-BE58-D8D88EE071DB}" presName="level" presStyleLbl="node1" presStyleIdx="2" presStyleCnt="4">
        <dgm:presLayoutVars>
          <dgm:chMax val="1"/>
          <dgm:bulletEnabled val="1"/>
        </dgm:presLayoutVars>
      </dgm:prSet>
      <dgm:spPr/>
      <dgm:t>
        <a:bodyPr/>
        <a:lstStyle/>
        <a:p>
          <a:endParaRPr lang="en-US"/>
        </a:p>
      </dgm:t>
    </dgm:pt>
    <dgm:pt modelId="{A845DF32-C942-455E-9E10-7EE841FCF0D1}" type="pres">
      <dgm:prSet presAssocID="{DC41A836-9777-4933-BE58-D8D88EE071DB}" presName="levelTx" presStyleLbl="revTx" presStyleIdx="0" presStyleCnt="0">
        <dgm:presLayoutVars>
          <dgm:chMax val="1"/>
          <dgm:bulletEnabled val="1"/>
        </dgm:presLayoutVars>
      </dgm:prSet>
      <dgm:spPr/>
      <dgm:t>
        <a:bodyPr/>
        <a:lstStyle/>
        <a:p>
          <a:endParaRPr lang="en-US"/>
        </a:p>
      </dgm:t>
    </dgm:pt>
    <dgm:pt modelId="{01C2F429-D22D-4A55-9DF7-5673C9C4B0CE}" type="pres">
      <dgm:prSet presAssocID="{90D256ED-06DB-45B2-ACBB-566DBF511ED0}" presName="Name8" presStyleCnt="0"/>
      <dgm:spPr/>
    </dgm:pt>
    <dgm:pt modelId="{D83FFB86-C69B-4E79-AC3C-EF07F5924834}" type="pres">
      <dgm:prSet presAssocID="{90D256ED-06DB-45B2-ACBB-566DBF511ED0}" presName="level" presStyleLbl="node1" presStyleIdx="3" presStyleCnt="4">
        <dgm:presLayoutVars>
          <dgm:chMax val="1"/>
          <dgm:bulletEnabled val="1"/>
        </dgm:presLayoutVars>
      </dgm:prSet>
      <dgm:spPr/>
      <dgm:t>
        <a:bodyPr/>
        <a:lstStyle/>
        <a:p>
          <a:endParaRPr lang="en-US"/>
        </a:p>
      </dgm:t>
    </dgm:pt>
    <dgm:pt modelId="{B839D13C-F886-48E9-8148-37F5CFA26D36}" type="pres">
      <dgm:prSet presAssocID="{90D256ED-06DB-45B2-ACBB-566DBF511ED0}" presName="levelTx" presStyleLbl="revTx" presStyleIdx="0" presStyleCnt="0">
        <dgm:presLayoutVars>
          <dgm:chMax val="1"/>
          <dgm:bulletEnabled val="1"/>
        </dgm:presLayoutVars>
      </dgm:prSet>
      <dgm:spPr/>
      <dgm:t>
        <a:bodyPr/>
        <a:lstStyle/>
        <a:p>
          <a:endParaRPr lang="en-US"/>
        </a:p>
      </dgm:t>
    </dgm:pt>
  </dgm:ptLst>
  <dgm:cxnLst>
    <dgm:cxn modelId="{C78FC09F-43A2-405D-AEE2-A9A2EFD1BECE}" type="presOf" srcId="{CAEA8082-D15C-4B47-B7F5-7C6FA2E29F44}" destId="{330C0622-DBCB-4C70-B9A3-BE670978B971}" srcOrd="0" destOrd="0" presId="urn:microsoft.com/office/officeart/2005/8/layout/pyramid3"/>
    <dgm:cxn modelId="{60D8B894-BCAC-4D88-93CD-AEB2FDA1285D}" type="presOf" srcId="{DC41A836-9777-4933-BE58-D8D88EE071DB}" destId="{E3E8DD9C-44C4-4D23-AC7C-63AAEB7B1116}" srcOrd="0" destOrd="0" presId="urn:microsoft.com/office/officeart/2005/8/layout/pyramid3"/>
    <dgm:cxn modelId="{13798294-EF73-4244-BD64-3AF581E62BF6}" type="presOf" srcId="{90D256ED-06DB-45B2-ACBB-566DBF511ED0}" destId="{B839D13C-F886-48E9-8148-37F5CFA26D36}" srcOrd="1" destOrd="0" presId="urn:microsoft.com/office/officeart/2005/8/layout/pyramid3"/>
    <dgm:cxn modelId="{53155544-0C1E-44BB-8ADA-5204CC888EC1}" srcId="{CAEA8082-D15C-4B47-B7F5-7C6FA2E29F44}" destId="{90D256ED-06DB-45B2-ACBB-566DBF511ED0}" srcOrd="3" destOrd="0" parTransId="{19643983-A108-4C9D-8CB0-B2F5711C3AB3}" sibTransId="{653E0034-6CAD-4533-8811-76FDDC0E6418}"/>
    <dgm:cxn modelId="{CD80120C-3056-4BF3-8B80-D61900DE7EF2}" srcId="{CAEA8082-D15C-4B47-B7F5-7C6FA2E29F44}" destId="{8F5E334D-A66C-46C4-8307-372DC8FACA17}" srcOrd="0" destOrd="0" parTransId="{A5B7738D-C6E1-4BAB-B539-A8270EB1BF82}" sibTransId="{E0DE251B-295E-4768-B83A-106B33DC73F0}"/>
    <dgm:cxn modelId="{890AEBF9-A450-43BA-A0D4-2125F59CAAE7}" type="presOf" srcId="{DC41A836-9777-4933-BE58-D8D88EE071DB}" destId="{A845DF32-C942-455E-9E10-7EE841FCF0D1}" srcOrd="1" destOrd="0" presId="urn:microsoft.com/office/officeart/2005/8/layout/pyramid3"/>
    <dgm:cxn modelId="{C4418352-BDC5-4D90-A69B-23022E9CA095}" type="presOf" srcId="{8F5E334D-A66C-46C4-8307-372DC8FACA17}" destId="{61850118-A9B0-4FA8-9B26-B62A15F8E061}" srcOrd="1" destOrd="0" presId="urn:microsoft.com/office/officeart/2005/8/layout/pyramid3"/>
    <dgm:cxn modelId="{5346D893-8D68-41EA-A0BA-A5E83F07B587}" srcId="{CAEA8082-D15C-4B47-B7F5-7C6FA2E29F44}" destId="{7BFBC388-F7DE-47FA-8951-BA3BBCAF48FE}" srcOrd="1" destOrd="0" parTransId="{633A9909-816D-41F0-A3A3-D8623683D8E8}" sibTransId="{BCCF6C59-2D2F-44D0-A066-962456908086}"/>
    <dgm:cxn modelId="{9EC62159-2730-4F93-8057-9CD3805A0001}" type="presOf" srcId="{90D256ED-06DB-45B2-ACBB-566DBF511ED0}" destId="{D83FFB86-C69B-4E79-AC3C-EF07F5924834}" srcOrd="0" destOrd="0" presId="urn:microsoft.com/office/officeart/2005/8/layout/pyramid3"/>
    <dgm:cxn modelId="{06B567D3-9106-462E-987C-D61173F3672F}" type="presOf" srcId="{7BFBC388-F7DE-47FA-8951-BA3BBCAF48FE}" destId="{86AB2D2A-B0CE-4F85-A54A-4CA6524C4074}" srcOrd="0" destOrd="0" presId="urn:microsoft.com/office/officeart/2005/8/layout/pyramid3"/>
    <dgm:cxn modelId="{3F2461A3-DD00-40F8-8EAA-47D96CCC6BA2}" type="presOf" srcId="{7BFBC388-F7DE-47FA-8951-BA3BBCAF48FE}" destId="{71DA9FC4-E3EF-448A-AD8C-143122ABCE17}" srcOrd="1" destOrd="0" presId="urn:microsoft.com/office/officeart/2005/8/layout/pyramid3"/>
    <dgm:cxn modelId="{5ED2A56F-F86A-494C-8B83-452D0C8E7887}" srcId="{CAEA8082-D15C-4B47-B7F5-7C6FA2E29F44}" destId="{DC41A836-9777-4933-BE58-D8D88EE071DB}" srcOrd="2" destOrd="0" parTransId="{875089DE-C412-4E7F-9DDF-C7C2B453255F}" sibTransId="{9C7AE5DA-C296-4A66-B651-7517B8E8D740}"/>
    <dgm:cxn modelId="{BD5B7688-5C90-4833-82D1-7FEA41F796BE}" type="presOf" srcId="{8F5E334D-A66C-46C4-8307-372DC8FACA17}" destId="{540A93B7-D8D2-4E1E-A791-92CD7C3A59FA}" srcOrd="0" destOrd="0" presId="urn:microsoft.com/office/officeart/2005/8/layout/pyramid3"/>
    <dgm:cxn modelId="{73AC95FB-2783-44E2-8B82-DD2460CA71CF}" type="presParOf" srcId="{330C0622-DBCB-4C70-B9A3-BE670978B971}" destId="{4E9A468C-D6D4-417B-B6C4-F8F9330BB7E6}" srcOrd="0" destOrd="0" presId="urn:microsoft.com/office/officeart/2005/8/layout/pyramid3"/>
    <dgm:cxn modelId="{DC548E04-FF59-4037-AEF6-708CC3E97536}" type="presParOf" srcId="{4E9A468C-D6D4-417B-B6C4-F8F9330BB7E6}" destId="{540A93B7-D8D2-4E1E-A791-92CD7C3A59FA}" srcOrd="0" destOrd="0" presId="urn:microsoft.com/office/officeart/2005/8/layout/pyramid3"/>
    <dgm:cxn modelId="{25BF9955-F024-43A2-B755-6AFF5BB3DABE}" type="presParOf" srcId="{4E9A468C-D6D4-417B-B6C4-F8F9330BB7E6}" destId="{61850118-A9B0-4FA8-9B26-B62A15F8E061}" srcOrd="1" destOrd="0" presId="urn:microsoft.com/office/officeart/2005/8/layout/pyramid3"/>
    <dgm:cxn modelId="{BD464D41-60CF-432D-81CD-3978D3323CA3}" type="presParOf" srcId="{330C0622-DBCB-4C70-B9A3-BE670978B971}" destId="{BA072DED-AFAB-41A0-B2C8-B1B2DBE0D84E}" srcOrd="1" destOrd="0" presId="urn:microsoft.com/office/officeart/2005/8/layout/pyramid3"/>
    <dgm:cxn modelId="{37602AF3-492C-4262-B8FA-D341ED15396B}" type="presParOf" srcId="{BA072DED-AFAB-41A0-B2C8-B1B2DBE0D84E}" destId="{86AB2D2A-B0CE-4F85-A54A-4CA6524C4074}" srcOrd="0" destOrd="0" presId="urn:microsoft.com/office/officeart/2005/8/layout/pyramid3"/>
    <dgm:cxn modelId="{3A396466-C07A-4442-BC01-40332CB95F57}" type="presParOf" srcId="{BA072DED-AFAB-41A0-B2C8-B1B2DBE0D84E}" destId="{71DA9FC4-E3EF-448A-AD8C-143122ABCE17}" srcOrd="1" destOrd="0" presId="urn:microsoft.com/office/officeart/2005/8/layout/pyramid3"/>
    <dgm:cxn modelId="{6881729D-CA53-4707-8142-C28CBA8AC199}" type="presParOf" srcId="{330C0622-DBCB-4C70-B9A3-BE670978B971}" destId="{DFE5D18C-6CFD-4AD8-B190-441E948332B8}" srcOrd="2" destOrd="0" presId="urn:microsoft.com/office/officeart/2005/8/layout/pyramid3"/>
    <dgm:cxn modelId="{C690B3F6-A5CF-4BFC-A056-6D733D7943A0}" type="presParOf" srcId="{DFE5D18C-6CFD-4AD8-B190-441E948332B8}" destId="{E3E8DD9C-44C4-4D23-AC7C-63AAEB7B1116}" srcOrd="0" destOrd="0" presId="urn:microsoft.com/office/officeart/2005/8/layout/pyramid3"/>
    <dgm:cxn modelId="{8DA25D5B-6FC5-44A5-A1A7-D89179AC5A18}" type="presParOf" srcId="{DFE5D18C-6CFD-4AD8-B190-441E948332B8}" destId="{A845DF32-C942-455E-9E10-7EE841FCF0D1}" srcOrd="1" destOrd="0" presId="urn:microsoft.com/office/officeart/2005/8/layout/pyramid3"/>
    <dgm:cxn modelId="{2599B6EC-2CF3-47AA-A792-D95E4BDDD8DC}" type="presParOf" srcId="{330C0622-DBCB-4C70-B9A3-BE670978B971}" destId="{01C2F429-D22D-4A55-9DF7-5673C9C4B0CE}" srcOrd="3" destOrd="0" presId="urn:microsoft.com/office/officeart/2005/8/layout/pyramid3"/>
    <dgm:cxn modelId="{33363014-6976-40E6-825C-FCC0BAC68ACE}" type="presParOf" srcId="{01C2F429-D22D-4A55-9DF7-5673C9C4B0CE}" destId="{D83FFB86-C69B-4E79-AC3C-EF07F5924834}" srcOrd="0" destOrd="0" presId="urn:microsoft.com/office/officeart/2005/8/layout/pyramid3"/>
    <dgm:cxn modelId="{4F7DD0B7-3486-4D21-A8C6-2B9E4041A5A3}" type="presParOf" srcId="{01C2F429-D22D-4A55-9DF7-5673C9C4B0CE}" destId="{B839D13C-F886-48E9-8148-37F5CFA26D36}"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A93B7-D8D2-4E1E-A791-92CD7C3A59FA}">
      <dsp:nvSpPr>
        <dsp:cNvPr id="0" name=""/>
        <dsp:cNvSpPr/>
      </dsp:nvSpPr>
      <dsp:spPr>
        <a:xfrm rot="10800000">
          <a:off x="0" y="0"/>
          <a:ext cx="5410200" cy="1187450"/>
        </a:xfrm>
        <a:prstGeom prst="trapezoid">
          <a:avLst>
            <a:gd name="adj" fmla="val 56952"/>
          </a:avLst>
        </a:prstGeom>
        <a:gradFill rotWithShape="0">
          <a:gsLst>
            <a:gs pos="0">
              <a:schemeClr val="tx2">
                <a:lumMod val="50000"/>
              </a:schemeClr>
            </a:gs>
            <a:gs pos="100000">
              <a:schemeClr val="tx2">
                <a:lumMod val="75000"/>
              </a:schemeClr>
            </a:gs>
          </a:gsLst>
          <a:lin ang="540000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b="1" i="0" kern="1200" dirty="0" smtClean="0">
              <a:solidFill>
                <a:schemeClr val="bg1"/>
              </a:solidFill>
            </a:rPr>
            <a:t>New Silk Road Region</a:t>
          </a:r>
          <a:endParaRPr lang="en-US" sz="3200" b="1" i="0" kern="1200" dirty="0">
            <a:solidFill>
              <a:schemeClr val="bg1"/>
            </a:solidFill>
          </a:endParaRPr>
        </a:p>
      </dsp:txBody>
      <dsp:txXfrm rot="-10800000">
        <a:off x="946784" y="0"/>
        <a:ext cx="3516630" cy="1187450"/>
      </dsp:txXfrm>
    </dsp:sp>
    <dsp:sp modelId="{86AB2D2A-B0CE-4F85-A54A-4CA6524C4074}">
      <dsp:nvSpPr>
        <dsp:cNvPr id="0" name=""/>
        <dsp:cNvSpPr/>
      </dsp:nvSpPr>
      <dsp:spPr>
        <a:xfrm rot="10800000">
          <a:off x="676274" y="1187449"/>
          <a:ext cx="4057650" cy="1187450"/>
        </a:xfrm>
        <a:prstGeom prst="trapezoid">
          <a:avLst>
            <a:gd name="adj" fmla="val 56952"/>
          </a:avLst>
        </a:prstGeom>
        <a:gradFill rotWithShape="0">
          <a:gsLst>
            <a:gs pos="0">
              <a:schemeClr val="tx2">
                <a:lumMod val="75000"/>
              </a:schemeClr>
            </a:gs>
            <a:gs pos="100000">
              <a:schemeClr val="accent1">
                <a:lumMod val="50000"/>
              </a:schemeClr>
            </a:gs>
          </a:gsLst>
          <a:lin ang="540000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bg1"/>
              </a:solidFill>
            </a:rPr>
            <a:t>Afghanistan </a:t>
          </a:r>
          <a:r>
            <a:rPr lang="en-US" sz="2800" b="1" i="1" kern="1200" dirty="0" smtClean="0">
              <a:solidFill>
                <a:schemeClr val="bg1"/>
              </a:solidFill>
            </a:rPr>
            <a:t>Regional</a:t>
          </a:r>
        </a:p>
      </dsp:txBody>
      <dsp:txXfrm rot="-10800000">
        <a:off x="1386363" y="1187449"/>
        <a:ext cx="2637472" cy="1187450"/>
      </dsp:txXfrm>
    </dsp:sp>
    <dsp:sp modelId="{E3E8DD9C-44C4-4D23-AC7C-63AAEB7B1116}">
      <dsp:nvSpPr>
        <dsp:cNvPr id="0" name=""/>
        <dsp:cNvSpPr/>
      </dsp:nvSpPr>
      <dsp:spPr>
        <a:xfrm rot="10800000">
          <a:off x="1352550" y="2374900"/>
          <a:ext cx="2705100" cy="1187450"/>
        </a:xfrm>
        <a:prstGeom prst="trapezoid">
          <a:avLst>
            <a:gd name="adj" fmla="val 56952"/>
          </a:avLst>
        </a:prstGeom>
        <a:gradFill rotWithShape="0">
          <a:gsLst>
            <a:gs pos="0">
              <a:schemeClr val="accent1">
                <a:lumMod val="50000"/>
              </a:schemeClr>
            </a:gs>
            <a:gs pos="100000">
              <a:schemeClr val="accent1">
                <a:lumMod val="75000"/>
              </a:schemeClr>
            </a:gs>
          </a:gsLst>
          <a:lin ang="540000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b="1" kern="1200" dirty="0" smtClean="0">
              <a:solidFill>
                <a:schemeClr val="bg1"/>
              </a:solidFill>
            </a:rPr>
            <a:t>Afghanistan </a:t>
          </a:r>
          <a:r>
            <a:rPr lang="en-US" sz="2600" b="1" i="1" kern="1200" dirty="0" smtClean="0">
              <a:solidFill>
                <a:schemeClr val="bg1"/>
              </a:solidFill>
            </a:rPr>
            <a:t>Domestic</a:t>
          </a:r>
          <a:endParaRPr lang="en-US" sz="2600" b="1" i="1" kern="1200" dirty="0">
            <a:solidFill>
              <a:schemeClr val="bg1"/>
            </a:solidFill>
          </a:endParaRPr>
        </a:p>
      </dsp:txBody>
      <dsp:txXfrm rot="-10800000">
        <a:off x="1825942" y="2374900"/>
        <a:ext cx="1758315" cy="1187450"/>
      </dsp:txXfrm>
    </dsp:sp>
    <dsp:sp modelId="{D83FFB86-C69B-4E79-AC3C-EF07F5924834}">
      <dsp:nvSpPr>
        <dsp:cNvPr id="0" name=""/>
        <dsp:cNvSpPr/>
      </dsp:nvSpPr>
      <dsp:spPr>
        <a:xfrm rot="10800000">
          <a:off x="2028825" y="3562350"/>
          <a:ext cx="1352550" cy="1187450"/>
        </a:xfrm>
        <a:prstGeom prst="trapezoid">
          <a:avLst>
            <a:gd name="adj" fmla="val 56952"/>
          </a:avLst>
        </a:prstGeom>
        <a:gradFill rotWithShape="0">
          <a:gsLst>
            <a:gs pos="0">
              <a:schemeClr val="accent1">
                <a:lumMod val="75000"/>
              </a:schemeClr>
            </a:gs>
            <a:gs pos="100000">
              <a:schemeClr val="tx2">
                <a:lumMod val="60000"/>
                <a:lumOff val="40000"/>
              </a:schemeClr>
            </a:gs>
          </a:gsLst>
          <a:lin ang="540000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b="1" kern="1200" dirty="0" smtClean="0">
              <a:solidFill>
                <a:schemeClr val="bg1"/>
              </a:solidFill>
            </a:rPr>
            <a:t>Village</a:t>
          </a:r>
          <a:endParaRPr lang="en-US" sz="2400" b="1" kern="1200" dirty="0">
            <a:solidFill>
              <a:schemeClr val="bg1"/>
            </a:solidFill>
          </a:endParaRPr>
        </a:p>
      </dsp:txBody>
      <dsp:txXfrm rot="-10800000">
        <a:off x="2028825" y="3562350"/>
        <a:ext cx="1352550" cy="118745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0.67447</cdr:x>
      <cdr:y>0.24043</cdr:y>
    </cdr:from>
    <cdr:to>
      <cdr:x>0.9495</cdr:x>
      <cdr:y>0.29599</cdr:y>
    </cdr:to>
    <cdr:sp macro="" textlink="">
      <cdr:nvSpPr>
        <cdr:cNvPr id="2" name="TextBox 1"/>
        <cdr:cNvSpPr txBox="1"/>
      </cdr:nvSpPr>
      <cdr:spPr>
        <a:xfrm xmlns:a="http://schemas.openxmlformats.org/drawingml/2006/main">
          <a:off x="6166499" y="1648899"/>
          <a:ext cx="2514600" cy="381000"/>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smtClean="0"/>
            <a:t>2014 Expected GDP: $20 </a:t>
          </a:r>
          <a:r>
            <a:rPr lang="en-US" sz="1600" b="1" dirty="0" err="1" smtClean="0"/>
            <a:t>Bn</a:t>
          </a:r>
          <a:endParaRPr lang="en-US" sz="1600" b="1" dirty="0"/>
        </a:p>
      </cdr:txBody>
    </cdr:sp>
  </cdr:relSizeAnchor>
  <cdr:relSizeAnchor xmlns:cdr="http://schemas.openxmlformats.org/drawingml/2006/chartDrawing">
    <cdr:from>
      <cdr:x>0.12638</cdr:x>
      <cdr:y>0.07712</cdr:y>
    </cdr:from>
    <cdr:to>
      <cdr:x>0.87511</cdr:x>
      <cdr:y>0.15341</cdr:y>
    </cdr:to>
    <cdr:sp macro="" textlink="">
      <cdr:nvSpPr>
        <cdr:cNvPr id="4" name="TextBox 1"/>
        <cdr:cNvSpPr txBox="1"/>
      </cdr:nvSpPr>
      <cdr:spPr>
        <a:xfrm xmlns:a="http://schemas.openxmlformats.org/drawingml/2006/main">
          <a:off x="1155496" y="528918"/>
          <a:ext cx="6845475" cy="52319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smtClean="0"/>
            <a:t>Gross Domestic Product in Afghanistan</a:t>
          </a:r>
          <a:endParaRPr lang="en-US" sz="2800" b="1" dirty="0"/>
        </a:p>
      </cdr:txBody>
    </cdr:sp>
  </cdr:relSizeAnchor>
  <cdr:relSizeAnchor xmlns:cdr="http://schemas.openxmlformats.org/drawingml/2006/chartDrawing">
    <cdr:from>
      <cdr:x>0.0408</cdr:x>
      <cdr:y>0.1549</cdr:y>
    </cdr:from>
    <cdr:to>
      <cdr:x>0.93592</cdr:x>
      <cdr:y>0.24157</cdr:y>
    </cdr:to>
    <cdr:sp macro="" textlink="">
      <cdr:nvSpPr>
        <cdr:cNvPr id="5" name="Title 10"/>
        <cdr:cNvSpPr>
          <a:spLocks xmlns:a="http://schemas.openxmlformats.org/drawingml/2006/main" noGrp="1"/>
        </cdr:cNvSpPr>
      </cdr:nvSpPr>
      <cdr:spPr>
        <a:xfrm xmlns:a="http://schemas.openxmlformats.org/drawingml/2006/main">
          <a:off x="373066" y="1062318"/>
          <a:ext cx="8183880" cy="594360"/>
        </a:xfrm>
        <a:prstGeom xmlns:a="http://schemas.openxmlformats.org/drawingml/2006/main" prst="rect">
          <a:avLst/>
        </a:prstGeom>
      </cdr:spPr>
      <cdr:txBody>
        <a:bodyPr xmlns:a="http://schemas.openxmlformats.org/drawingml/2006/main" vert="horz" lIns="91440" tIns="45720" rIns="91440" bIns="45720" rtlCol="0" anchor="ctr">
          <a:normAutofit fontScale="90000"/>
        </a:bodyPr>
        <a:lstStyle xmlns:a="http://schemas.openxmlformats.org/drawingml/2006/main">
          <a:lvl1pPr algn="ctr" defTabSz="914400" rtl="0" eaLnBrk="1" latinLnBrk="0" hangingPunct="1">
            <a:spcBef>
              <a:spcPct val="0"/>
            </a:spcBef>
            <a:buNone/>
            <a:defRPr sz="4400" kern="1200">
              <a:solidFill>
                <a:schemeClr val="tx1"/>
              </a:solidFill>
              <a:latin typeface="+mj-lt"/>
              <a:ea typeface="+mj-ea"/>
              <a:cs typeface="+mj-cs"/>
            </a:defRPr>
          </a:lvl1pPr>
        </a:lstStyle>
        <a:p xmlns:a="http://schemas.openxmlformats.org/drawingml/2006/main">
          <a:pPr algn="ctr"/>
          <a:r>
            <a:rPr lang="en-US" sz="2800" dirty="0" smtClean="0"/>
            <a:t>    </a:t>
          </a:r>
          <a:r>
            <a:rPr lang="en-US" sz="3200" b="1" dirty="0" smtClean="0">
              <a:latin typeface="Calibri" pitchFamily="34" charset="0"/>
            </a:rPr>
            <a:t>Economic growth has been strong…</a:t>
          </a:r>
          <a:br>
            <a:rPr lang="en-US" sz="3200" b="1" dirty="0" smtClean="0">
              <a:latin typeface="Calibri" pitchFamily="34" charset="0"/>
            </a:rPr>
          </a:br>
          <a:endParaRPr lang="en-US" sz="3100" b="1" dirty="0" smtClean="0">
            <a:solidFill>
              <a:schemeClr val="accent1">
                <a:tint val="88000"/>
                <a:satMod val="150000"/>
              </a:schemeClr>
            </a:solidFill>
            <a:latin typeface="Calibri"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0.88344</cdr:x>
      <cdr:y>0.19124</cdr:y>
    </cdr:from>
    <cdr:to>
      <cdr:x>0.92705</cdr:x>
      <cdr:y>0.31873</cdr:y>
    </cdr:to>
    <cdr:cxnSp macro="">
      <cdr:nvCxnSpPr>
        <cdr:cNvPr id="6" name="Straight Arrow Connector 5"/>
        <cdr:cNvCxnSpPr>
          <a:stCxn xmlns:a="http://schemas.openxmlformats.org/drawingml/2006/main" id="9" idx="0"/>
        </cdr:cNvCxnSpPr>
      </cdr:nvCxnSpPr>
      <cdr:spPr>
        <a:xfrm xmlns:a="http://schemas.openxmlformats.org/drawingml/2006/main" flipV="1">
          <a:off x="6858000" y="914402"/>
          <a:ext cx="338602" cy="609598"/>
        </a:xfrm>
        <a:prstGeom xmlns:a="http://schemas.openxmlformats.org/drawingml/2006/main" prst="straightConnector1">
          <a:avLst/>
        </a:prstGeom>
        <a:ln xmlns:a="http://schemas.openxmlformats.org/drawingml/2006/main" w="22225">
          <a:solidFill>
            <a:schemeClr val="tx1">
              <a:lumMod val="65000"/>
              <a:lumOff val="35000"/>
            </a:schemeClr>
          </a:solidFill>
          <a:tailEnd type="arrow"/>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dr:relSizeAnchor xmlns:cdr="http://schemas.openxmlformats.org/drawingml/2006/chartDrawing">
    <cdr:from>
      <cdr:x>0</cdr:x>
      <cdr:y>0.94444</cdr:y>
    </cdr:from>
    <cdr:to>
      <cdr:x>0.68708</cdr:x>
      <cdr:y>1</cdr:y>
    </cdr:to>
    <cdr:sp macro="" textlink="">
      <cdr:nvSpPr>
        <cdr:cNvPr id="2" name="TextBox 1"/>
        <cdr:cNvSpPr txBox="1"/>
      </cdr:nvSpPr>
      <cdr:spPr>
        <a:xfrm xmlns:a="http://schemas.openxmlformats.org/drawingml/2006/main">
          <a:off x="0" y="4515887"/>
          <a:ext cx="5333716" cy="26566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800" dirty="0">
              <a:latin typeface="Myriad Pro Light" pitchFamily="34" charset="0"/>
            </a:rPr>
            <a:t>Afghanistan</a:t>
          </a:r>
          <a:r>
            <a:rPr lang="en-US" sz="800" baseline="0" dirty="0">
              <a:latin typeface="Myriad Pro Light" pitchFamily="34" charset="0"/>
            </a:rPr>
            <a:t> </a:t>
          </a:r>
          <a:r>
            <a:rPr lang="en-US" sz="800" dirty="0">
              <a:latin typeface="Myriad Pro Light" pitchFamily="34" charset="0"/>
            </a:rPr>
            <a:t>Ministry of Finance</a:t>
          </a:r>
          <a:r>
            <a:rPr lang="en-US" sz="800" baseline="0" dirty="0">
              <a:latin typeface="Myriad Pro Light" pitchFamily="34" charset="0"/>
            </a:rPr>
            <a:t> Budget Directorate, </a:t>
          </a:r>
          <a:r>
            <a:rPr lang="en-US" sz="800" i="1" baseline="0" dirty="0">
              <a:latin typeface="Myriad Pro Light" pitchFamily="34" charset="0"/>
            </a:rPr>
            <a:t>Annual Budget Statement </a:t>
          </a:r>
          <a:r>
            <a:rPr lang="en-US" sz="800" baseline="0" dirty="0">
              <a:latin typeface="Myriad Pro Light" pitchFamily="34" charset="0"/>
            </a:rPr>
            <a:t>(1384 through 1390) </a:t>
          </a:r>
          <a:endParaRPr lang="en-US" sz="800" dirty="0">
            <a:latin typeface="Myriad Pro Light" pitchFamily="34" charset="0"/>
          </a:endParaRPr>
        </a:p>
      </cdr:txBody>
    </cdr:sp>
  </cdr:relSizeAnchor>
  <cdr:relSizeAnchor xmlns:cdr="http://schemas.openxmlformats.org/drawingml/2006/chartDrawing">
    <cdr:from>
      <cdr:x>0.79509</cdr:x>
      <cdr:y>0.31873</cdr:y>
    </cdr:from>
    <cdr:to>
      <cdr:x>0.97178</cdr:x>
      <cdr:y>0.58964</cdr:y>
    </cdr:to>
    <cdr:sp macro="" textlink="">
      <cdr:nvSpPr>
        <cdr:cNvPr id="9" name="TextBox 1"/>
        <cdr:cNvSpPr txBox="1"/>
      </cdr:nvSpPr>
      <cdr:spPr>
        <a:xfrm xmlns:a="http://schemas.openxmlformats.org/drawingml/2006/main">
          <a:off x="6172200" y="1524000"/>
          <a:ext cx="1371600" cy="1295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smtClean="0">
              <a:latin typeface="Myriad Pro Light" pitchFamily="34" charset="0"/>
            </a:rPr>
            <a:t>Estimated </a:t>
          </a:r>
        </a:p>
        <a:p xmlns:a="http://schemas.openxmlformats.org/drawingml/2006/main">
          <a:r>
            <a:rPr lang="en-US" sz="1200" dirty="0" smtClean="0">
              <a:latin typeface="Myriad Pro Light" pitchFamily="34" charset="0"/>
            </a:rPr>
            <a:t>because of change in</a:t>
          </a:r>
        </a:p>
        <a:p xmlns:a="http://schemas.openxmlformats.org/drawingml/2006/main">
          <a:r>
            <a:rPr lang="en-US" sz="1200" dirty="0" err="1" smtClean="0">
              <a:latin typeface="Myriad Pro Light" pitchFamily="34" charset="0"/>
            </a:rPr>
            <a:t>GIRoA</a:t>
          </a:r>
          <a:r>
            <a:rPr lang="en-US" sz="1200" dirty="0" smtClean="0">
              <a:latin typeface="Myriad Pro Light" pitchFamily="34" charset="0"/>
            </a:rPr>
            <a:t> fiscal year</a:t>
          </a:r>
          <a:endParaRPr lang="en-US" sz="1200" dirty="0">
            <a:latin typeface="Myriad Pro Light"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0.86045</cdr:x>
      <cdr:y>0.16667</cdr:y>
    </cdr:from>
    <cdr:to>
      <cdr:x>1</cdr:x>
      <cdr:y>0.2</cdr:y>
    </cdr:to>
    <cdr:sp macro="" textlink="">
      <cdr:nvSpPr>
        <cdr:cNvPr id="5" name="TextBox 1"/>
        <cdr:cNvSpPr txBox="1"/>
      </cdr:nvSpPr>
      <cdr:spPr>
        <a:xfrm xmlns:a="http://schemas.openxmlformats.org/drawingml/2006/main">
          <a:off x="7867955" y="1143000"/>
          <a:ext cx="1276045" cy="228600"/>
        </a:xfrm>
        <a:prstGeom xmlns:a="http://schemas.openxmlformats.org/drawingml/2006/main" prst="rect">
          <a:avLst/>
        </a:prstGeom>
      </cdr:spPr>
      <cdr:txBody>
        <a:bodyPr xmlns:a="http://schemas.openxmlformats.org/drawingml/2006/main" wrap="none" rtlCol="0" anchor="ctr">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rPr>
            <a:t>Pakistan, </a:t>
          </a:r>
          <a:r>
            <a:rPr lang="en-US" sz="800" b="1" i="0" cap="none" spc="0" dirty="0" smtClean="0">
              <a:ln w="50800">
                <a:solidFill>
                  <a:schemeClr val="tx1">
                    <a:lumMod val="85000"/>
                    <a:lumOff val="15000"/>
                  </a:schemeClr>
                </a:solidFill>
              </a:ln>
              <a:solidFill>
                <a:sysClr val="windowText" lastClr="000000"/>
              </a:solidFill>
              <a:effectLst/>
              <a:latin typeface="Gisha" pitchFamily="34" charset="-79"/>
              <a:cs typeface="Gisha" pitchFamily="34" charset="-79"/>
            </a:rPr>
            <a:t>176.7 Mil.</a:t>
          </a:r>
          <a:endPar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endParaRPr>
        </a:p>
      </cdr:txBody>
    </cdr:sp>
  </cdr:relSizeAnchor>
  <cdr:relSizeAnchor xmlns:cdr="http://schemas.openxmlformats.org/drawingml/2006/chartDrawing">
    <cdr:from>
      <cdr:x>0.8569</cdr:x>
      <cdr:y>0.84427</cdr:y>
    </cdr:from>
    <cdr:to>
      <cdr:x>0.99551</cdr:x>
      <cdr:y>0.8849</cdr:y>
    </cdr:to>
    <cdr:sp macro="" textlink="">
      <cdr:nvSpPr>
        <cdr:cNvPr id="6" name="TextBox 1"/>
        <cdr:cNvSpPr txBox="1"/>
      </cdr:nvSpPr>
      <cdr:spPr>
        <a:xfrm xmlns:a="http://schemas.openxmlformats.org/drawingml/2006/main">
          <a:off x="6649901" y="5894538"/>
          <a:ext cx="1075674" cy="283671"/>
        </a:xfrm>
        <a:prstGeom xmlns:a="http://schemas.openxmlformats.org/drawingml/2006/main" prst="rect">
          <a:avLst/>
        </a:prstGeom>
      </cdr:spPr>
      <cdr:txBody>
        <a:bodyPr xmlns:a="http://schemas.openxmlformats.org/drawingml/2006/main" wrap="none" rtlCol="0" anchor="ctr">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rPr>
            <a:t>Kazakhstan, </a:t>
          </a:r>
          <a:r>
            <a:rPr lang="en-US" sz="800" b="1" i="0" cap="none" spc="0" dirty="0" smtClean="0">
              <a:ln w="50800">
                <a:solidFill>
                  <a:schemeClr val="tx1">
                    <a:lumMod val="85000"/>
                    <a:lumOff val="15000"/>
                  </a:schemeClr>
                </a:solidFill>
              </a:ln>
              <a:solidFill>
                <a:sysClr val="windowText" lastClr="000000"/>
              </a:solidFill>
              <a:effectLst/>
              <a:latin typeface="Gisha" pitchFamily="34" charset="-79"/>
              <a:cs typeface="Gisha" pitchFamily="34" charset="-79"/>
            </a:rPr>
            <a:t>16.6 Mil.</a:t>
          </a:r>
          <a:endPar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endParaRPr>
        </a:p>
      </cdr:txBody>
    </cdr:sp>
  </cdr:relSizeAnchor>
  <cdr:relSizeAnchor xmlns:cdr="http://schemas.openxmlformats.org/drawingml/2006/chartDrawing">
    <cdr:from>
      <cdr:x>0.86029</cdr:x>
      <cdr:y>0.27778</cdr:y>
    </cdr:from>
    <cdr:to>
      <cdr:x>1</cdr:x>
      <cdr:y>0.30149</cdr:y>
    </cdr:to>
    <cdr:sp macro="" textlink="">
      <cdr:nvSpPr>
        <cdr:cNvPr id="7" name="TextBox 1"/>
        <cdr:cNvSpPr txBox="1"/>
      </cdr:nvSpPr>
      <cdr:spPr>
        <a:xfrm xmlns:a="http://schemas.openxmlformats.org/drawingml/2006/main">
          <a:off x="7866492" y="1904999"/>
          <a:ext cx="1277508" cy="162603"/>
        </a:xfrm>
        <a:prstGeom xmlns:a="http://schemas.openxmlformats.org/drawingml/2006/main" prst="rect">
          <a:avLst/>
        </a:prstGeom>
      </cdr:spPr>
      <cdr:txBody>
        <a:bodyPr xmlns:a="http://schemas.openxmlformats.org/drawingml/2006/main" wrap="none" rtlCol="0" anchor="ctr">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rPr>
            <a:t>Bangladesh,</a:t>
          </a:r>
          <a:r>
            <a:rPr lang="en-US" sz="800" b="1" i="0" cap="none" spc="0" baseline="0" dirty="0">
              <a:ln w="50800">
                <a:solidFill>
                  <a:schemeClr val="tx1">
                    <a:lumMod val="85000"/>
                    <a:lumOff val="15000"/>
                  </a:schemeClr>
                </a:solidFill>
              </a:ln>
              <a:solidFill>
                <a:sysClr val="windowText" lastClr="000000"/>
              </a:solidFill>
              <a:effectLst/>
              <a:latin typeface="Gisha" pitchFamily="34" charset="-79"/>
              <a:cs typeface="Gisha" pitchFamily="34" charset="-79"/>
            </a:rPr>
            <a:t> </a:t>
          </a:r>
          <a:r>
            <a:rPr lang="en-US" sz="800" b="1" i="0" cap="none" spc="0" baseline="0" dirty="0" smtClean="0">
              <a:ln w="50800">
                <a:solidFill>
                  <a:schemeClr val="tx1">
                    <a:lumMod val="85000"/>
                    <a:lumOff val="15000"/>
                  </a:schemeClr>
                </a:solidFill>
              </a:ln>
              <a:solidFill>
                <a:sysClr val="windowText" lastClr="000000"/>
              </a:solidFill>
              <a:effectLst/>
              <a:latin typeface="Gisha" pitchFamily="34" charset="-79"/>
              <a:cs typeface="Gisha" pitchFamily="34" charset="-79"/>
            </a:rPr>
            <a:t>150.5 Mil.</a:t>
          </a:r>
          <a:endPar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endParaRPr>
        </a:p>
      </cdr:txBody>
    </cdr:sp>
  </cdr:relSizeAnchor>
  <cdr:relSizeAnchor xmlns:cdr="http://schemas.openxmlformats.org/drawingml/2006/chartDrawing">
    <cdr:from>
      <cdr:x>0.85731</cdr:x>
      <cdr:y>0.87216</cdr:y>
    </cdr:from>
    <cdr:to>
      <cdr:x>0.99585</cdr:x>
      <cdr:y>0.89225</cdr:y>
    </cdr:to>
    <cdr:sp macro="" textlink="">
      <cdr:nvSpPr>
        <cdr:cNvPr id="11" name="TextBox 1"/>
        <cdr:cNvSpPr txBox="1"/>
      </cdr:nvSpPr>
      <cdr:spPr>
        <a:xfrm xmlns:a="http://schemas.openxmlformats.org/drawingml/2006/main">
          <a:off x="6653123" y="6089281"/>
          <a:ext cx="1075132" cy="140265"/>
        </a:xfrm>
        <a:prstGeom xmlns:a="http://schemas.openxmlformats.org/drawingml/2006/main" prst="rect">
          <a:avLst/>
        </a:prstGeom>
      </cdr:spPr>
      <cdr:txBody>
        <a:bodyPr xmlns:a="http://schemas.openxmlformats.org/drawingml/2006/main" wrap="none" rtlCol="0" anchor="ctr">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rPr>
            <a:t>Cambodia, </a:t>
          </a:r>
          <a:r>
            <a:rPr lang="en-US" sz="800" b="1" i="0" cap="none" spc="0" dirty="0" smtClean="0">
              <a:ln w="50800">
                <a:solidFill>
                  <a:schemeClr val="tx1">
                    <a:lumMod val="85000"/>
                    <a:lumOff val="15000"/>
                  </a:schemeClr>
                </a:solidFill>
              </a:ln>
              <a:solidFill>
                <a:sysClr val="windowText" lastClr="000000"/>
              </a:solidFill>
              <a:effectLst/>
              <a:latin typeface="Gisha" pitchFamily="34" charset="-79"/>
              <a:cs typeface="Gisha" pitchFamily="34" charset="-79"/>
            </a:rPr>
            <a:t>14.3 Mil.</a:t>
          </a:r>
          <a:endPar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endParaRPr>
        </a:p>
      </cdr:txBody>
    </cdr:sp>
  </cdr:relSizeAnchor>
  <cdr:relSizeAnchor xmlns:cdr="http://schemas.openxmlformats.org/drawingml/2006/chartDrawing">
    <cdr:from>
      <cdr:x>0.85594</cdr:x>
      <cdr:y>0.90659</cdr:y>
    </cdr:from>
    <cdr:to>
      <cdr:x>0.99443</cdr:x>
      <cdr:y>0.93379</cdr:y>
    </cdr:to>
    <cdr:sp macro="" textlink="">
      <cdr:nvSpPr>
        <cdr:cNvPr id="13" name="TextBox 1"/>
        <cdr:cNvSpPr txBox="1"/>
      </cdr:nvSpPr>
      <cdr:spPr>
        <a:xfrm xmlns:a="http://schemas.openxmlformats.org/drawingml/2006/main">
          <a:off x="6642434" y="6329684"/>
          <a:ext cx="1074743" cy="189906"/>
        </a:xfrm>
        <a:prstGeom xmlns:a="http://schemas.openxmlformats.org/drawingml/2006/main" prst="rect">
          <a:avLst/>
        </a:prstGeom>
      </cdr:spPr>
      <cdr:txBody>
        <a:bodyPr xmlns:a="http://schemas.openxmlformats.org/drawingml/2006/main" wrap="none" rtlCol="0" anchor="ctr">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rPr>
            <a:t>Kyrgyz Rep. </a:t>
          </a:r>
          <a:r>
            <a:rPr lang="en-US" sz="800" b="1" i="0" cap="none" spc="0" dirty="0" smtClean="0">
              <a:ln w="50800">
                <a:solidFill>
                  <a:schemeClr val="tx1">
                    <a:lumMod val="85000"/>
                    <a:lumOff val="15000"/>
                  </a:schemeClr>
                </a:solidFill>
              </a:ln>
              <a:solidFill>
                <a:sysClr val="windowText" lastClr="000000"/>
              </a:solidFill>
              <a:effectLst/>
              <a:latin typeface="Gisha" pitchFamily="34" charset="-79"/>
              <a:cs typeface="Gisha" pitchFamily="34" charset="-79"/>
            </a:rPr>
            <a:t>5.5 Mil.</a:t>
          </a:r>
          <a:endPar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endParaRPr>
        </a:p>
      </cdr:txBody>
    </cdr:sp>
  </cdr:relSizeAnchor>
  <cdr:relSizeAnchor xmlns:cdr="http://schemas.openxmlformats.org/drawingml/2006/chartDrawing">
    <cdr:from>
      <cdr:x>0.85786</cdr:x>
      <cdr:y>0.80295</cdr:y>
    </cdr:from>
    <cdr:to>
      <cdr:x>0.99756</cdr:x>
      <cdr:y>0.82901</cdr:y>
    </cdr:to>
    <cdr:sp macro="" textlink="">
      <cdr:nvSpPr>
        <cdr:cNvPr id="17" name="TextBox 1"/>
        <cdr:cNvSpPr txBox="1"/>
      </cdr:nvSpPr>
      <cdr:spPr>
        <a:xfrm xmlns:a="http://schemas.openxmlformats.org/drawingml/2006/main">
          <a:off x="6717044" y="5606084"/>
          <a:ext cx="1093847" cy="181953"/>
        </a:xfrm>
        <a:prstGeom xmlns:a="http://schemas.openxmlformats.org/drawingml/2006/main" prst="rect">
          <a:avLst/>
        </a:prstGeom>
      </cdr:spPr>
      <cdr:txBody>
        <a:bodyPr xmlns:a="http://schemas.openxmlformats.org/drawingml/2006/main" wrap="none" rtlCol="0" anchor="ctr">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rPr>
            <a:t>Uzbekistan, </a:t>
          </a:r>
          <a:r>
            <a:rPr lang="en-US" sz="800" b="1" i="0" cap="none" spc="0" dirty="0" smtClean="0">
              <a:ln w="50800">
                <a:solidFill>
                  <a:schemeClr val="tx1">
                    <a:lumMod val="85000"/>
                    <a:lumOff val="15000"/>
                  </a:schemeClr>
                </a:solidFill>
              </a:ln>
              <a:solidFill>
                <a:sysClr val="windowText" lastClr="000000"/>
              </a:solidFill>
              <a:effectLst/>
              <a:latin typeface="Gisha" pitchFamily="34" charset="-79"/>
              <a:cs typeface="Gisha" pitchFamily="34" charset="-79"/>
            </a:rPr>
            <a:t>29.3 Mil.</a:t>
          </a:r>
          <a:endParaRPr lang="en-US" sz="800" b="1" i="0" cap="none" spc="0" dirty="0">
            <a:ln w="50800">
              <a:solidFill>
                <a:schemeClr val="tx1">
                  <a:lumMod val="85000"/>
                  <a:lumOff val="15000"/>
                </a:schemeClr>
              </a:solidFill>
            </a:ln>
            <a:solidFill>
              <a:sysClr val="windowText" lastClr="000000"/>
            </a:solidFill>
            <a:effectLst/>
            <a:latin typeface="Gisha" pitchFamily="34" charset="-79"/>
            <a:cs typeface="Gisha" pitchFamily="34" charset="-79"/>
          </a:endParaRPr>
        </a:p>
      </cdr:txBody>
    </cdr:sp>
  </cdr:relSizeAnchor>
  <cdr:relSizeAnchor xmlns:cdr="http://schemas.openxmlformats.org/drawingml/2006/chartDrawing">
    <cdr:from>
      <cdr:x>0.01667</cdr:x>
      <cdr:y>0.41111</cdr:y>
    </cdr:from>
    <cdr:to>
      <cdr:x>0.04603</cdr:x>
      <cdr:y>0.65624</cdr:y>
    </cdr:to>
    <cdr:sp macro="" textlink="">
      <cdr:nvSpPr>
        <cdr:cNvPr id="19" name="TextBox 1"/>
        <cdr:cNvSpPr txBox="1"/>
      </cdr:nvSpPr>
      <cdr:spPr>
        <a:xfrm xmlns:a="http://schemas.openxmlformats.org/drawingml/2006/main" rot="16200000">
          <a:off x="-553917" y="3525716"/>
          <a:ext cx="1681102" cy="268468"/>
        </a:xfrm>
        <a:prstGeom xmlns:a="http://schemas.openxmlformats.org/drawingml/2006/main" prst="rect">
          <a:avLst/>
        </a:prstGeom>
      </cdr:spPr>
      <cdr:txBody>
        <a:bodyPr xmlns:a="http://schemas.openxmlformats.org/drawingml/2006/main" wrap="none" rtlCol="0">
          <a:scene3d>
            <a:camera prst="orthographicFront"/>
            <a:lightRig rig="balanced" dir="t">
              <a:rot lat="0" lon="0" rev="2100000"/>
            </a:lightRig>
          </a:scene3d>
          <a:sp3d extrusionH="57150" prstMaterial="metal">
            <a:bevelT w="38100" h="25400"/>
            <a:contourClr>
              <a:schemeClr val="bg2"/>
            </a:contourClr>
          </a:sp3d>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dirty="0">
              <a:ln>
                <a:solidFill>
                  <a:schemeClr val="tx1">
                    <a:lumMod val="75000"/>
                    <a:lumOff val="25000"/>
                  </a:schemeClr>
                </a:solidFill>
              </a:ln>
              <a:solidFill>
                <a:sysClr val="windowText" lastClr="000000"/>
              </a:solidFill>
              <a:latin typeface="Gisha" pitchFamily="34" charset="-79"/>
              <a:cs typeface="Gisha" pitchFamily="34" charset="-79"/>
            </a:rPr>
            <a:t>Millions of Persons</a:t>
          </a:r>
        </a:p>
      </cdr:txBody>
    </cdr:sp>
  </cdr:relSizeAnchor>
  <cdr:relSizeAnchor xmlns:cdr="http://schemas.openxmlformats.org/drawingml/2006/chartDrawing">
    <cdr:from>
      <cdr:x>0.13447</cdr:x>
      <cdr:y>0.07778</cdr:y>
    </cdr:from>
    <cdr:to>
      <cdr:x>0.88309</cdr:x>
      <cdr:y>0.15407</cdr:y>
    </cdr:to>
    <cdr:sp macro="" textlink="">
      <cdr:nvSpPr>
        <cdr:cNvPr id="15" name="TextBox 1"/>
        <cdr:cNvSpPr txBox="1"/>
      </cdr:nvSpPr>
      <cdr:spPr>
        <a:xfrm xmlns:a="http://schemas.openxmlformats.org/drawingml/2006/main">
          <a:off x="1229562" y="533399"/>
          <a:ext cx="6845397" cy="52322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smtClean="0"/>
            <a:t>Afghanistan Population Growth</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0.20833</cdr:x>
      <cdr:y>0.1</cdr:y>
    </cdr:from>
    <cdr:to>
      <cdr:x>0.76667</cdr:x>
      <cdr:y>0.18889</cdr:y>
    </cdr:to>
    <cdr:sp macro="" textlink="">
      <cdr:nvSpPr>
        <cdr:cNvPr id="7" name="TextBox 6"/>
        <cdr:cNvSpPr txBox="1"/>
      </cdr:nvSpPr>
      <cdr:spPr>
        <a:xfrm xmlns:a="http://schemas.openxmlformats.org/drawingml/2006/main">
          <a:off x="1905000" y="685800"/>
          <a:ext cx="5105400" cy="609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2400" dirty="0"/>
        </a:p>
      </cdr:txBody>
    </cdr:sp>
  </cdr:relSizeAnchor>
  <cdr:relSizeAnchor xmlns:cdr="http://schemas.openxmlformats.org/drawingml/2006/chartDrawing">
    <cdr:from>
      <cdr:x>0.15833</cdr:x>
      <cdr:y>0.1</cdr:y>
    </cdr:from>
    <cdr:to>
      <cdr:x>0.55833</cdr:x>
      <cdr:y>0.23333</cdr:y>
    </cdr:to>
    <cdr:sp macro="" textlink="">
      <cdr:nvSpPr>
        <cdr:cNvPr id="8" name="TextBox 7"/>
        <cdr:cNvSpPr txBox="1"/>
      </cdr:nvSpPr>
      <cdr:spPr>
        <a:xfrm xmlns:a="http://schemas.openxmlformats.org/drawingml/2006/main">
          <a:off x="1447800" y="685800"/>
          <a:ext cx="36576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0.68333</cdr:x>
      <cdr:y>0.17629</cdr:y>
    </cdr:from>
    <cdr:to>
      <cdr:x>0.94305</cdr:x>
      <cdr:y>0.23185</cdr:y>
    </cdr:to>
    <cdr:sp macro="" textlink="">
      <cdr:nvSpPr>
        <cdr:cNvPr id="9" name="TextBox 8"/>
        <cdr:cNvSpPr txBox="1"/>
      </cdr:nvSpPr>
      <cdr:spPr>
        <a:xfrm xmlns:a="http://schemas.openxmlformats.org/drawingml/2006/main">
          <a:off x="6248400" y="1209020"/>
          <a:ext cx="2374804"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dirty="0" smtClean="0"/>
            <a:t>2011 Imports: $10.4 </a:t>
          </a:r>
          <a:r>
            <a:rPr lang="en-US" sz="1600" b="1" dirty="0" err="1" smtClean="0"/>
            <a:t>Bn</a:t>
          </a:r>
          <a:endParaRPr lang="en-US" sz="1600" b="1" dirty="0"/>
        </a:p>
      </cdr:txBody>
    </cdr:sp>
  </cdr:relSizeAnchor>
  <cdr:relSizeAnchor xmlns:cdr="http://schemas.openxmlformats.org/drawingml/2006/chartDrawing">
    <cdr:from>
      <cdr:x>0.74029</cdr:x>
      <cdr:y>0.8</cdr:y>
    </cdr:from>
    <cdr:to>
      <cdr:x>1</cdr:x>
      <cdr:y>0.85556</cdr:y>
    </cdr:to>
    <cdr:sp macro="" textlink="">
      <cdr:nvSpPr>
        <cdr:cNvPr id="10" name="TextBox 1"/>
        <cdr:cNvSpPr txBox="1"/>
      </cdr:nvSpPr>
      <cdr:spPr>
        <a:xfrm xmlns:a="http://schemas.openxmlformats.org/drawingml/2006/main">
          <a:off x="6769196" y="5486400"/>
          <a:ext cx="2374804" cy="3810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t>2011 Exports: $480 Mil.</a:t>
          </a:r>
          <a:endParaRPr lang="en-US" sz="1600" b="1" dirty="0"/>
        </a:p>
      </cdr:txBody>
    </cdr:sp>
  </cdr:relSizeAnchor>
  <cdr:relSizeAnchor xmlns:cdr="http://schemas.openxmlformats.org/drawingml/2006/chartDrawing">
    <cdr:from>
      <cdr:x>0.41667</cdr:x>
      <cdr:y>0.48889</cdr:y>
    </cdr:from>
    <cdr:to>
      <cdr:x>0.51667</cdr:x>
      <cdr:y>0.62222</cdr:y>
    </cdr:to>
    <cdr:sp macro="" textlink="">
      <cdr:nvSpPr>
        <cdr:cNvPr id="11" name="TextBox 10"/>
        <cdr:cNvSpPr txBox="1"/>
      </cdr:nvSpPr>
      <cdr:spPr>
        <a:xfrm xmlns:a="http://schemas.openxmlformats.org/drawingml/2006/main">
          <a:off x="3810000" y="3352800"/>
          <a:ext cx="914400" cy="914400"/>
        </a:xfrm>
        <a:prstGeom xmlns:a="http://schemas.openxmlformats.org/drawingml/2006/main" prst="rect">
          <a:avLst/>
        </a:prstGeom>
      </cdr:spPr>
      <cdr:txBody>
        <a:bodyPr xmlns:a="http://schemas.openxmlformats.org/drawingml/2006/main" vertOverflow="clip" vert="vert270"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0.62222</cdr:x>
      <cdr:y>0.46667</cdr:y>
    </cdr:from>
    <cdr:to>
      <cdr:x>0.67271</cdr:x>
      <cdr:y>0.84074</cdr:y>
    </cdr:to>
    <cdr:sp macro="" textlink="">
      <cdr:nvSpPr>
        <cdr:cNvPr id="12" name="TextBox 3"/>
        <cdr:cNvSpPr txBox="1"/>
      </cdr:nvSpPr>
      <cdr:spPr>
        <a:xfrm xmlns:a="http://schemas.openxmlformats.org/drawingml/2006/main">
          <a:off x="5689600" y="3200400"/>
          <a:ext cx="461665" cy="2565400"/>
        </a:xfrm>
        <a:prstGeom xmlns:a="http://schemas.openxmlformats.org/drawingml/2006/main" prst="rect">
          <a:avLst/>
        </a:prstGeom>
        <a:noFill xmlns:a="http://schemas.openxmlformats.org/drawingml/2006/main"/>
      </cdr:spPr>
      <cdr:txBody>
        <a:bodyPr xmlns:a="http://schemas.openxmlformats.org/drawingml/2006/main" vert="vert270"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dirty="0" smtClean="0"/>
            <a:t>2000 Exports $167 Mil. </a:t>
          </a:r>
          <a:endParaRPr lang="en-US"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46694-CBF5-4DE0-B102-50B9DE8B06E5}" type="datetimeFigureOut">
              <a:rPr lang="en-US" smtClean="0"/>
              <a:t>5/19/2016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46496-97FD-4961-AFBD-A0698496F1A4}" type="slidenum">
              <a:rPr lang="en-US" smtClean="0"/>
              <a:t>‹#›</a:t>
            </a:fld>
            <a:endParaRPr lang="en-US"/>
          </a:p>
        </p:txBody>
      </p:sp>
    </p:spTree>
    <p:extLst>
      <p:ext uri="{BB962C8B-B14F-4D97-AF65-F5344CB8AC3E}">
        <p14:creationId xmlns:p14="http://schemas.microsoft.com/office/powerpoint/2010/main" val="314897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746496-97FD-4961-AFBD-A0698496F1A4}" type="slidenum">
              <a:rPr lang="en-US" smtClean="0"/>
              <a:t>1</a:t>
            </a:fld>
            <a:endParaRPr lang="en-US"/>
          </a:p>
        </p:txBody>
      </p:sp>
    </p:spTree>
    <p:extLst>
      <p:ext uri="{BB962C8B-B14F-4D97-AF65-F5344CB8AC3E}">
        <p14:creationId xmlns:p14="http://schemas.microsoft.com/office/powerpoint/2010/main" val="452572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E88AE2DA-AC98-4EE9-86BC-29B645DA6494}" type="slidenum">
              <a:rPr lang="en-US" altLang="en-US" sz="1200"/>
              <a:pPr algn="r"/>
              <a:t>19</a:t>
            </a:fld>
            <a:endParaRPr lang="en-US" altLang="en-US" sz="1200"/>
          </a:p>
        </p:txBody>
      </p:sp>
      <p:sp>
        <p:nvSpPr>
          <p:cNvPr id="30723" name="Rectangle 2"/>
          <p:cNvSpPr>
            <a:spLocks noGrp="1" noRot="1" noChangeAspect="1" noChangeArrowheads="1" noTextEdit="1"/>
          </p:cNvSpPr>
          <p:nvPr>
            <p:ph type="sldImg"/>
          </p:nvPr>
        </p:nvSpPr>
        <p:spPr>
          <a:ln/>
        </p:spPr>
      </p:sp>
      <p:graphicFrame>
        <p:nvGraphicFramePr>
          <p:cNvPr id="45082" name="Group 26"/>
          <p:cNvGraphicFramePr>
            <a:graphicFrameLocks noGrp="1"/>
          </p:cNvGraphicFramePr>
          <p:nvPr/>
        </p:nvGraphicFramePr>
        <p:xfrm>
          <a:off x="477838" y="4335463"/>
          <a:ext cx="5902325" cy="2468562"/>
        </p:xfrm>
        <a:graphic>
          <a:graphicData uri="http://schemas.openxmlformats.org/drawingml/2006/table">
            <a:tbl>
              <a:tblPr/>
              <a:tblGrid>
                <a:gridCol w="796925"/>
                <a:gridCol w="5105400"/>
              </a:tblGrid>
              <a:tr h="16149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Background information on GDP</a:t>
                      </a: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GDP = consumption + investment + (government spending) + (exports − imports)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An estimated value of the total worth of a country’s production and services, calculated over the course on one year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GNP = GDP + NR (Net income from assets abroad (Net Income Receipts))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GDP (+) total capital gains from overseas investment (-) income earned by foreign nationals domestically</a:t>
                      </a: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8536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Talking Points</a:t>
                      </a: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for their definition of economic development. Allow 2 - 3 minutes for this discussion.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[Post discussion]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Click </a:t>
                      </a:r>
                      <a:r>
                        <a:rPr kumimoji="0" lang="en-US" sz="1000" b="0" i="0" u="none" strike="noStrike" cap="none" normalizeH="0" baseline="0" smtClean="0">
                          <a:ln>
                            <a:noFill/>
                          </a:ln>
                          <a:solidFill>
                            <a:schemeClr val="tx1"/>
                          </a:solidFill>
                          <a:effectLst/>
                          <a:latin typeface="Arial" charset="0"/>
                          <a:ea typeface="ＭＳ Ｐゴシック" charset="-128"/>
                        </a:rPr>
                        <a:t>to display the World Bank definition and </a:t>
                      </a:r>
                      <a:r>
                        <a:rPr kumimoji="0" lang="en-US" sz="1000" b="1" i="0" u="none" strike="noStrike" cap="none" normalizeH="0" baseline="0" smtClean="0">
                          <a:ln>
                            <a:noFill/>
                          </a:ln>
                          <a:solidFill>
                            <a:schemeClr val="tx1"/>
                          </a:solidFill>
                          <a:effectLst/>
                          <a:latin typeface="Arial" charset="0"/>
                          <a:ea typeface="ＭＳ Ｐゴシック" charset="-128"/>
                        </a:rPr>
                        <a:t>tell</a:t>
                      </a:r>
                      <a:r>
                        <a:rPr kumimoji="0" lang="en-US" sz="1000" b="0" i="0" u="none" strike="noStrike" cap="none" normalizeH="0" baseline="0" smtClean="0">
                          <a:ln>
                            <a:noFill/>
                          </a:ln>
                          <a:solidFill>
                            <a:schemeClr val="tx1"/>
                          </a:solidFill>
                          <a:effectLst/>
                          <a:latin typeface="Arial" charset="0"/>
                          <a:ea typeface="ＭＳ Ｐゴシック" charset="-128"/>
                        </a:rPr>
                        <a:t> participants that we will use this definition for the purposes of this module..</a:t>
                      </a: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90394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graphicFrame>
        <p:nvGraphicFramePr>
          <p:cNvPr id="151572" name="Group 20"/>
          <p:cNvGraphicFramePr>
            <a:graphicFrameLocks noGrp="1"/>
          </p:cNvGraphicFramePr>
          <p:nvPr/>
        </p:nvGraphicFramePr>
        <p:xfrm>
          <a:off x="457200" y="4419600"/>
          <a:ext cx="6022975" cy="930275"/>
        </p:xfrm>
        <a:graphic>
          <a:graphicData uri="http://schemas.openxmlformats.org/drawingml/2006/table">
            <a:tbl>
              <a:tblPr/>
              <a:tblGrid>
                <a:gridCol w="812800"/>
                <a:gridCol w="5210175"/>
              </a:tblGrid>
              <a:tr h="471483">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8792">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Afghanistan is among the world’s poorest countries. Even before the Soviet invasion, it was a third world country but was able to sustain itself economically. </a:t>
                      </a: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4121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graphicFrame>
        <p:nvGraphicFramePr>
          <p:cNvPr id="149524" name="Group 20"/>
          <p:cNvGraphicFramePr>
            <a:graphicFrameLocks noGrp="1"/>
          </p:cNvGraphicFramePr>
          <p:nvPr/>
        </p:nvGraphicFramePr>
        <p:xfrm>
          <a:off x="457200" y="4419600"/>
          <a:ext cx="6022975" cy="1401763"/>
        </p:xfrm>
        <a:graphic>
          <a:graphicData uri="http://schemas.openxmlformats.org/drawingml/2006/table">
            <a:tbl>
              <a:tblPr/>
              <a:tblGrid>
                <a:gridCol w="812800"/>
                <a:gridCol w="5210175"/>
              </a:tblGrid>
              <a:tr h="471486">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CIA Fact Book (accessed 2/8/2011); World Bank (accessed 2/8/2011)</a:t>
                      </a: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486">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8792">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40640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graphicFrame>
        <p:nvGraphicFramePr>
          <p:cNvPr id="153662" name="Group 62"/>
          <p:cNvGraphicFramePr>
            <a:graphicFrameLocks noGrp="1"/>
          </p:cNvGraphicFramePr>
          <p:nvPr/>
        </p:nvGraphicFramePr>
        <p:xfrm>
          <a:off x="457200" y="4419600"/>
          <a:ext cx="6022975" cy="4679950"/>
        </p:xfrm>
        <a:graphic>
          <a:graphicData uri="http://schemas.openxmlformats.org/drawingml/2006/table">
            <a:tbl>
              <a:tblPr/>
              <a:tblGrid>
                <a:gridCol w="812800"/>
                <a:gridCol w="5210175"/>
              </a:tblGrid>
              <a:tr h="471551">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22" marB="4652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L="93031" marR="93031" marT="46522" marB="4652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208399">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22" marB="4652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ARTF</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supported by 31 countries; $3.6 billion pledged since 2002 </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main vehicle for financing: AFG’s budget, development priorities and investments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administered by the World Bank, Asian Development Bank, Islamic Development Bank, UN Development Program and Representatives of the Ministry of Finance</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money flows from the ARTF to the AFG Ministries to subcontractors/NGOs (this is where a lot of corruption occurs)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budget includes salaries for teachers, health workers and civilian staff throughout the country</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a:t>
                      </a:r>
                      <a:r>
                        <a:rPr kumimoji="0" lang="en-US" sz="1000" b="1" i="0" u="none" strike="noStrike" cap="none" normalizeH="0" baseline="0" smtClean="0">
                          <a:ln>
                            <a:noFill/>
                          </a:ln>
                          <a:solidFill>
                            <a:schemeClr val="tx1"/>
                          </a:solidFill>
                          <a:effectLst/>
                          <a:latin typeface="Arial" charset="0"/>
                          <a:ea typeface="ＭＳ Ｐゴシック" charset="-128"/>
                        </a:rPr>
                        <a:t>key point:</a:t>
                      </a:r>
                      <a:r>
                        <a:rPr kumimoji="0" lang="en-US" sz="1000" b="0" i="0" u="none" strike="noStrike" cap="none" normalizeH="0" baseline="0" smtClean="0">
                          <a:ln>
                            <a:noFill/>
                          </a:ln>
                          <a:solidFill>
                            <a:schemeClr val="tx1"/>
                          </a:solidFill>
                          <a:effectLst/>
                          <a:latin typeface="Arial" charset="0"/>
                          <a:ea typeface="ＭＳ Ｐゴシック" charset="-128"/>
                        </a:rPr>
                        <a:t> the cost of AFG’s govt and all its development is funded by the international community; AFG itself contributes nothing.</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Currency: weak; various other currencies are in use as well, US$, PK rupees, Euros; GIRoA is trying to stabilize Afghani and eliminate other currencies.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Da Afghanistan Bank</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central bank of AFG; oversees all financial activity</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regulates all non-bank financial institutions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latest scandal: fraud and mismanagement at Da Afghanistan Bank may total as much as $900. Concern that the bank might collapse and cause widespread financial panic in AFG. Govt is committed to keeping the bank afloat. (NYT, Losses at Afghanistan Bank Could Be $900 Million, 1/30/11, accessed 2/8/11</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Hawala – alternative channel to move money outside the traditional banking system. In the hawala system, money is not physically moved: money transfer without money movement (Interpol description).</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 participants</a:t>
                      </a:r>
                      <a:r>
                        <a:rPr kumimoji="0" lang="en-US" sz="1000" b="0" i="0" u="none" strike="noStrike" cap="none" normalizeH="0" baseline="0" smtClean="0">
                          <a:ln>
                            <a:noFill/>
                          </a:ln>
                          <a:solidFill>
                            <a:schemeClr val="tx1"/>
                          </a:solidFill>
                          <a:effectLst/>
                          <a:latin typeface="Arial" charset="0"/>
                          <a:ea typeface="ＭＳ Ｐゴシック" charset="-128"/>
                        </a:rPr>
                        <a:t>: what is an example of moving money not using a bank? Answer: Western Union, MoneyGram.</a:t>
                      </a:r>
                    </a:p>
                  </a:txBody>
                  <a:tcPr marL="93031" marR="93031" marT="46522" marB="4652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3408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graphicFrame>
        <p:nvGraphicFramePr>
          <p:cNvPr id="157745" name="Group 49"/>
          <p:cNvGraphicFramePr>
            <a:graphicFrameLocks noGrp="1"/>
          </p:cNvGraphicFramePr>
          <p:nvPr/>
        </p:nvGraphicFramePr>
        <p:xfrm>
          <a:off x="457200" y="4419600"/>
          <a:ext cx="6022975" cy="4222750"/>
        </p:xfrm>
        <a:graphic>
          <a:graphicData uri="http://schemas.openxmlformats.org/drawingml/2006/table">
            <a:tbl>
              <a:tblPr/>
              <a:tblGrid>
                <a:gridCol w="812800"/>
                <a:gridCol w="5210175"/>
              </a:tblGrid>
              <a:tr h="471558">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Use </a:t>
                      </a:r>
                      <a:r>
                        <a:rPr kumimoji="0" lang="en-US" sz="1000" b="0" i="0" u="none" strike="noStrike" cap="none" normalizeH="0" baseline="0" smtClean="0">
                          <a:ln>
                            <a:noFill/>
                          </a:ln>
                          <a:solidFill>
                            <a:schemeClr val="tx1"/>
                          </a:solidFill>
                          <a:effectLst/>
                          <a:latin typeface="Arial" charset="0"/>
                          <a:ea typeface="ＭＳ Ｐゴシック" charset="-128"/>
                        </a:rPr>
                        <a:t>this slide to explain how a hawala transaction works..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751192">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So how does the hawala system work?</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Point out</a:t>
                      </a:r>
                      <a:r>
                        <a:rPr kumimoji="0" lang="en-US" sz="1000" b="0" i="0" u="none" strike="noStrike" cap="none" normalizeH="0" baseline="0" smtClean="0">
                          <a:ln>
                            <a:noFill/>
                          </a:ln>
                          <a:solidFill>
                            <a:schemeClr val="tx1"/>
                          </a:solidFill>
                          <a:effectLst/>
                          <a:latin typeface="Arial" charset="0"/>
                          <a:ea typeface="ＭＳ Ｐゴシック" charset="-128"/>
                        </a:rPr>
                        <a:t> on the slide the man in the U.S., the hawala dealer in the U.S. the hawala dealer in the AFG and the woman and child.</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 man in the U.S. wants to send the Afghani equivalent of $500 to his daughter and grandson in Afghanistan. He contacts a hawala dealer (hawaladar) in the U.S. and pays him $500. </a:t>
                      </a:r>
                      <a:r>
                        <a:rPr kumimoji="0" lang="en-US" sz="1000" b="1" i="0" u="none" strike="noStrike" cap="none" normalizeH="0" baseline="0" smtClean="0">
                          <a:ln>
                            <a:noFill/>
                          </a:ln>
                          <a:solidFill>
                            <a:schemeClr val="tx1"/>
                          </a:solidFill>
                          <a:effectLst/>
                          <a:latin typeface="Arial" charset="0"/>
                          <a:ea typeface="ＭＳ Ｐゴシック" charset="-128"/>
                        </a:rPr>
                        <a:t>[Click]</a:t>
                      </a: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hawaladar gives the man an ID number. </a:t>
                      </a:r>
                      <a:r>
                        <a:rPr kumimoji="0" lang="en-US" sz="1000" b="1" i="0" u="none" strike="noStrike" cap="none" normalizeH="0" baseline="0" smtClean="0">
                          <a:ln>
                            <a:noFill/>
                          </a:ln>
                          <a:solidFill>
                            <a:schemeClr val="tx1"/>
                          </a:solidFill>
                          <a:effectLst/>
                          <a:latin typeface="Arial" charset="0"/>
                          <a:ea typeface="ＭＳ Ｐゴシック" charset="-128"/>
                        </a:rPr>
                        <a:t>[Click]</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hawaladar in the U.S. contacts his counterpart in AFG and provides the Afghani amount and the ID number. </a:t>
                      </a:r>
                      <a:r>
                        <a:rPr kumimoji="0" lang="en-US" sz="1000" b="1" i="0" u="none" strike="noStrike" cap="none" normalizeH="0" baseline="0" smtClean="0">
                          <a:ln>
                            <a:noFill/>
                          </a:ln>
                          <a:solidFill>
                            <a:schemeClr val="tx1"/>
                          </a:solidFill>
                          <a:effectLst/>
                          <a:latin typeface="Arial" charset="0"/>
                          <a:ea typeface="ＭＳ Ｐゴシック" charset="-128"/>
                        </a:rPr>
                        <a:t>[Click]</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man contacts his daughter in AFG and provides her with the ID number and how to contact the hawaladar in AFG. </a:t>
                      </a:r>
                      <a:r>
                        <a:rPr kumimoji="0" lang="en-US" sz="1000" b="1" i="0" u="none" strike="noStrike" cap="none" normalizeH="0" baseline="0" smtClean="0">
                          <a:ln>
                            <a:noFill/>
                          </a:ln>
                          <a:solidFill>
                            <a:schemeClr val="tx1"/>
                          </a:solidFill>
                          <a:effectLst/>
                          <a:latin typeface="Arial" charset="0"/>
                          <a:ea typeface="ＭＳ Ｐゴシック" charset="-128"/>
                        </a:rPr>
                        <a:t>[Click]</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daughter in AFG contacts the hawaladar in AFG and provides him with the ID number. </a:t>
                      </a:r>
                      <a:r>
                        <a:rPr kumimoji="0" lang="en-US" sz="1000" b="1" i="0" u="none" strike="noStrike" cap="none" normalizeH="0" baseline="0" smtClean="0">
                          <a:ln>
                            <a:noFill/>
                          </a:ln>
                          <a:solidFill>
                            <a:schemeClr val="tx1"/>
                          </a:solidFill>
                          <a:effectLst/>
                          <a:latin typeface="Arial" charset="0"/>
                          <a:ea typeface="ＭＳ Ｐゴシック" charset="-128"/>
                        </a:rPr>
                        <a:t>[Click]</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hawaladar then pays her the equivalent of $500 in Afghanis. </a:t>
                      </a:r>
                      <a:r>
                        <a:rPr kumimoji="0" lang="en-US" sz="1000" b="1" i="0" u="none" strike="noStrike" cap="none" normalizeH="0" baseline="0" smtClean="0">
                          <a:ln>
                            <a:noFill/>
                          </a:ln>
                          <a:solidFill>
                            <a:schemeClr val="tx1"/>
                          </a:solidFill>
                          <a:effectLst/>
                          <a:latin typeface="Arial" charset="0"/>
                          <a:ea typeface="ＭＳ Ｐゴシック" charset="-128"/>
                        </a:rPr>
                        <a:t>[Click]</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Each hawaladar determines his own exchange rate and commission rate. </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Notice that there is no physical transfer of money from the U.S. to AFG. As a result of this transaction, the hawaladar in the U.S. now has a debt owed to the hawaladar in AFG for $500. The two hawaladars may settle the debt in several ways: the hawaladar in the U.S.  could actually use a commercial bank to transfer money; property could be bought and transferred; legal or illegal goods could be purchased and transferred.</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Also notice that there is no “paper trail” of the transactions as would be generated if the transfer were accomplished using a commercial bank or a money transfer facility such as Western Union.</a:t>
                      </a: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9185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171B91-26B2-4674-AE0F-41642BC82C35}" type="slidenum">
              <a:rPr lang="en-US" altLang="en-US" sz="1200" smtClean="0">
                <a:solidFill>
                  <a:srgbClr val="000000"/>
                </a:solidFill>
              </a:rPr>
              <a:pPr/>
              <a:t>25</a:t>
            </a:fld>
            <a:endParaRPr lang="en-US" altLang="en-US" sz="1200" smtClean="0">
              <a:solidFill>
                <a:srgbClr val="000000"/>
              </a:solidFill>
            </a:endParaRPr>
          </a:p>
        </p:txBody>
      </p:sp>
      <p:sp>
        <p:nvSpPr>
          <p:cNvPr id="40963" name="Slide Image Placeholder 1"/>
          <p:cNvSpPr>
            <a:spLocks noGrp="1" noRot="1" noChangeAspect="1" noTextEdit="1"/>
          </p:cNvSpPr>
          <p:nvPr>
            <p:ph type="sldImg"/>
          </p:nvPr>
        </p:nvSpPr>
        <p:spPr>
          <a:xfrm>
            <a:off x="-57150" y="211138"/>
            <a:ext cx="6926263" cy="3897312"/>
          </a:xfrm>
          <a:ln/>
        </p:spPr>
      </p:sp>
      <p:sp>
        <p:nvSpPr>
          <p:cNvPr id="40964" name="Notes Placeholder 2"/>
          <p:cNvSpPr>
            <a:spLocks noGrp="1"/>
          </p:cNvSpPr>
          <p:nvPr>
            <p:ph type="body" idx="1"/>
          </p:nvPr>
        </p:nvSpPr>
        <p:spPr bwMode="auto">
          <a:xfrm>
            <a:off x="600075" y="4344988"/>
            <a:ext cx="5610225" cy="4511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53" tIns="44334" rIns="90253" bIns="44334"/>
          <a:lstStyle/>
          <a:p>
            <a:pPr marL="177800" indent="-177800"/>
            <a:endParaRPr lang="en-US" altLang="en-US" smtClean="0">
              <a:ea typeface="Times New Roman" panose="02020603050405020304" pitchFamily="18" charset="0"/>
            </a:endParaRPr>
          </a:p>
        </p:txBody>
      </p:sp>
      <p:sp>
        <p:nvSpPr>
          <p:cNvPr id="40965" name="Slide Number Placeholder 3"/>
          <p:cNvSpPr txBox="1">
            <a:spLocks noGrp="1"/>
          </p:cNvSpPr>
          <p:nvPr/>
        </p:nvSpPr>
        <p:spPr bwMode="auto">
          <a:xfrm>
            <a:off x="6588125" y="8967788"/>
            <a:ext cx="227013"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lstStyle>
            <a:lvl1pPr defTabSz="898525">
              <a:defRPr sz="2400">
                <a:solidFill>
                  <a:schemeClr val="tx1"/>
                </a:solidFill>
                <a:latin typeface="Arial" panose="020B0604020202020204" pitchFamily="34" charset="0"/>
                <a:ea typeface="ＭＳ Ｐゴシック" panose="020B0600070205080204" pitchFamily="34" charset="-128"/>
              </a:defRPr>
            </a:lvl1pPr>
            <a:lvl2pPr marL="742950" indent="-285750" defTabSz="898525">
              <a:defRPr sz="2400">
                <a:solidFill>
                  <a:schemeClr val="tx1"/>
                </a:solidFill>
                <a:latin typeface="Arial" panose="020B0604020202020204" pitchFamily="34" charset="0"/>
                <a:ea typeface="ＭＳ Ｐゴシック" panose="020B0600070205080204" pitchFamily="34" charset="-128"/>
              </a:defRPr>
            </a:lvl2pPr>
            <a:lvl3pPr marL="1143000" indent="-228600" defTabSz="898525">
              <a:defRPr sz="2400">
                <a:solidFill>
                  <a:schemeClr val="tx1"/>
                </a:solidFill>
                <a:latin typeface="Arial" panose="020B0604020202020204" pitchFamily="34" charset="0"/>
                <a:ea typeface="ＭＳ Ｐゴシック" panose="020B0600070205080204" pitchFamily="34" charset="-128"/>
              </a:defRPr>
            </a:lvl3pPr>
            <a:lvl4pPr marL="1600200" indent="-228600" defTabSz="898525">
              <a:defRPr sz="2400">
                <a:solidFill>
                  <a:schemeClr val="tx1"/>
                </a:solidFill>
                <a:latin typeface="Arial" panose="020B0604020202020204" pitchFamily="34" charset="0"/>
                <a:ea typeface="ＭＳ Ｐゴシック" panose="020B0600070205080204" pitchFamily="34" charset="-128"/>
              </a:defRPr>
            </a:lvl4pPr>
            <a:lvl5pPr marL="2057400" indent="-228600" defTabSz="898525">
              <a:defRPr sz="2400">
                <a:solidFill>
                  <a:schemeClr val="tx1"/>
                </a:solidFill>
                <a:latin typeface="Arial" panose="020B0604020202020204" pitchFamily="34" charset="0"/>
                <a:ea typeface="ＭＳ Ｐゴシック" panose="020B0600070205080204" pitchFamily="34" charset="-128"/>
              </a:defRPr>
            </a:lvl5pPr>
            <a:lvl6pPr marL="2514600" indent="-228600" defTabSz="8985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985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985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985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171CAAD8-7FC6-4A1D-A34E-BEB8BFBC28E3}" type="slidenum">
              <a:rPr lang="en-US" altLang="en-US" sz="800">
                <a:solidFill>
                  <a:srgbClr val="000000"/>
                </a:solidFill>
              </a:rPr>
              <a:pPr algn="r"/>
              <a:t>25</a:t>
            </a:fld>
            <a:endParaRPr lang="en-US" altLang="en-US" sz="800">
              <a:solidFill>
                <a:srgbClr val="000000"/>
              </a:solidFill>
            </a:endParaRPr>
          </a:p>
        </p:txBody>
      </p:sp>
    </p:spTree>
    <p:extLst>
      <p:ext uri="{BB962C8B-B14F-4D97-AF65-F5344CB8AC3E}">
        <p14:creationId xmlns:p14="http://schemas.microsoft.com/office/powerpoint/2010/main" val="287622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F2F654F3-305C-4870-90B1-F65FC7DABD8B}" type="slidenum">
              <a:rPr lang="en-US" altLang="en-US" sz="1200"/>
              <a:pPr algn="r"/>
              <a:t>26</a:t>
            </a:fld>
            <a:endParaRPr lang="en-US" altLang="en-US" sz="1200"/>
          </a:p>
        </p:txBody>
      </p:sp>
      <p:sp>
        <p:nvSpPr>
          <p:cNvPr id="43011" name="Rectangle 2"/>
          <p:cNvSpPr>
            <a:spLocks noGrp="1" noRot="1" noChangeAspect="1" noChangeArrowheads="1" noTextEdit="1"/>
          </p:cNvSpPr>
          <p:nvPr>
            <p:ph type="sldImg"/>
          </p:nvPr>
        </p:nvSpPr>
        <p:spPr>
          <a:ln/>
        </p:spPr>
      </p:sp>
      <p:graphicFrame>
        <p:nvGraphicFramePr>
          <p:cNvPr id="51233" name="Group 33"/>
          <p:cNvGraphicFramePr>
            <a:graphicFrameLocks noGrp="1"/>
          </p:cNvGraphicFramePr>
          <p:nvPr/>
        </p:nvGraphicFramePr>
        <p:xfrm>
          <a:off x="477838" y="4335463"/>
          <a:ext cx="5902325" cy="4144962"/>
        </p:xfrm>
        <a:graphic>
          <a:graphicData uri="http://schemas.openxmlformats.org/drawingml/2006/table">
            <a:tbl>
              <a:tblPr/>
              <a:tblGrid>
                <a:gridCol w="796925"/>
                <a:gridCol w="5105400"/>
              </a:tblGrid>
              <a:tr h="54855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89" marB="4568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below.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to recall the geography of AFG. Where are the  mountains? Deserts? </a:t>
                      </a:r>
                      <a:r>
                        <a:rPr kumimoji="0" lang="en-US" sz="1000" b="1" i="0" u="none" strike="noStrike" cap="none" normalizeH="0" baseline="0" smtClean="0">
                          <a:ln>
                            <a:noFill/>
                          </a:ln>
                          <a:solidFill>
                            <a:schemeClr val="tx1"/>
                          </a:solidFill>
                          <a:effectLst/>
                          <a:latin typeface="Arial" charset="0"/>
                          <a:ea typeface="ＭＳ Ｐゴシック" charset="-128"/>
                        </a:rPr>
                        <a:t>Use</a:t>
                      </a:r>
                      <a:r>
                        <a:rPr kumimoji="0" lang="en-US" sz="1000" b="0" i="0" u="none" strike="noStrike" cap="none" normalizeH="0" baseline="0" smtClean="0">
                          <a:ln>
                            <a:noFill/>
                          </a:ln>
                          <a:solidFill>
                            <a:schemeClr val="tx1"/>
                          </a:solidFill>
                          <a:effectLst/>
                          <a:latin typeface="Arial" charset="0"/>
                          <a:ea typeface="ＭＳ Ｐゴシック" charset="-128"/>
                        </a:rPr>
                        <a:t> the map to explain the economic activity and land use.</a:t>
                      </a:r>
                    </a:p>
                  </a:txBody>
                  <a:tcPr marT="45689" marB="4568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59640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89" marB="4568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 participants: </a:t>
                      </a:r>
                      <a:r>
                        <a:rPr kumimoji="0" lang="en-US" sz="1000" b="0" i="0" u="none" strike="noStrike" cap="none" normalizeH="0" baseline="0" smtClean="0">
                          <a:ln>
                            <a:noFill/>
                          </a:ln>
                          <a:solidFill>
                            <a:schemeClr val="tx1"/>
                          </a:solidFill>
                          <a:effectLst/>
                          <a:latin typeface="Arial" charset="0"/>
                          <a:ea typeface="ＭＳ Ｐゴシック" charset="-128"/>
                        </a:rPr>
                        <a:t>What do these figures tell you?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area employs the most people?  </a:t>
                      </a:r>
                      <a:r>
                        <a:rPr kumimoji="0" lang="en-US" sz="1000" b="0" i="0" u="none" strike="noStrike" cap="none" normalizeH="0" baseline="0" smtClean="0">
                          <a:ln>
                            <a:noFill/>
                          </a:ln>
                          <a:solidFill>
                            <a:schemeClr val="tx1"/>
                          </a:solidFill>
                          <a:effectLst/>
                          <a:latin typeface="Arial" charset="0"/>
                          <a:ea typeface="ＭＳ Ｐゴシック" charset="-128"/>
                        </a:rPr>
                        <a:t>AG makes up the bulk of the workforce.  Development in this area will have a greater impact on the largest group of people.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agricultural section is 31% but employs 78% of the population. What does this tell you? Agricultural methods are not efficient. Agricultural Development Teams estimate that agricultural methods are on par with those used in the U.S. in the late 1800s.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why is there such a large gap between the number of people in agriculture and its contribution? Due to the illicit poppy cultivation that is excluded from the GDP.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additional areas would be impacted by improved AG infrastructure?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Service sectors such as transportation will be driven by AG improvement. These sectors have the greatest potential to impact overall income.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area of development other than AG would have the biggest impact on the Service sector?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Improved roads increase the capacity of local and regional distribution of goods.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other types of development would have long term impact at the local level?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Small scale Industrial development and the expansion of value-added processing would provide improved shelf life and additional skilled/semi-skilled labor. Increases in value-added make legal produce more competitive against the opium trade.</a:t>
                      </a:r>
                    </a:p>
                  </a:txBody>
                  <a:tcPr marT="45689" marB="4568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4503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graphicFrame>
        <p:nvGraphicFramePr>
          <p:cNvPr id="159782" name="Group 38"/>
          <p:cNvGraphicFramePr>
            <a:graphicFrameLocks noGrp="1"/>
          </p:cNvGraphicFramePr>
          <p:nvPr/>
        </p:nvGraphicFramePr>
        <p:xfrm>
          <a:off x="477838" y="4335463"/>
          <a:ext cx="5902325" cy="4311650"/>
        </p:xfrm>
        <a:graphic>
          <a:graphicData uri="http://schemas.openxmlformats.org/drawingml/2006/table">
            <a:tbl>
              <a:tblPr/>
              <a:tblGrid>
                <a:gridCol w="796925"/>
                <a:gridCol w="5105400"/>
              </a:tblGrid>
              <a:tr h="100579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 </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UN Office of Drugs and Crime, accessed 9/16/10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Afghanistan: Drug Industry and Counter-Narcotics Policy, The World Bank, http://web.worldbank.org, accessed 9/16/10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UNODC, Afghanistan Opium Survery 2010, accessed 2/9/11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Map: UN Office of Drugs and Crime, accessed 2/7/11, Afghanistan Opium Survey, 2011, depicts where opium is expected to be cultivated in 2011</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29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below.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83456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How does the opium economy compare to the licit economy?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It equals one-third to one-half of AFG’s licit economy and is the single largest source of export earnings. 2010 farmgate price of opium was $604 billion. The export value was 26% of GDP. Ratio of poppy to wheat in 2010 was 6:1.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Who is mostly impacted by counter narcotics operations?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Mostly poor famers and rural wage laborers as it is a major source of income and employment in rural areas. In 2010, household income for opium farmers was $2,433.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Additional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Households with the least assets and limited access to local resources and market opportunities tend to be the most dependent on opium.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8% addiction rate is twice the global average.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As many as 50% of parents who use drugs in the north and south of the country give opium to their children leading to another generation of opium addiction.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About 40% of known drug users are returned refugees from Iran and Pakistan.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High levels of use have been detected among the Afghan National Police. 12-41% of recruits have tested positive for illicit substances.</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31729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73734539-D536-4CE7-BFC5-91193D01C6B5}" type="slidenum">
              <a:rPr lang="en-US" altLang="en-US" sz="1200"/>
              <a:pPr algn="r"/>
              <a:t>28</a:t>
            </a:fld>
            <a:endParaRPr lang="en-US" altLang="en-US" sz="1200"/>
          </a:p>
        </p:txBody>
      </p:sp>
      <p:sp>
        <p:nvSpPr>
          <p:cNvPr id="47107" name="Rectangle 2"/>
          <p:cNvSpPr>
            <a:spLocks noGrp="1" noRot="1" noChangeAspect="1" noChangeArrowheads="1" noTextEdit="1"/>
          </p:cNvSpPr>
          <p:nvPr>
            <p:ph type="sldImg"/>
          </p:nvPr>
        </p:nvSpPr>
        <p:spPr>
          <a:ln/>
        </p:spPr>
      </p:sp>
      <p:graphicFrame>
        <p:nvGraphicFramePr>
          <p:cNvPr id="102427" name="Group 27"/>
          <p:cNvGraphicFramePr>
            <a:graphicFrameLocks noGrp="1"/>
          </p:cNvGraphicFramePr>
          <p:nvPr/>
        </p:nvGraphicFramePr>
        <p:xfrm>
          <a:off x="477838" y="4335463"/>
          <a:ext cx="5902325" cy="1401762"/>
        </p:xfrm>
        <a:graphic>
          <a:graphicData uri="http://schemas.openxmlformats.org/drawingml/2006/table">
            <a:tbl>
              <a:tblPr/>
              <a:tblGrid>
                <a:gridCol w="796925"/>
                <a:gridCol w="5105400"/>
              </a:tblGrid>
              <a:tr h="70088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58" marB="4565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Play</a:t>
                      </a:r>
                      <a:r>
                        <a:rPr kumimoji="0" lang="en-US" sz="1000" b="0" i="0" u="none" strike="noStrike" cap="none" normalizeH="0" baseline="0" smtClean="0">
                          <a:ln>
                            <a:noFill/>
                          </a:ln>
                          <a:solidFill>
                            <a:schemeClr val="tx1"/>
                          </a:solidFill>
                          <a:effectLst/>
                          <a:latin typeface="Arial" charset="0"/>
                          <a:ea typeface="ＭＳ Ｐゴシック" charset="-128"/>
                        </a:rPr>
                        <a:t> part of the video Bittersweet Harvest.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Start at 04:48 and play until the end.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[Post video]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Use the debrief below.</a:t>
                      </a:r>
                    </a:p>
                  </a:txBody>
                  <a:tcPr marT="45658" marB="4565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70088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58" marB="4565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What consequences did you see as the result of opium cultivation in AFG?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Allow 2 – 3 minutes for discussion.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658" marB="4565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5068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graphicFrame>
        <p:nvGraphicFramePr>
          <p:cNvPr id="178206" name="Group 30"/>
          <p:cNvGraphicFramePr>
            <a:graphicFrameLocks noGrp="1"/>
          </p:cNvGraphicFramePr>
          <p:nvPr/>
        </p:nvGraphicFramePr>
        <p:xfrm>
          <a:off x="477838" y="4335463"/>
          <a:ext cx="5902325" cy="1935162"/>
        </p:xfrm>
        <a:graphic>
          <a:graphicData uri="http://schemas.openxmlformats.org/drawingml/2006/table">
            <a:tbl>
              <a:tblPr/>
              <a:tblGrid>
                <a:gridCol w="796925"/>
                <a:gridCol w="5105400"/>
              </a:tblGrid>
              <a:tr h="47164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5" marB="4573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as additional consequences of opium cultivation.</a:t>
                      </a:r>
                    </a:p>
                  </a:txBody>
                  <a:tcPr marT="45735" marB="4573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46351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5" marB="4573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Iran has the highest addiction rate in the world.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Opium cultivation has increased 20X since 1985.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Insurgency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make money from opium by taxing the crop, taxing drug refineries and protecting trade routes used for smuggling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UNODC 2005-2009 insurgency made $450-800 million from opium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provides up to 70$ of the insurgency’s operating costs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35" marB="4573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07516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the participants to feel comfortable and start talking immediately in their table.  If the class is big then just tell them to introduce themselves in the table if the class is small then have everyone introduce themselves. </a:t>
            </a:r>
          </a:p>
          <a:p>
            <a:endParaRPr lang="en-US" baseline="0" dirty="0" smtClean="0"/>
          </a:p>
          <a:p>
            <a:r>
              <a:rPr lang="en-US" baseline="0" dirty="0" smtClean="0"/>
              <a:t>Start managing expectations early</a:t>
            </a:r>
          </a:p>
          <a:p>
            <a:endParaRPr lang="en-US" baseline="0" dirty="0" smtClean="0"/>
          </a:p>
          <a:p>
            <a:r>
              <a:rPr lang="en-US" baseline="0" dirty="0" smtClean="0"/>
              <a:t>Write Down the top 3 things they want to learn in the flip chart  </a:t>
            </a:r>
          </a:p>
          <a:p>
            <a:endParaRPr lang="en-US" baseline="0" dirty="0" smtClean="0"/>
          </a:p>
          <a:p>
            <a:r>
              <a:rPr lang="en-US" baseline="0" dirty="0" smtClean="0"/>
              <a:t>Write Down what would delight them</a:t>
            </a:r>
          </a:p>
          <a:p>
            <a:endParaRPr lang="en-US" baseline="0" dirty="0" smtClean="0"/>
          </a:p>
          <a:p>
            <a:r>
              <a:rPr lang="en-US" baseline="0" dirty="0" smtClean="0"/>
              <a:t>Start explaining the Learning Outcomes of the course leading to the Agenda Slides </a:t>
            </a:r>
            <a:endParaRPr lang="en-US" dirty="0" smtClean="0"/>
          </a:p>
          <a:p>
            <a:endParaRPr lang="en-US" dirty="0"/>
          </a:p>
        </p:txBody>
      </p:sp>
      <p:sp>
        <p:nvSpPr>
          <p:cNvPr id="4" name="Slide Number Placeholder 3"/>
          <p:cNvSpPr>
            <a:spLocks noGrp="1"/>
          </p:cNvSpPr>
          <p:nvPr>
            <p:ph type="sldNum" sz="quarter" idx="10"/>
          </p:nvPr>
        </p:nvSpPr>
        <p:spPr/>
        <p:txBody>
          <a:bodyPr/>
          <a:lstStyle/>
          <a:p>
            <a:fld id="{78746496-97FD-4961-AFBD-A0698496F1A4}" type="slidenum">
              <a:rPr lang="en-US" smtClean="0"/>
              <a:t>2</a:t>
            </a:fld>
            <a:endParaRPr lang="en-US"/>
          </a:p>
        </p:txBody>
      </p:sp>
    </p:spTree>
    <p:extLst>
      <p:ext uri="{BB962C8B-B14F-4D97-AF65-F5344CB8AC3E}">
        <p14:creationId xmlns:p14="http://schemas.microsoft.com/office/powerpoint/2010/main" val="362865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graphicFrame>
        <p:nvGraphicFramePr>
          <p:cNvPr id="180256" name="Group 32"/>
          <p:cNvGraphicFramePr>
            <a:graphicFrameLocks noGrp="1"/>
          </p:cNvGraphicFramePr>
          <p:nvPr/>
        </p:nvGraphicFramePr>
        <p:xfrm>
          <a:off x="477838" y="4335463"/>
          <a:ext cx="5902325" cy="4768850"/>
        </p:xfrm>
        <a:graphic>
          <a:graphicData uri="http://schemas.openxmlformats.org/drawingml/2006/table">
            <a:tbl>
              <a:tblPr/>
              <a:tblGrid>
                <a:gridCol w="796925"/>
                <a:gridCol w="5105400"/>
              </a:tblGrid>
              <a:tr h="11581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Alternative Development, USAID, http://afghanistan.usaid.gov/en/Program.20.aspx, accessed 9/17/10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Project for Alternative Livelihoods in Eastern Afghanistan, http://www.palinfo.org/, accessed 9/17/10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Afghanistan Alterntive Livelihood Programs, http://www.acdivocacoopex.org/site/ID/afghanistanALP, accessed 9/17/10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Images: USAID</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3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below.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13935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Key Point:</a:t>
                      </a:r>
                      <a:r>
                        <a:rPr kumimoji="0" lang="en-US" sz="1000" b="0" i="0" u="none" strike="noStrike" cap="none" normalizeH="0" baseline="0" smtClean="0">
                          <a:ln>
                            <a:noFill/>
                          </a:ln>
                          <a:solidFill>
                            <a:schemeClr val="tx1"/>
                          </a:solidFill>
                          <a:effectLst/>
                          <a:latin typeface="Arial" charset="0"/>
                          <a:ea typeface="ＭＳ Ｐゴシック" charset="-128"/>
                        </a:rPr>
                        <a:t> Alternative programs very important to successful COIN. UNODC: enabling farmers to make a living planting licit crops is the most effective strategy for eradicating poppy cultivation. Must include access to markets as well.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These are three examples of alternative livelihood programs currently in AFG.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USAID</a:t>
                      </a:r>
                      <a:r>
                        <a:rPr kumimoji="0" lang="en-US" sz="1000" b="0" i="0" u="none" strike="noStrike" cap="none" normalizeH="0" baseline="0" smtClean="0">
                          <a:ln>
                            <a:noFill/>
                          </a:ln>
                          <a:solidFill>
                            <a:schemeClr val="tx1"/>
                          </a:solidFill>
                          <a:effectLst/>
                          <a:latin typeface="Arial" charset="0"/>
                          <a:ea typeface="ＭＳ Ｐゴシック" charset="-128"/>
                        </a:rPr>
                        <a:t> program started 2004; by 2009 there are 20 poppy-free provinces. Concentrate on </a:t>
                      </a:r>
                      <a:r>
                        <a:rPr kumimoji="0" lang="en-US" sz="1000" b="1" i="0" u="none" strike="noStrike" cap="none" normalizeH="0" baseline="0" smtClean="0">
                          <a:ln>
                            <a:noFill/>
                          </a:ln>
                          <a:solidFill>
                            <a:schemeClr val="tx1"/>
                          </a:solidFill>
                          <a:effectLst/>
                          <a:latin typeface="Arial" charset="0"/>
                          <a:ea typeface="ＭＳ Ｐゴシック" charset="-128"/>
                        </a:rPr>
                        <a:t>high value fruit and nut production</a:t>
                      </a:r>
                      <a:r>
                        <a:rPr kumimoji="0" lang="en-US" sz="1000" b="0" i="0" u="none" strike="noStrike" cap="none" normalizeH="0" baseline="0" smtClean="0">
                          <a:ln>
                            <a:noFill/>
                          </a:ln>
                          <a:solidFill>
                            <a:schemeClr val="tx1"/>
                          </a:solidFill>
                          <a:effectLst/>
                          <a:latin typeface="Arial" charset="0"/>
                          <a:ea typeface="ＭＳ Ｐゴシック" charset="-128"/>
                        </a:rPr>
                        <a:t>, especially for products AFG is known for: </a:t>
                      </a:r>
                      <a:r>
                        <a:rPr kumimoji="0" lang="en-US" sz="1000" b="1" i="0" u="none" strike="noStrike" cap="none" normalizeH="0" baseline="0" smtClean="0">
                          <a:ln>
                            <a:noFill/>
                          </a:ln>
                          <a:solidFill>
                            <a:schemeClr val="tx1"/>
                          </a:solidFill>
                          <a:effectLst/>
                          <a:latin typeface="Arial" charset="0"/>
                          <a:ea typeface="ＭＳ Ｐゴシック" charset="-128"/>
                        </a:rPr>
                        <a:t>almonds, pomegranates, pistachios, grapes and apricots</a:t>
                      </a:r>
                      <a:r>
                        <a:rPr kumimoji="0" lang="en-US" sz="1000" b="0" i="0" u="none" strike="noStrike" cap="none" normalizeH="0" baseline="0" smtClean="0">
                          <a:ln>
                            <a:noFill/>
                          </a:ln>
                          <a:solidFill>
                            <a:schemeClr val="tx1"/>
                          </a:solidFill>
                          <a:effectLst/>
                          <a:latin typeface="Arial" charset="0"/>
                          <a:ea typeface="ＭＳ Ｐゴシック" charset="-128"/>
                        </a:rPr>
                        <a:t> (an example of the “Made in Afghanistan” branding for these products). Animal health training and para-vets to increase size and health of livestock. Programs include packaging, storage facilities, marketing, income producing for women.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European Union PAL program</a:t>
                      </a:r>
                      <a:r>
                        <a:rPr kumimoji="0" lang="en-US" sz="1000" b="0" i="0" u="none" strike="noStrike" cap="none" normalizeH="0" baseline="0" smtClean="0">
                          <a:ln>
                            <a:noFill/>
                          </a:ln>
                          <a:solidFill>
                            <a:schemeClr val="tx1"/>
                          </a:solidFill>
                          <a:effectLst/>
                          <a:latin typeface="Arial" charset="0"/>
                          <a:ea typeface="ＭＳ Ｐゴシック" charset="-128"/>
                        </a:rPr>
                        <a:t> training in pest management; rose cultivation; sunflower production; fish farming; carpentry and masonry.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ACDI/VOCA</a:t>
                      </a:r>
                      <a:r>
                        <a:rPr kumimoji="0" lang="en-US" sz="1000" b="0" i="0" u="none" strike="noStrike" cap="none" normalizeH="0" baseline="0" smtClean="0">
                          <a:ln>
                            <a:noFill/>
                          </a:ln>
                          <a:solidFill>
                            <a:schemeClr val="tx1"/>
                          </a:solidFill>
                          <a:effectLst/>
                          <a:latin typeface="Arial" charset="0"/>
                          <a:ea typeface="ＭＳ Ｐゴシック" charset="-128"/>
                        </a:rPr>
                        <a:t> (Agricultural Cooperative Development International and Volunteers in Overseas Cooperative Assistance) a private, non-profit; working in northeast AFG; fruit nurseries, underground storage units, training programs for para-vets.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most promising alternative crop is saffron which can generate $12,000 per hectare vs opium which brings in $3000 per hectare vs other crops.</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95096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28947DC-A8C2-4D6B-AFCB-32290C029480}" type="slidenum">
              <a:rPr lang="en-US" altLang="en-US" sz="1200"/>
              <a:pPr algn="r"/>
              <a:t>31</a:t>
            </a:fld>
            <a:endParaRPr lang="en-US" altLang="en-US" sz="1200"/>
          </a:p>
        </p:txBody>
      </p:sp>
      <p:sp>
        <p:nvSpPr>
          <p:cNvPr id="53251" name="Rectangle 2"/>
          <p:cNvSpPr>
            <a:spLocks noGrp="1" noRot="1" noChangeAspect="1" noChangeArrowheads="1" noTextEdit="1"/>
          </p:cNvSpPr>
          <p:nvPr>
            <p:ph type="sldImg"/>
          </p:nvPr>
        </p:nvSpPr>
        <p:spPr>
          <a:ln/>
        </p:spPr>
      </p:sp>
      <p:graphicFrame>
        <p:nvGraphicFramePr>
          <p:cNvPr id="129053" name="Group 29"/>
          <p:cNvGraphicFramePr>
            <a:graphicFrameLocks noGrp="1"/>
          </p:cNvGraphicFramePr>
          <p:nvPr/>
        </p:nvGraphicFramePr>
        <p:xfrm>
          <a:off x="477838" y="4335463"/>
          <a:ext cx="5902325" cy="3306762"/>
        </p:xfrm>
        <a:graphic>
          <a:graphicData uri="http://schemas.openxmlformats.org/drawingml/2006/table">
            <a:tbl>
              <a:tblPr/>
              <a:tblGrid>
                <a:gridCol w="796925"/>
                <a:gridCol w="5105400"/>
              </a:tblGrid>
              <a:tr h="4715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Major Agriculture Products can be used as alternative livelihoods to poppy cultivation. </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83518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AFG’s main economic activity is agriculture. In fact, before the years of conflict, AFG was known for its high quality raisins and pomegranates.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Today AFG grows </a:t>
                      </a:r>
                      <a:r>
                        <a:rPr kumimoji="0" lang="en-US" sz="1000" b="0" i="0" u="none" strike="noStrike" cap="none" normalizeH="0" baseline="0" smtClean="0">
                          <a:ln>
                            <a:noFill/>
                          </a:ln>
                          <a:solidFill>
                            <a:srgbClr val="000000"/>
                          </a:solidFill>
                          <a:effectLst/>
                          <a:latin typeface="Arial" charset="0"/>
                          <a:ea typeface="ＭＳ Ｐゴシック" charset="-128"/>
                        </a:rPr>
                        <a:t>apples, oranges, various types of melons, grapes, pomegranates,  cherries, all types of nuts, wheat, barley and potatoes</a:t>
                      </a:r>
                      <a:r>
                        <a:rPr kumimoji="0" lang="en-US" sz="1000" b="0" i="0" u="none" strike="noStrike" cap="none" normalizeH="0" baseline="0" smtClean="0">
                          <a:ln>
                            <a:noFill/>
                          </a:ln>
                          <a:solidFill>
                            <a:schemeClr val="tx1"/>
                          </a:solidFill>
                          <a:effectLst/>
                          <a:latin typeface="Arial" charset="0"/>
                          <a:ea typeface="ＭＳ Ｐゴシック" charset="-128"/>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77 different kinds of grapes; good relationship with Italy so the country is trying to buy the grapes for wine-making. Doesn’t make wine, as AFG is an Islamic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Various types of melons and fruits and vegetables that could be exported.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Apples and oranges need 7-8 years to bring crops in. Too long to wait for pay back.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Nangahar and Jalamabad are known as the “Florida” or AFG. Warm area and known for its oranges.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Potatoes in Bamiyan “Idaho” of AFG. But not resources for storage. International orgs are putting in underground storage facilities.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Brits want poms for a special pom drink. From Kandahar – internationally known. Also make cosmetics. Used to make natural dyes for carpets.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UN FAO focuses on food processing methods and preservation for rural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75167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18480BE-4EDC-4126-8438-DC075B8AEF1B}" type="slidenum">
              <a:rPr lang="en-US" altLang="en-US" sz="1200"/>
              <a:pPr algn="r"/>
              <a:t>32</a:t>
            </a:fld>
            <a:endParaRPr lang="en-US" altLang="en-US" sz="1200"/>
          </a:p>
        </p:txBody>
      </p:sp>
      <p:sp>
        <p:nvSpPr>
          <p:cNvPr id="55299" name="Rectangle 2"/>
          <p:cNvSpPr>
            <a:spLocks noGrp="1" noRot="1" noChangeAspect="1" noChangeArrowheads="1" noTextEdit="1"/>
          </p:cNvSpPr>
          <p:nvPr>
            <p:ph type="sldImg"/>
          </p:nvPr>
        </p:nvSpPr>
        <p:spPr>
          <a:ln/>
        </p:spPr>
      </p:sp>
      <p:graphicFrame>
        <p:nvGraphicFramePr>
          <p:cNvPr id="131108" name="Group 36"/>
          <p:cNvGraphicFramePr>
            <a:graphicFrameLocks noGrp="1"/>
          </p:cNvGraphicFramePr>
          <p:nvPr/>
        </p:nvGraphicFramePr>
        <p:xfrm>
          <a:off x="477838" y="4335463"/>
          <a:ext cx="5902325" cy="4221162"/>
        </p:xfrm>
        <a:graphic>
          <a:graphicData uri="http://schemas.openxmlformats.org/drawingml/2006/table">
            <a:tbl>
              <a:tblPr/>
              <a:tblGrid>
                <a:gridCol w="796925"/>
                <a:gridCol w="5105400"/>
              </a:tblGrid>
              <a:tr h="4715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Alternative livelihoods to poppy cultivation.</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7496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These are valuable commodities that potentially can be exported for good profits.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 has other non-agricultural industries as well. For example, carpet weaving has been an ancient, traditional craft especially in the northern areas of the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Although the skill is there what is lacking are processing centers which are currently in PK. Therefore, finished carpets are exported from PK and AFG doesn’t receive any tariffs for the trade.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Cashmere is a high value produce. 2</a:t>
                      </a:r>
                      <a:r>
                        <a:rPr kumimoji="0" lang="en-US" sz="1000" b="0" i="0" u="none" strike="noStrike" cap="none" normalizeH="0" baseline="30000" smtClean="0">
                          <a:ln>
                            <a:noFill/>
                          </a:ln>
                          <a:solidFill>
                            <a:schemeClr val="tx1"/>
                          </a:solidFill>
                          <a:effectLst/>
                          <a:latin typeface="Arial" charset="0"/>
                          <a:ea typeface="ＭＳ Ｐゴシック" charset="-128"/>
                        </a:rPr>
                        <a:t>nd</a:t>
                      </a:r>
                      <a:r>
                        <a:rPr kumimoji="0" lang="en-US" sz="1000" b="0" i="0" u="none" strike="noStrike" cap="none" normalizeH="0" baseline="0" smtClean="0">
                          <a:ln>
                            <a:noFill/>
                          </a:ln>
                          <a:solidFill>
                            <a:schemeClr val="tx1"/>
                          </a:solidFill>
                          <a:effectLst/>
                          <a:latin typeface="Arial" charset="0"/>
                          <a:ea typeface="ＭＳ Ｐゴシック" charset="-128"/>
                        </a:rPr>
                        <a:t> or 3</a:t>
                      </a:r>
                      <a:r>
                        <a:rPr kumimoji="0" lang="en-US" sz="1000" b="0" i="0" u="none" strike="noStrike" cap="none" normalizeH="0" baseline="30000" smtClean="0">
                          <a:ln>
                            <a:noFill/>
                          </a:ln>
                          <a:solidFill>
                            <a:schemeClr val="tx1"/>
                          </a:solidFill>
                          <a:effectLst/>
                          <a:latin typeface="Arial" charset="0"/>
                          <a:ea typeface="ＭＳ Ｐゴシック" charset="-128"/>
                        </a:rPr>
                        <a:t>rd</a:t>
                      </a:r>
                      <a:r>
                        <a:rPr kumimoji="0" lang="en-US" sz="1000" b="0" i="0" u="none" strike="noStrike" cap="none" normalizeH="0" baseline="0" smtClean="0">
                          <a:ln>
                            <a:noFill/>
                          </a:ln>
                          <a:solidFill>
                            <a:schemeClr val="tx1"/>
                          </a:solidFill>
                          <a:effectLst/>
                          <a:latin typeface="Arial" charset="0"/>
                          <a:ea typeface="ＭＳ Ｐゴシック" charset="-128"/>
                        </a:rPr>
                        <a:t> largest producer of cashmere. Again, no processing centers. Moved to neighbors for processing. Italians bringing in processing centers.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 2010, AFG announced vast wealth in mineral deposits. China has already won a contract to develop the Aynak Copper Mine. Other minerals include copper, uranium and marble.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 is especially known for lapis and other gems such as emeralds (2</a:t>
                      </a:r>
                      <a:r>
                        <a:rPr kumimoji="0" lang="en-US" sz="1000" b="0" i="0" u="none" strike="noStrike" cap="none" normalizeH="0" baseline="30000" smtClean="0">
                          <a:ln>
                            <a:noFill/>
                          </a:ln>
                          <a:solidFill>
                            <a:schemeClr val="tx1"/>
                          </a:solidFill>
                          <a:effectLst/>
                          <a:latin typeface="Arial" charset="0"/>
                          <a:ea typeface="ＭＳ Ｐゴシック" charset="-128"/>
                        </a:rPr>
                        <a:t>nd</a:t>
                      </a:r>
                      <a:r>
                        <a:rPr kumimoji="0" lang="en-US" sz="1000" b="0" i="0" u="none" strike="noStrike" cap="none" normalizeH="0" baseline="0" smtClean="0">
                          <a:ln>
                            <a:noFill/>
                          </a:ln>
                          <a:solidFill>
                            <a:schemeClr val="tx1"/>
                          </a:solidFill>
                          <a:effectLst/>
                          <a:latin typeface="Arial" charset="0"/>
                          <a:ea typeface="ＭＳ Ｐゴシック" charset="-128"/>
                        </a:rPr>
                        <a:t> most expensive gem, 2</a:t>
                      </a:r>
                      <a:r>
                        <a:rPr kumimoji="0" lang="en-US" sz="1000" b="0" i="0" u="none" strike="noStrike" cap="none" normalizeH="0" baseline="30000" smtClean="0">
                          <a:ln>
                            <a:noFill/>
                          </a:ln>
                          <a:solidFill>
                            <a:schemeClr val="tx1"/>
                          </a:solidFill>
                          <a:effectLst/>
                          <a:latin typeface="Arial" charset="0"/>
                          <a:ea typeface="ＭＳ Ｐゴシック" charset="-128"/>
                        </a:rPr>
                        <a:t>nd</a:t>
                      </a:r>
                      <a:r>
                        <a:rPr kumimoji="0" lang="en-US" sz="1000" b="0" i="0" u="none" strike="noStrike" cap="none" normalizeH="0" baseline="0" smtClean="0">
                          <a:ln>
                            <a:noFill/>
                          </a:ln>
                          <a:solidFill>
                            <a:schemeClr val="tx1"/>
                          </a:solidFill>
                          <a:effectLst/>
                          <a:latin typeface="Arial" charset="0"/>
                          <a:ea typeface="ＭＳ Ｐゴシック" charset="-128"/>
                        </a:rPr>
                        <a:t> best gems in the world after Columbia, SA) and rubies. Has the best quality lapis in the world.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However, currently AFG lacks much of the infrastructure to process much of their raw material into finished goods so that the raw materials are exported to those countries that can process raw materials and the finished goods are re-imported. Examples, processing ore or wool. </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61812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02F09A4E-CCE2-4461-A460-760231F38E92}" type="slidenum">
              <a:rPr lang="en-US" altLang="en-US" sz="1200"/>
              <a:pPr algn="r"/>
              <a:t>33</a:t>
            </a:fld>
            <a:endParaRPr lang="en-US" altLang="en-US" sz="1200"/>
          </a:p>
        </p:txBody>
      </p:sp>
      <p:sp>
        <p:nvSpPr>
          <p:cNvPr id="57347" name="Rectangle 2"/>
          <p:cNvSpPr>
            <a:spLocks noGrp="1" noRot="1" noChangeAspect="1" noChangeArrowheads="1" noTextEdit="1"/>
          </p:cNvSpPr>
          <p:nvPr>
            <p:ph type="sldImg"/>
          </p:nvPr>
        </p:nvSpPr>
        <p:spPr>
          <a:ln/>
        </p:spPr>
      </p:sp>
      <p:graphicFrame>
        <p:nvGraphicFramePr>
          <p:cNvPr id="133138" name="Group 18"/>
          <p:cNvGraphicFramePr>
            <a:graphicFrameLocks noGrp="1"/>
          </p:cNvGraphicFramePr>
          <p:nvPr/>
        </p:nvGraphicFramePr>
        <p:xfrm>
          <a:off x="477838" y="4335463"/>
          <a:ext cx="5902325" cy="4387850"/>
        </p:xfrm>
        <a:graphic>
          <a:graphicData uri="http://schemas.openxmlformats.org/drawingml/2006/table">
            <a:tbl>
              <a:tblPr/>
              <a:tblGrid>
                <a:gridCol w="796925"/>
                <a:gridCol w="5105400"/>
              </a:tblGrid>
              <a:tr h="47155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www.businessdictionary.com/definition; accessed August 30, 2010</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55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below.</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4447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COIN centered development has to engage labor and move money through the economy at the local level.</a:t>
                      </a:r>
                      <a:r>
                        <a:rPr kumimoji="0" lang="en-US" sz="1000" b="1" i="0" u="none" strike="noStrike" cap="none" normalizeH="0" baseline="0" smtClean="0">
                          <a:ln>
                            <a:noFill/>
                          </a:ln>
                          <a:solidFill>
                            <a:schemeClr val="tx1"/>
                          </a:solidFill>
                          <a:effectLst/>
                          <a:latin typeface="Arial" charset="0"/>
                          <a:ea typeface="ＭＳ Ｐゴシック" charset="-128"/>
                        </a:rPr>
                        <a:t> Note </a:t>
                      </a:r>
                      <a:r>
                        <a:rPr kumimoji="0" lang="en-US" sz="1000" b="0" i="0" u="none" strike="noStrike" cap="none" normalizeH="0" baseline="0" smtClean="0">
                          <a:ln>
                            <a:noFill/>
                          </a:ln>
                          <a:solidFill>
                            <a:schemeClr val="tx1"/>
                          </a:solidFill>
                          <a:effectLst/>
                          <a:latin typeface="Arial" charset="0"/>
                          <a:ea typeface="ＭＳ Ｐゴシック" charset="-128"/>
                        </a:rPr>
                        <a:t>that these are things that the insurgency can’t provide to the populace.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How do these areas of local development address issues of COIN?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Water &amp; Irrigation: </a:t>
                      </a:r>
                      <a:r>
                        <a:rPr kumimoji="0" lang="en-US" sz="1000" b="0" i="0" u="none" strike="noStrike" cap="none" normalizeH="0" baseline="0" smtClean="0">
                          <a:ln>
                            <a:noFill/>
                          </a:ln>
                          <a:solidFill>
                            <a:schemeClr val="tx1"/>
                          </a:solidFill>
                          <a:effectLst/>
                          <a:latin typeface="Arial" charset="0"/>
                          <a:ea typeface="ＭＳ Ｐゴシック" charset="-128"/>
                        </a:rPr>
                        <a:t>Soviet attacks on Afghan irrigation systems crippled agriculture in some areas. Increased AG production would improve numerous areas of local economies especially in the south.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How are local road construction project (make work) useful to COIN strategy?</a:t>
                      </a: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Building of roads using local labor means that the local population with be 1) too tired to engage in attacks 2) will not be reliant on the insurgency for financial support 3) will be more likely to invested in the road making insurgent attacks on it an IO liability.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How does fruit processing impact COIN strategy?</a:t>
                      </a: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Local processing that adds shelf life to AG production makes it competitive with opium.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about bazaars?</a:t>
                      </a: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Local commerce is a good indicator of the health of a local economy. If money is changing hands locally, it means that locals are profiting from the economy. It increases the likelihood that insurgent attacks which impede commerce will be viewed negatively.</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12897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896938">
              <a:defRPr sz="2400">
                <a:solidFill>
                  <a:schemeClr val="tx1"/>
                </a:solidFill>
                <a:latin typeface="Arial" panose="020B0604020202020204" pitchFamily="34" charset="0"/>
                <a:ea typeface="ＭＳ Ｐゴシック" panose="020B0600070205080204" pitchFamily="34" charset="-128"/>
              </a:defRPr>
            </a:lvl1pPr>
            <a:lvl2pPr marL="742950" indent="-285750" defTabSz="896938">
              <a:defRPr sz="2400">
                <a:solidFill>
                  <a:schemeClr val="tx1"/>
                </a:solidFill>
                <a:latin typeface="Arial" panose="020B0604020202020204" pitchFamily="34" charset="0"/>
                <a:ea typeface="ＭＳ Ｐゴシック" panose="020B0600070205080204" pitchFamily="34" charset="-128"/>
              </a:defRPr>
            </a:lvl2pPr>
            <a:lvl3pPr marL="1143000" indent="-228600" defTabSz="896938">
              <a:defRPr sz="2400">
                <a:solidFill>
                  <a:schemeClr val="tx1"/>
                </a:solidFill>
                <a:latin typeface="Arial" panose="020B0604020202020204" pitchFamily="34" charset="0"/>
                <a:ea typeface="ＭＳ Ｐゴシック" panose="020B0600070205080204" pitchFamily="34" charset="-128"/>
              </a:defRPr>
            </a:lvl3pPr>
            <a:lvl4pPr marL="1600200" indent="-228600" defTabSz="896938">
              <a:defRPr sz="2400">
                <a:solidFill>
                  <a:schemeClr val="tx1"/>
                </a:solidFill>
                <a:latin typeface="Arial" panose="020B0604020202020204" pitchFamily="34" charset="0"/>
                <a:ea typeface="ＭＳ Ｐゴシック" panose="020B0600070205080204" pitchFamily="34" charset="-128"/>
              </a:defRPr>
            </a:lvl4pPr>
            <a:lvl5pPr marL="2057400" indent="-228600" defTabSz="896938">
              <a:defRPr sz="2400">
                <a:solidFill>
                  <a:schemeClr val="tx1"/>
                </a:solidFill>
                <a:latin typeface="Arial" panose="020B0604020202020204" pitchFamily="34" charset="0"/>
                <a:ea typeface="ＭＳ Ｐゴシック" panose="020B0600070205080204" pitchFamily="34" charset="-128"/>
              </a:defRPr>
            </a:lvl5pPr>
            <a:lvl6pPr marL="2514600" indent="-228600" defTabSz="8969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969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969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969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17EE93F2-489B-4113-B2FD-109E7A241D26}" type="slidenum">
              <a:rPr lang="en-US" altLang="en-US" sz="1200"/>
              <a:pPr algn="r"/>
              <a:t>34</a:t>
            </a:fld>
            <a:endParaRPr lang="en-US" altLang="en-US" sz="1200"/>
          </a:p>
        </p:txBody>
      </p:sp>
      <p:graphicFrame>
        <p:nvGraphicFramePr>
          <p:cNvPr id="145412" name="Group 4"/>
          <p:cNvGraphicFramePr>
            <a:graphicFrameLocks noGrp="1"/>
          </p:cNvGraphicFramePr>
          <p:nvPr/>
        </p:nvGraphicFramePr>
        <p:xfrm>
          <a:off x="477838" y="4335463"/>
          <a:ext cx="5902325" cy="2697162"/>
        </p:xfrm>
        <a:graphic>
          <a:graphicData uri="http://schemas.openxmlformats.org/drawingml/2006/table">
            <a:tbl>
              <a:tblPr/>
              <a:tblGrid>
                <a:gridCol w="796925"/>
                <a:gridCol w="5105400"/>
              </a:tblGrid>
              <a:tr h="47159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a:t>
                      </a: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2255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National Solidarity Program is a good example of how economic development is being used to accomplish COIN: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has credibility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proven success as s development tool over the last 7 years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Afghan ownership and 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long-term focus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locally based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Bullet points: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Created in 2003 by the AFG Ministry of Rural Rehabilitation and Development.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CDCs are created to identify, plan and implement development projects. CDC members are elected by the community.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Projects are decided upon by the CDCs and range from irrigation projects to building schools and mosques. Essentially whatever the CDC decides is worthwhile.</a:t>
                      </a: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04589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D25B5DD1-1709-4840-A9A3-C5A187E6C786}" type="slidenum">
              <a:rPr lang="en-US" altLang="en-US" sz="1200"/>
              <a:pPr algn="r"/>
              <a:t>35</a:t>
            </a:fld>
            <a:endParaRPr lang="en-US" altLang="en-US" sz="1200"/>
          </a:p>
        </p:txBody>
      </p:sp>
      <p:sp>
        <p:nvSpPr>
          <p:cNvPr id="61443" name="Rectangle 2"/>
          <p:cNvSpPr>
            <a:spLocks noGrp="1" noRot="1" noChangeAspect="1" noChangeArrowheads="1" noTextEdit="1"/>
          </p:cNvSpPr>
          <p:nvPr>
            <p:ph type="sldImg"/>
          </p:nvPr>
        </p:nvSpPr>
        <p:spPr>
          <a:ln/>
        </p:spPr>
      </p:sp>
      <p:graphicFrame>
        <p:nvGraphicFramePr>
          <p:cNvPr id="143364" name="Group 4"/>
          <p:cNvGraphicFramePr>
            <a:graphicFrameLocks noGrp="1"/>
          </p:cNvGraphicFramePr>
          <p:nvPr/>
        </p:nvGraphicFramePr>
        <p:xfrm>
          <a:off x="477838" y="4335463"/>
          <a:ext cx="5902325" cy="3321050"/>
        </p:xfrm>
        <a:graphic>
          <a:graphicData uri="http://schemas.openxmlformats.org/drawingml/2006/table">
            <a:tbl>
              <a:tblPr/>
              <a:tblGrid>
                <a:gridCol w="796925"/>
                <a:gridCol w="5105400"/>
              </a:tblGrid>
              <a:tr h="4715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National Guard website: http://www.ng.mil/features/adt/default.aspx</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5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 </a:t>
                      </a:r>
                      <a:r>
                        <a:rPr kumimoji="0" lang="en-US" sz="1000" b="0" i="0" u="none" strike="noStrike" cap="none" normalizeH="0" baseline="0" smtClean="0">
                          <a:ln>
                            <a:noFill/>
                          </a:ln>
                          <a:solidFill>
                            <a:schemeClr val="tx1"/>
                          </a:solidFill>
                          <a:effectLst/>
                          <a:latin typeface="Arial" charset="0"/>
                          <a:ea typeface="ＭＳ Ｐゴシック" charset="-128"/>
                        </a:rPr>
                        <a:t>the bullets using the talking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3778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Before the Soviet invasion, Afghanistan was a major exporter of produce (source, National Guard website) and today Afghanistan struggles to feed itself.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Afghanistan today is about one hundred years behind the US in terms of agriculture production methods (source National Guard website). To make a long-term difference, the U.S. is sending National Guard teams to enhance Afghanistan’s agricultural economy. Known as Agricultural Development Teams, their mission is to promote the revitalization of the agricultural sector. This is an innovative way to use the civilian skills of guardsmen in the AO.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ADTs partner with counterparts in USDA. They’re embedded with the ADT teams. There is “reach-back” to land grant universities in the U.S.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Projects: water issues, beekeeping, animal health (vets and vet assistants), slaughterhouses, storage facilities.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046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137F8AE2-AC91-4698-8CBC-97243D67CFE2}" type="slidenum">
              <a:rPr lang="en-US" altLang="en-US" sz="1200"/>
              <a:pPr algn="r"/>
              <a:t>36</a:t>
            </a:fld>
            <a:endParaRPr lang="en-US" altLang="en-US" sz="1200"/>
          </a:p>
        </p:txBody>
      </p:sp>
      <p:sp>
        <p:nvSpPr>
          <p:cNvPr id="63491" name="Rectangle 2"/>
          <p:cNvSpPr>
            <a:spLocks noGrp="1" noRot="1" noChangeAspect="1" noChangeArrowheads="1" noTextEdit="1"/>
          </p:cNvSpPr>
          <p:nvPr>
            <p:ph type="sldImg"/>
          </p:nvPr>
        </p:nvSpPr>
        <p:spPr>
          <a:ln/>
        </p:spPr>
      </p:sp>
      <p:graphicFrame>
        <p:nvGraphicFramePr>
          <p:cNvPr id="55325" name="Group 29"/>
          <p:cNvGraphicFramePr>
            <a:graphicFrameLocks noGrp="1"/>
          </p:cNvGraphicFramePr>
          <p:nvPr/>
        </p:nvGraphicFramePr>
        <p:xfrm>
          <a:off x="477838" y="4335463"/>
          <a:ext cx="5902325" cy="4525962"/>
        </p:xfrm>
        <a:graphic>
          <a:graphicData uri="http://schemas.openxmlformats.org/drawingml/2006/table">
            <a:tbl>
              <a:tblPr/>
              <a:tblGrid>
                <a:gridCol w="796925"/>
                <a:gridCol w="5105400"/>
              </a:tblGrid>
              <a:tr h="4715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Instructor Notes</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0544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a:t>
                      </a:r>
                      <a:r>
                        <a:rPr kumimoji="0" lang="en-US" sz="1000" b="1" i="0" u="none" strike="noStrike" cap="none" normalizeH="0" baseline="0" smtClean="0">
                          <a:ln>
                            <a:noFill/>
                          </a:ln>
                          <a:solidFill>
                            <a:schemeClr val="tx1"/>
                          </a:solidFill>
                          <a:effectLst/>
                          <a:latin typeface="Arial" charset="0"/>
                          <a:ea typeface="ＭＳ Ｐゴシック" charset="-128"/>
                        </a:rPr>
                        <a:t>participants</a:t>
                      </a: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do you notice about Afghanistan on this map?</a:t>
                      </a: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Answer: every railroad in the surrounding countries stops at the AFG border.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do you learn about geography that might inhibit the building of railroads (mountains)?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Answer:</a:t>
                      </a:r>
                      <a:r>
                        <a:rPr kumimoji="0" lang="en-US" sz="1000" b="1" i="0" u="none" strike="noStrike" cap="none" normalizeH="0" baseline="0" smtClean="0">
                          <a:ln>
                            <a:noFill/>
                          </a:ln>
                          <a:solidFill>
                            <a:schemeClr val="tx1"/>
                          </a:solidFill>
                          <a:effectLst/>
                          <a:latin typeface="Arial" charset="0"/>
                          <a:ea typeface="ＭＳ Ｐゴシック" charset="-128"/>
                        </a:rPr>
                        <a:t> </a:t>
                      </a:r>
                      <a:r>
                        <a:rPr kumimoji="0" lang="en-US" sz="1000" b="0" i="0" u="none" strike="noStrike" cap="none" normalizeH="0" baseline="0" smtClean="0">
                          <a:ln>
                            <a:noFill/>
                          </a:ln>
                          <a:solidFill>
                            <a:schemeClr val="tx1"/>
                          </a:solidFill>
                          <a:effectLst/>
                          <a:latin typeface="Arial" charset="0"/>
                          <a:ea typeface="ＭＳ Ｐゴシック" charset="-128"/>
                        </a:rPr>
                        <a:t>it’s very expensive and difficult to build railroads in AFG due to rough terrain.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did you learn about history that might contribute to this situation?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Answer:</a:t>
                      </a:r>
                      <a:r>
                        <a:rPr kumimoji="0" lang="en-US" sz="1000" b="1" i="0" u="none" strike="noStrike" cap="none" normalizeH="0" baseline="0" smtClean="0">
                          <a:ln>
                            <a:noFill/>
                          </a:ln>
                          <a:solidFill>
                            <a:schemeClr val="tx1"/>
                          </a:solidFill>
                          <a:effectLst/>
                          <a:latin typeface="Arial" charset="0"/>
                          <a:ea typeface="ＭＳ Ｐゴシック" charset="-128"/>
                        </a:rPr>
                        <a:t> </a:t>
                      </a:r>
                      <a:r>
                        <a:rPr kumimoji="0" lang="en-US" sz="1000" b="0" i="0" u="none" strike="noStrike" cap="none" normalizeH="0" baseline="0" smtClean="0">
                          <a:ln>
                            <a:noFill/>
                          </a:ln>
                          <a:solidFill>
                            <a:schemeClr val="tx1"/>
                          </a:solidFill>
                          <a:effectLst/>
                          <a:latin typeface="Arial" charset="0"/>
                          <a:ea typeface="ＭＳ Ｐゴシック" charset="-128"/>
                        </a:rPr>
                        <a:t>Emir Abdul Rahman Khan feared the British would use the rail lines to conquer AFG.  Therefore he was reluctant to allow rail development.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smtClean="0">
                          <a:ln>
                            <a:noFill/>
                          </a:ln>
                          <a:solidFill>
                            <a:schemeClr val="tx1"/>
                          </a:solidFill>
                          <a:effectLst/>
                          <a:latin typeface="Arial" charset="0"/>
                          <a:ea typeface="ＭＳ Ｐゴシック" charset="-128"/>
                        </a:rPr>
                        <a:t>When a railway extension from the Indian border (present-day Pakistan border) was proposed by the British in the 1880s, Emir Abdul Rahman Khan declared it “a knife pushed into my vitals”. As mentioned before, he was suspicious of western technology and fearful that the British might use railroads as a means to conquer AFG.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impact might the lack of railroads have for ISAF forces?</a:t>
                      </a:r>
                      <a:r>
                        <a:rPr kumimoji="0" lang="en-US" sz="1000" b="0" i="0" u="none" strike="noStrike" cap="none" normalizeH="0" baseline="0" smtClean="0">
                          <a:ln>
                            <a:noFill/>
                          </a:ln>
                          <a:solidFill>
                            <a:schemeClr val="tx1"/>
                          </a:solidFill>
                          <a:effectLst/>
                          <a:latin typeface="Arial" charset="0"/>
                          <a:ea typeface="ＭＳ Ｐゴシック" charset="-128"/>
                        </a:rPr>
                        <a:t> They must use poor roads to transport men and material; subject to IEDs and attacks on road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is the impact on developing the mineral resources in AFG? </a:t>
                      </a:r>
                      <a:r>
                        <a:rPr kumimoji="0" lang="en-US" sz="1000" b="0" i="0" u="none" strike="noStrike" cap="none" normalizeH="0" baseline="0" smtClean="0">
                          <a:ln>
                            <a:noFill/>
                          </a:ln>
                          <a:solidFill>
                            <a:schemeClr val="tx1"/>
                          </a:solidFill>
                          <a:effectLst/>
                          <a:latin typeface="Arial" charset="0"/>
                          <a:ea typeface="ＭＳ Ｐゴシック" charset="-128"/>
                        </a:rPr>
                        <a:t>Many of them are in remote areas and there’s no way to transport large amounts of minerals over the existing road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Key Point: </a:t>
                      </a:r>
                      <a:r>
                        <a:rPr kumimoji="0" lang="en-US" sz="1000" b="0" i="0" u="none" strike="noStrike" cap="none" normalizeH="0" baseline="0" smtClean="0">
                          <a:ln>
                            <a:noFill/>
                          </a:ln>
                          <a:solidFill>
                            <a:schemeClr val="tx1"/>
                          </a:solidFill>
                          <a:effectLst/>
                          <a:latin typeface="Arial" charset="0"/>
                          <a:ea typeface="ＭＳ Ｐゴシック" charset="-128"/>
                        </a:rPr>
                        <a:t>Since 2001, the priority has been to build roads rather than railroads. As a result, in 2008 AFG had no functioning railroads.</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70344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2D2017B-F773-4DC7-A378-4FD794F3B996}" type="slidenum">
              <a:rPr lang="en-US" altLang="en-US" sz="1200"/>
              <a:pPr algn="r"/>
              <a:t>37</a:t>
            </a:fld>
            <a:endParaRPr lang="en-US" altLang="en-US" sz="1200"/>
          </a:p>
        </p:txBody>
      </p:sp>
      <p:sp>
        <p:nvSpPr>
          <p:cNvPr id="65539" name="Rectangle 2"/>
          <p:cNvSpPr>
            <a:spLocks noGrp="1" noRot="1" noChangeAspect="1" noChangeArrowheads="1" noTextEdit="1"/>
          </p:cNvSpPr>
          <p:nvPr>
            <p:ph type="sldImg"/>
          </p:nvPr>
        </p:nvSpPr>
        <p:spPr>
          <a:ln/>
        </p:spPr>
      </p:sp>
      <p:graphicFrame>
        <p:nvGraphicFramePr>
          <p:cNvPr id="57366" name="Group 22"/>
          <p:cNvGraphicFramePr>
            <a:graphicFrameLocks noGrp="1"/>
          </p:cNvGraphicFramePr>
          <p:nvPr/>
        </p:nvGraphicFramePr>
        <p:xfrm>
          <a:off x="477838" y="4335463"/>
          <a:ext cx="5902325" cy="3940175"/>
        </p:xfrm>
        <a:graphic>
          <a:graphicData uri="http://schemas.openxmlformats.org/drawingml/2006/table">
            <a:tbl>
              <a:tblPr/>
              <a:tblGrid>
                <a:gridCol w="796925"/>
                <a:gridCol w="5105400"/>
              </a:tblGrid>
              <a:tr h="54868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Key to Success in Afghanistan, A Modern Silk Road Strategy http://www.silkroadstudies.org/new/docs/silkroadpapers/1005Afghan.pdf, accessed 9/1/10</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651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37763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Tentative agreements exist regarding on International Transportation Routes among Afghanistan, Iran and Uzbekistan.  The goal is to develop these three rail line shown on the map.  No specific date is projected for project start much less completion.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 late 2010, a 47 mile route, the link between Mazar-e-Sharif in northern AFG with Uzbekistan’s rail network, will be completed.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It’s being built by Uzbekistan’s state railroad from the border city of Hairatan and funded by the Asian Development Bank. It will be used to transport fruits, nuts, carpets and minerals as well as provide an alternative supply route for NATO forces.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When China won the contract to develop the Aynak Copper mine, it agreed to help build a railroad to export the ore through Tajikistan to western China.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Iran is currently building a railway between Khawaf in Iran and Herat.</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54868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Key Point</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These projects are not a cohesive plan to develop a rail system in Afghanistan. Rather, they are individual plans by Afghanistan‘s neighbors designed to satisfy their individual national interests.</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86846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D816C4F2-42AA-4257-8BE8-0BEA7D4E7765}" type="slidenum">
              <a:rPr lang="en-US" altLang="en-US" sz="1200"/>
              <a:pPr algn="r"/>
              <a:t>38</a:t>
            </a:fld>
            <a:endParaRPr lang="en-US" altLang="en-US" sz="1200"/>
          </a:p>
        </p:txBody>
      </p:sp>
      <p:sp>
        <p:nvSpPr>
          <p:cNvPr id="67587" name="Rectangle 2"/>
          <p:cNvSpPr>
            <a:spLocks noGrp="1" noRot="1" noChangeAspect="1" noChangeArrowheads="1" noTextEdit="1"/>
          </p:cNvSpPr>
          <p:nvPr>
            <p:ph type="sldImg"/>
          </p:nvPr>
        </p:nvSpPr>
        <p:spPr>
          <a:ln/>
        </p:spPr>
      </p:sp>
      <p:graphicFrame>
        <p:nvGraphicFramePr>
          <p:cNvPr id="59419" name="Group 27"/>
          <p:cNvGraphicFramePr>
            <a:graphicFrameLocks noGrp="1"/>
          </p:cNvGraphicFramePr>
          <p:nvPr/>
        </p:nvGraphicFramePr>
        <p:xfrm>
          <a:off x="477838" y="4335463"/>
          <a:ext cx="5902325" cy="4006850"/>
        </p:xfrm>
        <a:graphic>
          <a:graphicData uri="http://schemas.openxmlformats.org/drawingml/2006/table">
            <a:tbl>
              <a:tblPr/>
              <a:tblGrid>
                <a:gridCol w="796925"/>
                <a:gridCol w="5105400"/>
              </a:tblGrid>
              <a:tr h="115818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Sources: http://www.afghan-web.com/environment/water.html, Afghanistan’s Water Resources and Pollution, accessed 9/8/10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http://www.adkn.org/EN/agriculture/article.asp?a=67, Karez, Afghanistan’s Traditional Irrigation System, accessed 9/8/10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http://www.cphd.af/Downloads/All%20Water%20Related%20Reports/Water%20and%20Resources/Irrigation/WOL_Irrigation_Typology_IP.pdf, How the Water Flows: A Topology of Water Resources in Afghanistan, accessed 9/8/10</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2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follows to continue the talking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3773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to recall content about water from the geography module: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 has 5 major river basins and like 80% of AFG’s water resources they largely originate in the Hindu Kush (point out on map). Snow melt feeds them, however, AFG has suffered from drought for the last few years, contributing to the water shortage.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majority of households in AFG don’t have access to a safe water supply, making water contamination a major issue.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For centuries, AFG has used a system of karez to tap into and distribute water especially in the southern desert areas. During the Soviet occupation, the majority of karez systems were destroyed or disabled.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Karez is an underground canal system that taps aquifers by gravity through a series of subsurface tunnels. At the end of the underground tunnel, the karez becomes a ditch. Over the last 30 years of wars, many karez have been destroyed or are in disrepair. Effectiveness relies on water flow which has been decreasing.</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3923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41A3552-FA86-454D-AAEE-C79CD8D94384}" type="slidenum">
              <a:rPr lang="en-US" altLang="en-US" sz="1200"/>
              <a:pPr algn="r"/>
              <a:t>39</a:t>
            </a:fld>
            <a:endParaRPr lang="en-US" altLang="en-US" sz="1200"/>
          </a:p>
        </p:txBody>
      </p:sp>
      <p:sp>
        <p:nvSpPr>
          <p:cNvPr id="69635" name="Rectangle 2"/>
          <p:cNvSpPr>
            <a:spLocks noGrp="1" noRot="1" noChangeAspect="1" noChangeArrowheads="1" noTextEdit="1"/>
          </p:cNvSpPr>
          <p:nvPr>
            <p:ph type="sldImg"/>
          </p:nvPr>
        </p:nvSpPr>
        <p:spPr>
          <a:ln/>
        </p:spPr>
      </p:sp>
      <p:graphicFrame>
        <p:nvGraphicFramePr>
          <p:cNvPr id="81950" name="Group 30"/>
          <p:cNvGraphicFramePr>
            <a:graphicFrameLocks noGrp="1"/>
          </p:cNvGraphicFramePr>
          <p:nvPr/>
        </p:nvGraphicFramePr>
        <p:xfrm>
          <a:off x="477838" y="4335463"/>
          <a:ext cx="5902325" cy="3184525"/>
        </p:xfrm>
        <a:graphic>
          <a:graphicData uri="http://schemas.openxmlformats.org/drawingml/2006/table">
            <a:tbl>
              <a:tblPr/>
              <a:tblGrid>
                <a:gridCol w="796925"/>
                <a:gridCol w="5105400"/>
              </a:tblGrid>
              <a:tr h="47153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5" marB="4572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to continue the Talking Points below.</a:t>
                      </a:r>
                    </a:p>
                  </a:txBody>
                  <a:tcPr marT="45725" marB="4572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71299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5" marB="4572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During the 1950s-1970s both the US and USSR conducted major irrigation projects in AFG.  The U.S. developed the </a:t>
                      </a:r>
                      <a:r>
                        <a:rPr kumimoji="0" lang="en-US" sz="1000" b="1" i="0" u="none" strike="noStrike" cap="none" normalizeH="0" baseline="0" smtClean="0">
                          <a:ln>
                            <a:noFill/>
                          </a:ln>
                          <a:solidFill>
                            <a:schemeClr val="tx1"/>
                          </a:solidFill>
                          <a:effectLst/>
                          <a:latin typeface="Arial" charset="0"/>
                          <a:ea typeface="ＭＳ Ｐゴシック" charset="-128"/>
                        </a:rPr>
                        <a:t>Kajaki Dam </a:t>
                      </a:r>
                      <a:r>
                        <a:rPr kumimoji="0" lang="en-US" sz="1000" b="0" i="0" u="none" strike="noStrike" cap="none" normalizeH="0" baseline="0" smtClean="0">
                          <a:ln>
                            <a:noFill/>
                          </a:ln>
                          <a:solidFill>
                            <a:schemeClr val="tx1"/>
                          </a:solidFill>
                          <a:effectLst/>
                          <a:latin typeface="Arial" charset="0"/>
                          <a:ea typeface="ＭＳ Ｐゴシック" charset="-128"/>
                        </a:rPr>
                        <a:t>project in </a:t>
                      </a:r>
                      <a:r>
                        <a:rPr kumimoji="0" lang="en-US" sz="1000" b="1" i="0" u="none" strike="noStrike" cap="none" normalizeH="0" baseline="0" smtClean="0">
                          <a:ln>
                            <a:noFill/>
                          </a:ln>
                          <a:solidFill>
                            <a:schemeClr val="tx1"/>
                          </a:solidFill>
                          <a:effectLst/>
                          <a:latin typeface="Arial" charset="0"/>
                          <a:ea typeface="ＭＳ Ｐゴシック" charset="-128"/>
                        </a:rPr>
                        <a:t>the northwest part of Helmand </a:t>
                      </a:r>
                      <a:r>
                        <a:rPr kumimoji="0" lang="en-US" sz="1000" b="0" i="0" u="none" strike="noStrike" cap="none" normalizeH="0" baseline="0" smtClean="0">
                          <a:ln>
                            <a:noFill/>
                          </a:ln>
                          <a:solidFill>
                            <a:schemeClr val="tx1"/>
                          </a:solidFill>
                          <a:effectLst/>
                          <a:latin typeface="Arial" charset="0"/>
                          <a:ea typeface="ＭＳ Ｐゴシック" charset="-128"/>
                        </a:rPr>
                        <a:t>Province. The Kajaki initially consisted of a </a:t>
                      </a:r>
                      <a:r>
                        <a:rPr kumimoji="0" lang="en-US" sz="1000" b="1" i="0" u="none" strike="noStrike" cap="none" normalizeH="0" baseline="0" smtClean="0">
                          <a:ln>
                            <a:noFill/>
                          </a:ln>
                          <a:solidFill>
                            <a:schemeClr val="tx1"/>
                          </a:solidFill>
                          <a:effectLst/>
                          <a:latin typeface="Arial" charset="0"/>
                          <a:ea typeface="ＭＳ Ｐゴシック" charset="-128"/>
                        </a:rPr>
                        <a:t>water flow control </a:t>
                      </a:r>
                      <a:r>
                        <a:rPr kumimoji="0" lang="en-US" sz="1000" b="0" i="0" u="none" strike="noStrike" cap="none" normalizeH="0" baseline="0" smtClean="0">
                          <a:ln>
                            <a:noFill/>
                          </a:ln>
                          <a:solidFill>
                            <a:schemeClr val="tx1"/>
                          </a:solidFill>
                          <a:effectLst/>
                          <a:latin typeface="Arial" charset="0"/>
                          <a:ea typeface="ＭＳ Ｐゴシック" charset="-128"/>
                        </a:rPr>
                        <a:t>dam and later </a:t>
                      </a:r>
                      <a:r>
                        <a:rPr kumimoji="0" lang="en-US" sz="1000" b="1" i="0" u="none" strike="noStrike" cap="none" normalizeH="0" baseline="0" smtClean="0">
                          <a:ln>
                            <a:noFill/>
                          </a:ln>
                          <a:solidFill>
                            <a:schemeClr val="tx1"/>
                          </a:solidFill>
                          <a:effectLst/>
                          <a:latin typeface="Arial" charset="0"/>
                          <a:ea typeface="ＭＳ Ｐゴシック" charset="-128"/>
                        </a:rPr>
                        <a:t>a power generation capability</a:t>
                      </a:r>
                      <a:r>
                        <a:rPr kumimoji="0" lang="en-US" sz="1000" b="0" i="0" u="none" strike="noStrike" cap="none" normalizeH="0" baseline="0" smtClean="0">
                          <a:ln>
                            <a:noFill/>
                          </a:ln>
                          <a:solidFill>
                            <a:schemeClr val="tx1"/>
                          </a:solidFill>
                          <a:effectLst/>
                          <a:latin typeface="Arial" charset="0"/>
                          <a:ea typeface="ＭＳ Ｐゴシック" charset="-128"/>
                        </a:rPr>
                        <a:t> was added. The power generation capability has degraded over the past 30 years due to a lack of funding and technical expertise.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 conjunction with the dam, a series of irrigation systems were created which continue to provide extensive irrigation for farming. The irrigation system has turned the region into the breadbasket of Afghanistan. However, the region has also become the primary source of opium cultivation</a:t>
                      </a:r>
                      <a:r>
                        <a:rPr kumimoji="0" lang="en-US" sz="1000" b="1"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Use map to point out the location.</a:t>
                      </a: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As you can see from this map, there are many initiatives relating to water infrastructure in AFG. Several efforts involve storage dams and hydropower generation. Kajaki Dam is a typical example. Other initiatives relate to rehabilitating irrigation systems.</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Also, with inadequate power supply, the power that is provided becomes a point of contention between those who receive the power and those who don’t receive the power.</a:t>
                      </a:r>
                      <a:endParaRPr kumimoji="0" lang="en-US" sz="1000" b="1" i="0" u="none" strike="noStrike" cap="none" normalizeH="0" baseline="0" smtClean="0">
                        <a:ln>
                          <a:noFill/>
                        </a:ln>
                        <a:solidFill>
                          <a:schemeClr val="tx1"/>
                        </a:solidFill>
                        <a:effectLst/>
                        <a:latin typeface="Arial" charset="0"/>
                        <a:ea typeface="ＭＳ Ｐゴシック" charset="-128"/>
                      </a:endParaRPr>
                    </a:p>
                  </a:txBody>
                  <a:tcPr marT="45725" marB="4572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46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746496-97FD-4961-AFBD-A0698496F1A4}" type="slidenum">
              <a:rPr lang="en-US" smtClean="0"/>
              <a:t>3</a:t>
            </a:fld>
            <a:endParaRPr lang="en-US"/>
          </a:p>
        </p:txBody>
      </p:sp>
    </p:spTree>
    <p:extLst>
      <p:ext uri="{BB962C8B-B14F-4D97-AF65-F5344CB8AC3E}">
        <p14:creationId xmlns:p14="http://schemas.microsoft.com/office/powerpoint/2010/main" val="3528983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5DB75189-2390-4505-8A2C-56568179A98C}" type="slidenum">
              <a:rPr lang="en-US" altLang="en-US" sz="1200"/>
              <a:pPr algn="r"/>
              <a:t>40</a:t>
            </a:fld>
            <a:endParaRPr lang="en-US" altLang="en-US" sz="1200"/>
          </a:p>
        </p:txBody>
      </p:sp>
      <p:sp>
        <p:nvSpPr>
          <p:cNvPr id="71683" name="Rectangle 2"/>
          <p:cNvSpPr>
            <a:spLocks noGrp="1" noRot="1" noChangeAspect="1" noChangeArrowheads="1" noTextEdit="1"/>
          </p:cNvSpPr>
          <p:nvPr>
            <p:ph type="sldImg"/>
          </p:nvPr>
        </p:nvSpPr>
        <p:spPr>
          <a:ln/>
        </p:spPr>
      </p:sp>
      <p:graphicFrame>
        <p:nvGraphicFramePr>
          <p:cNvPr id="62481" name="Group 17"/>
          <p:cNvGraphicFramePr>
            <a:graphicFrameLocks noGrp="1"/>
          </p:cNvGraphicFramePr>
          <p:nvPr/>
        </p:nvGraphicFramePr>
        <p:xfrm>
          <a:off x="477838" y="4335463"/>
          <a:ext cx="5902325" cy="4525962"/>
        </p:xfrm>
        <a:graphic>
          <a:graphicData uri="http://schemas.openxmlformats.org/drawingml/2006/table">
            <a:tbl>
              <a:tblPr/>
              <a:tblGrid>
                <a:gridCol w="796925"/>
                <a:gridCol w="5105400"/>
              </a:tblGrid>
              <a:tr h="4715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 </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0544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Lack of security</a:t>
                      </a:r>
                      <a:r>
                        <a:rPr kumimoji="0" lang="en-US" sz="1000" b="0" i="0" u="none" strike="noStrike" cap="none" normalizeH="0" baseline="0" smtClean="0">
                          <a:ln>
                            <a:noFill/>
                          </a:ln>
                          <a:solidFill>
                            <a:schemeClr val="tx1"/>
                          </a:solidFill>
                          <a:effectLst/>
                          <a:latin typeface="Arial" charset="0"/>
                          <a:ea typeface="ＭＳ Ｐゴシック" charset="-128"/>
                        </a:rPr>
                        <a:t>: How do you build infrastructure for an alternative crop when the you can’t provide safety to workers? </a:t>
                      </a:r>
                      <a:r>
                        <a:rPr kumimoji="0" lang="en-US" sz="1000" b="1" i="0" u="none" strike="noStrike" cap="none" normalizeH="0" baseline="0" smtClean="0">
                          <a:ln>
                            <a:noFill/>
                          </a:ln>
                          <a:solidFill>
                            <a:schemeClr val="tx1"/>
                          </a:solidFill>
                          <a:effectLst/>
                          <a:latin typeface="Arial" charset="0"/>
                          <a:ea typeface="ＭＳ Ｐゴシック" charset="-128"/>
                        </a:rPr>
                        <a:t>Example</a:t>
                      </a:r>
                      <a:r>
                        <a:rPr kumimoji="0" lang="en-US" sz="1000" b="0" i="0" u="none" strike="noStrike" cap="none" normalizeH="0" baseline="0" smtClean="0">
                          <a:ln>
                            <a:noFill/>
                          </a:ln>
                          <a:solidFill>
                            <a:schemeClr val="tx1"/>
                          </a:solidFill>
                          <a:effectLst/>
                          <a:latin typeface="Arial" charset="0"/>
                          <a:ea typeface="ＭＳ Ｐゴシック" charset="-128"/>
                        </a:rPr>
                        <a:t>: Taliban continually attack the transmission lines between Kajaki Dam and Kandahar and put pressure on the dam site so that further upgrades can’t be implemented.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International partners</a:t>
                      </a:r>
                      <a:r>
                        <a:rPr kumimoji="0" lang="en-US" sz="1000" b="0" i="0" u="none" strike="noStrike" cap="none" normalizeH="0" baseline="0" smtClean="0">
                          <a:ln>
                            <a:noFill/>
                          </a:ln>
                          <a:solidFill>
                            <a:schemeClr val="tx1"/>
                          </a:solidFill>
                          <a:effectLst/>
                          <a:latin typeface="Arial" charset="0"/>
                          <a:ea typeface="ＭＳ Ｐゴシック" charset="-128"/>
                        </a:rPr>
                        <a:t>: Economic development has focused on large scale development and infrastructure projects done by outside organizations. These can be more easily protected but are counterproductive in terms of our COIN strategy.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Corruption</a:t>
                      </a:r>
                      <a:r>
                        <a:rPr kumimoji="0" lang="en-US" sz="1000" b="0" i="0" u="none" strike="noStrike" cap="none" normalizeH="0" baseline="0" smtClean="0">
                          <a:ln>
                            <a:noFill/>
                          </a:ln>
                          <a:solidFill>
                            <a:schemeClr val="tx1"/>
                          </a:solidFill>
                          <a:effectLst/>
                          <a:latin typeface="Arial" charset="0"/>
                          <a:ea typeface="ＭＳ Ｐゴシック" charset="-128"/>
                        </a:rPr>
                        <a:t>: Corrupt officials and warlords look at development projects as another means of securing their individual patronage systems and as such money and goods earmarked for projects get sidelined into their pockets. </a:t>
                      </a:r>
                      <a:r>
                        <a:rPr kumimoji="0" lang="en-US" sz="1000" b="1" i="0" u="none" strike="noStrike" cap="none" normalizeH="0" baseline="0" smtClean="0">
                          <a:ln>
                            <a:noFill/>
                          </a:ln>
                          <a:solidFill>
                            <a:schemeClr val="tx1"/>
                          </a:solidFill>
                          <a:effectLst/>
                          <a:latin typeface="Arial" charset="0"/>
                          <a:ea typeface="ＭＳ Ｐゴシック" charset="-128"/>
                        </a:rPr>
                        <a:t>Example: </a:t>
                      </a:r>
                      <a:r>
                        <a:rPr kumimoji="0" lang="en-US" sz="1000" b="0" i="0" u="none" strike="noStrike" cap="none" normalizeH="0" baseline="0" smtClean="0">
                          <a:ln>
                            <a:noFill/>
                          </a:ln>
                          <a:solidFill>
                            <a:schemeClr val="tx1"/>
                          </a:solidFill>
                          <a:effectLst/>
                          <a:latin typeface="Arial" charset="0"/>
                          <a:ea typeface="ＭＳ Ｐゴシック" charset="-128"/>
                        </a:rPr>
                        <a:t>bribes are paid to ensure the safety of staff and that goods will reach development sites; bribes are necessary to get business licenses,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Failure of development projects</a:t>
                      </a:r>
                      <a:r>
                        <a:rPr kumimoji="0" lang="en-US" sz="1000" b="0" i="0" u="none" strike="noStrike" cap="none" normalizeH="0" baseline="0" smtClean="0">
                          <a:ln>
                            <a:noFill/>
                          </a:ln>
                          <a:solidFill>
                            <a:schemeClr val="tx1"/>
                          </a:solidFill>
                          <a:effectLst/>
                          <a:latin typeface="Arial" charset="0"/>
                          <a:ea typeface="ＭＳ Ｐゴシック" charset="-128"/>
                        </a:rPr>
                        <a:t> in the past, make organizations wary.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Capacity building</a:t>
                      </a:r>
                      <a:r>
                        <a:rPr kumimoji="0" lang="en-US" sz="1000" b="0" i="0" u="none" strike="noStrike" cap="none" normalizeH="0" baseline="0" smtClean="0">
                          <a:ln>
                            <a:noFill/>
                          </a:ln>
                          <a:solidFill>
                            <a:schemeClr val="tx1"/>
                          </a:solidFill>
                          <a:effectLst/>
                          <a:latin typeface="Arial" charset="0"/>
                          <a:ea typeface="ＭＳ Ｐゴシック" charset="-128"/>
                        </a:rPr>
                        <a:t>: some organizations believe that capacity building of staff is more important than economic development and building infrastructure.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Weak financial sector</a:t>
                      </a:r>
                      <a:r>
                        <a:rPr kumimoji="0" lang="en-US" sz="1000" b="0" i="0" u="none" strike="noStrike" cap="none" normalizeH="0" baseline="0" smtClean="0">
                          <a:ln>
                            <a:noFill/>
                          </a:ln>
                          <a:solidFill>
                            <a:schemeClr val="tx1"/>
                          </a:solidFill>
                          <a:effectLst/>
                          <a:latin typeface="Arial" charset="0"/>
                          <a:ea typeface="ＭＳ Ｐゴシック" charset="-128"/>
                        </a:rPr>
                        <a:t>: remind participants about the Ease of Doing Business Indicator; hard to get credit; lack of banking infrastructure (example of near failure of Kabul Bank).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Remind participants that Taliban attacks on big development projects may be abstract from a local perspective. They may be seen as having limited negative impact on locals also as they are run by foreign companies. Insurgents may effectively use them in an IO (Information Operations) campaign. However, the Taliban will be reluctant to attack development projects where the labor force is local and the project’s end-product has greater local impact.  Also attacks on local development projects can be spun effectively in a Govt/Coalition IO Campaign.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6456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28818A49-3FC5-4A0B-AC99-F4C2D2F1BA8F}" type="slidenum">
              <a:rPr lang="en-US" altLang="en-US" sz="1200"/>
              <a:pPr algn="r"/>
              <a:t>41</a:t>
            </a:fld>
            <a:endParaRPr lang="en-US" altLang="en-US" sz="1200"/>
          </a:p>
        </p:txBody>
      </p:sp>
      <p:sp>
        <p:nvSpPr>
          <p:cNvPr id="73731" name="Rectangle 2"/>
          <p:cNvSpPr>
            <a:spLocks noGrp="1" noRot="1" noChangeAspect="1" noChangeArrowheads="1" noTextEdit="1"/>
          </p:cNvSpPr>
          <p:nvPr>
            <p:ph type="sldImg"/>
          </p:nvPr>
        </p:nvSpPr>
        <p:spPr>
          <a:ln/>
        </p:spPr>
      </p:sp>
      <p:graphicFrame>
        <p:nvGraphicFramePr>
          <p:cNvPr id="63511" name="Group 23"/>
          <p:cNvGraphicFramePr>
            <a:graphicFrameLocks noGrp="1"/>
          </p:cNvGraphicFramePr>
          <p:nvPr/>
        </p:nvGraphicFramePr>
        <p:xfrm>
          <a:off x="477838" y="4335463"/>
          <a:ext cx="5902325" cy="4830762"/>
        </p:xfrm>
        <a:graphic>
          <a:graphicData uri="http://schemas.openxmlformats.org/drawingml/2006/table">
            <a:tbl>
              <a:tblPr/>
              <a:tblGrid>
                <a:gridCol w="796925"/>
                <a:gridCol w="5105400"/>
              </a:tblGrid>
              <a:tr h="4715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35921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National agriculture program</a:t>
                      </a:r>
                      <a:r>
                        <a:rPr kumimoji="0" lang="en-US" sz="1000" b="0" i="0" u="none" strike="noStrike" cap="none" normalizeH="0" baseline="0" smtClean="0">
                          <a:ln>
                            <a:noFill/>
                          </a:ln>
                          <a:solidFill>
                            <a:schemeClr val="tx1"/>
                          </a:solidFill>
                          <a:effectLst/>
                          <a:latin typeface="Arial" charset="0"/>
                          <a:ea typeface="ＭＳ Ｐゴシック" charset="-128"/>
                        </a:rPr>
                        <a:t>: promote licit crops, create value chain for markets, marketing tools, processing facilities, cold storage, irrigation and transportation.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Procurement</a:t>
                      </a:r>
                      <a:r>
                        <a:rPr kumimoji="0" lang="en-US" sz="1000" b="0" i="0" u="none" strike="noStrike" cap="none" normalizeH="0" baseline="0" smtClean="0">
                          <a:ln>
                            <a:noFill/>
                          </a:ln>
                          <a:solidFill>
                            <a:schemeClr val="tx1"/>
                          </a:solidFill>
                          <a:effectLst/>
                          <a:latin typeface="Arial" charset="0"/>
                          <a:ea typeface="ＭＳ Ｐゴシック" charset="-128"/>
                        </a:rPr>
                        <a:t>: currently Afghan firms are at the tail end of the contracting process while foreign firms often get the majority of money in the contracts. These firms often import foreign workers.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Establishing licensing frameworks for mineral wealth.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Increased access to credit</a:t>
                      </a:r>
                      <a:r>
                        <a:rPr kumimoji="0" lang="en-US" sz="1000" b="0" i="0" u="none" strike="noStrike" cap="none" normalizeH="0" baseline="0" smtClean="0">
                          <a:ln>
                            <a:noFill/>
                          </a:ln>
                          <a:solidFill>
                            <a:schemeClr val="tx1"/>
                          </a:solidFill>
                          <a:effectLst/>
                          <a:latin typeface="Arial" charset="0"/>
                          <a:ea typeface="ＭＳ Ｐゴシック" charset="-128"/>
                        </a:rPr>
                        <a:t>: loans to small businesses, mortgages, risk guarantees and insurance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Trade access</a:t>
                      </a:r>
                      <a:r>
                        <a:rPr kumimoji="0" lang="en-US" sz="1000" b="0" i="0" u="none" strike="noStrike" cap="none" normalizeH="0" baseline="0" smtClean="0">
                          <a:ln>
                            <a:noFill/>
                          </a:ln>
                          <a:solidFill>
                            <a:schemeClr val="tx1"/>
                          </a:solidFill>
                          <a:effectLst/>
                          <a:latin typeface="Arial" charset="0"/>
                          <a:ea typeface="ＭＳ Ｐゴシック" charset="-128"/>
                        </a:rPr>
                        <a:t>: increases the potential demand for Afghan products mainly textiles and agricultural products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Transportation:</a:t>
                      </a:r>
                      <a:r>
                        <a:rPr kumimoji="0" lang="en-US" sz="1000" b="0" i="0" u="none" strike="noStrike" cap="none" normalizeH="0" baseline="0" smtClean="0">
                          <a:ln>
                            <a:noFill/>
                          </a:ln>
                          <a:solidFill>
                            <a:schemeClr val="tx1"/>
                          </a:solidFill>
                          <a:effectLst/>
                          <a:latin typeface="Arial" charset="0"/>
                          <a:ea typeface="ＭＳ Ｐゴシック" charset="-128"/>
                        </a:rPr>
                        <a:t> railroads but complete ring road; provide access to foreign markets and additional ports beside Karachi. Remember, geography: AFG is landlocked.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Vocational training</a:t>
                      </a:r>
                      <a:r>
                        <a:rPr kumimoji="0" lang="en-US" sz="1000" b="0" i="0" u="none" strike="noStrike" cap="none" normalizeH="0" baseline="0" smtClean="0">
                          <a:ln>
                            <a:noFill/>
                          </a:ln>
                          <a:solidFill>
                            <a:schemeClr val="tx1"/>
                          </a:solidFill>
                          <a:effectLst/>
                          <a:latin typeface="Arial" charset="0"/>
                          <a:ea typeface="ＭＳ Ｐゴシック" charset="-128"/>
                        </a:rPr>
                        <a:t>: transfer of knowledge to local population; increase number of jobs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Made in AFG</a:t>
                      </a:r>
                      <a:r>
                        <a:rPr kumimoji="0" lang="en-US" sz="1000" b="0" i="0" u="none" strike="noStrike" cap="none" normalizeH="0" baseline="0" smtClean="0">
                          <a:ln>
                            <a:noFill/>
                          </a:ln>
                          <a:solidFill>
                            <a:schemeClr val="tx1"/>
                          </a:solidFill>
                          <a:effectLst/>
                          <a:latin typeface="Arial" charset="0"/>
                          <a:ea typeface="ＭＳ Ｐゴシック" charset="-128"/>
                        </a:rPr>
                        <a:t>: use as sales potential especially for unique products such as gems and textiles, some agricultural products (pomegranates)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Telecommunications is one of the few industries generating income for GIRoA other than international aid. Two major companies are Roshan (Iranian controlled) and AWCC (Afghan Wireless) is owned by an Afghan-American ex-pat. Third company is owned by China. Key point: conversations can be monitored by the country providing the service.</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49465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74B209C-FACD-477B-AB89-B72955388DEA}" type="slidenum">
              <a:rPr lang="en-US" altLang="en-US" sz="1200"/>
              <a:pPr algn="r"/>
              <a:t>42</a:t>
            </a:fld>
            <a:endParaRPr lang="en-US" altLang="en-US" sz="1200"/>
          </a:p>
        </p:txBody>
      </p:sp>
      <p:sp>
        <p:nvSpPr>
          <p:cNvPr id="75779" name="Rectangle 2"/>
          <p:cNvSpPr>
            <a:spLocks noGrp="1" noRot="1" noChangeAspect="1" noChangeArrowheads="1" noTextEdit="1"/>
          </p:cNvSpPr>
          <p:nvPr>
            <p:ph type="sldImg"/>
          </p:nvPr>
        </p:nvSpPr>
        <p:spPr>
          <a:ln/>
        </p:spPr>
      </p:sp>
      <p:graphicFrame>
        <p:nvGraphicFramePr>
          <p:cNvPr id="165906" name="Group 18"/>
          <p:cNvGraphicFramePr>
            <a:graphicFrameLocks noGrp="1"/>
          </p:cNvGraphicFramePr>
          <p:nvPr/>
        </p:nvGraphicFramePr>
        <p:xfrm>
          <a:off x="477838" y="4335463"/>
          <a:ext cx="5902325" cy="2316162"/>
        </p:xfrm>
        <a:graphic>
          <a:graphicData uri="http://schemas.openxmlformats.org/drawingml/2006/table">
            <a:tbl>
              <a:tblPr/>
              <a:tblGrid>
                <a:gridCol w="796925"/>
                <a:gridCol w="5105400"/>
              </a:tblGrid>
              <a:tr h="54854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80" marB="4568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Use this slide to present content about the economic relationship between AFG and PK, India, Iran and China</a:t>
                      </a:r>
                      <a:r>
                        <a:rPr kumimoji="0" lang="en-US" sz="1000" b="1" i="0" u="none" strike="noStrike" cap="none" normalizeH="0" baseline="0" smtClean="0">
                          <a:ln>
                            <a:noFill/>
                          </a:ln>
                          <a:solidFill>
                            <a:schemeClr val="tx1"/>
                          </a:solidFill>
                          <a:effectLst/>
                          <a:latin typeface="Arial" charset="0"/>
                          <a:ea typeface="ＭＳ Ｐゴシック"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 hidden, duplicate slide follows for each country.</a:t>
                      </a: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680" marB="4568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71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80" marB="4568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Let’s take a broader look at this region from an economic view point and explore the economic relationships among Afghanistan, Pakistan, China, Iran and India.</a:t>
                      </a:r>
                    </a:p>
                  </a:txBody>
                  <a:tcPr marT="45680" marB="4568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3105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Key Point</a:t>
                      </a:r>
                    </a:p>
                  </a:txBody>
                  <a:tcPr marT="45680" marB="4568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Afghanistan has been surrounded for centuries by great powers who kept Afghanistan weak in order to use it to further the interests of their empires. The Mongols on the Indian sub-continent, then Russia to the north, the Persians to the east, then Turko Mongolians to the west and the Moguls/English/Indians to the east. All these power centers have sought to maintain a </a:t>
                      </a:r>
                      <a:r>
                        <a:rPr kumimoji="0" lang="en-US" sz="1000" b="1" i="0" u="none" strike="noStrike" cap="none" normalizeH="0" baseline="0" smtClean="0">
                          <a:ln>
                            <a:noFill/>
                          </a:ln>
                          <a:solidFill>
                            <a:schemeClr val="tx1"/>
                          </a:solidFill>
                          <a:effectLst/>
                          <a:latin typeface="Arial" charset="0"/>
                          <a:ea typeface="ＭＳ Ｐゴシック" charset="-128"/>
                        </a:rPr>
                        <a:t>weak but stable </a:t>
                      </a:r>
                      <a:r>
                        <a:rPr kumimoji="0" lang="en-US" sz="1000" b="0" i="0" u="none" strike="noStrike" cap="none" normalizeH="0" baseline="0" smtClean="0">
                          <a:ln>
                            <a:noFill/>
                          </a:ln>
                          <a:solidFill>
                            <a:schemeClr val="tx1"/>
                          </a:solidFill>
                          <a:effectLst/>
                          <a:latin typeface="Arial" charset="0"/>
                          <a:ea typeface="ＭＳ Ｐゴシック" charset="-128"/>
                        </a:rPr>
                        <a:t>government in Kabul.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This relationship continues to this day.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680" marB="4568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10687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2C6F72EF-3CAA-4A12-8A2E-1C8674CF52E6}" type="slidenum">
              <a:rPr lang="en-US" altLang="en-US" sz="1200"/>
              <a:pPr algn="r"/>
              <a:t>43</a:t>
            </a:fld>
            <a:endParaRPr lang="en-US" altLang="en-US" sz="1200"/>
          </a:p>
        </p:txBody>
      </p:sp>
      <p:sp>
        <p:nvSpPr>
          <p:cNvPr id="77827" name="Rectangle 2"/>
          <p:cNvSpPr>
            <a:spLocks noGrp="1" noRot="1" noChangeAspect="1" noChangeArrowheads="1" noTextEdit="1"/>
          </p:cNvSpPr>
          <p:nvPr>
            <p:ph type="sldImg"/>
          </p:nvPr>
        </p:nvSpPr>
        <p:spPr>
          <a:ln/>
        </p:spPr>
      </p:sp>
      <p:graphicFrame>
        <p:nvGraphicFramePr>
          <p:cNvPr id="167956" name="Group 20"/>
          <p:cNvGraphicFramePr>
            <a:graphicFrameLocks noGrp="1"/>
          </p:cNvGraphicFramePr>
          <p:nvPr/>
        </p:nvGraphicFramePr>
        <p:xfrm>
          <a:off x="477838" y="4335463"/>
          <a:ext cx="5902325" cy="3641725"/>
        </p:xfrm>
        <a:graphic>
          <a:graphicData uri="http://schemas.openxmlformats.org/drawingml/2006/table">
            <a:tbl>
              <a:tblPr/>
              <a:tblGrid>
                <a:gridCol w="796925"/>
                <a:gridCol w="5105400"/>
              </a:tblGrid>
              <a:tr h="47152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for Pakistan.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Click </a:t>
                      </a:r>
                      <a:r>
                        <a:rPr kumimoji="0" lang="en-US" sz="1000" b="0" i="0" u="none" strike="noStrike" cap="none" normalizeH="0" baseline="0" smtClean="0">
                          <a:ln>
                            <a:noFill/>
                          </a:ln>
                          <a:solidFill>
                            <a:schemeClr val="tx1"/>
                          </a:solidFill>
                          <a:effectLst/>
                          <a:latin typeface="Arial" charset="0"/>
                          <a:ea typeface="ＭＳ Ｐゴシック" charset="-128"/>
                        </a:rPr>
                        <a:t>to display text box.</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17019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Pakistan would like to maintain a colonial relationship with a </a:t>
                      </a:r>
                      <a:r>
                        <a:rPr kumimoji="0" lang="en-US" sz="1000" b="1" i="0" u="none" strike="noStrike" cap="none" normalizeH="0" baseline="0" smtClean="0">
                          <a:ln>
                            <a:noFill/>
                          </a:ln>
                          <a:solidFill>
                            <a:schemeClr val="tx1"/>
                          </a:solidFill>
                          <a:effectLst/>
                          <a:latin typeface="Arial" charset="0"/>
                          <a:ea typeface="ＭＳ Ｐゴシック" charset="-128"/>
                        </a:rPr>
                        <a:t>stable but weak Afghan government</a:t>
                      </a:r>
                      <a:r>
                        <a:rPr kumimoji="0" lang="en-US" sz="1000" b="0" i="0" u="none" strike="noStrike" cap="none" normalizeH="0" baseline="0" smtClean="0">
                          <a:ln>
                            <a:noFill/>
                          </a:ln>
                          <a:solidFill>
                            <a:schemeClr val="tx1"/>
                          </a:solidFill>
                          <a:effectLst/>
                          <a:latin typeface="Arial" charset="0"/>
                          <a:ea typeface="ＭＳ Ｐゴシック" charset="-128"/>
                        </a:rPr>
                        <a:t>. This relationship has allowed for a long history of economic dominance of Pakistan over AFG in which Pakistan </a:t>
                      </a:r>
                      <a:r>
                        <a:rPr kumimoji="0" lang="en-US" sz="1000" b="1" i="0" u="none" strike="noStrike" cap="none" normalizeH="0" baseline="0" smtClean="0">
                          <a:ln>
                            <a:noFill/>
                          </a:ln>
                          <a:solidFill>
                            <a:schemeClr val="tx1"/>
                          </a:solidFill>
                          <a:effectLst/>
                          <a:latin typeface="Arial" charset="0"/>
                          <a:ea typeface="ＭＳ Ｐゴシック" charset="-128"/>
                        </a:rPr>
                        <a:t>extracts raw materials and exports back finished goods</a:t>
                      </a:r>
                      <a:r>
                        <a:rPr kumimoji="0" lang="en-US" sz="1000" b="0" i="0" u="none" strike="noStrike" cap="none" normalizeH="0" baseline="0" smtClean="0">
                          <a:ln>
                            <a:noFill/>
                          </a:ln>
                          <a:solidFill>
                            <a:schemeClr val="tx1"/>
                          </a:solidFill>
                          <a:effectLst/>
                          <a:latin typeface="Arial" charset="0"/>
                          <a:ea typeface="ＭＳ Ｐゴシック" charset="-128"/>
                        </a:rPr>
                        <a:t>. Just as important, Pakistan wants to use AFG roads to access markets in the former Soviet Central Asia. </a:t>
                      </a:r>
                      <a:r>
                        <a:rPr kumimoji="0" lang="en-US" sz="1000" b="1" i="0" u="none" strike="noStrike" cap="none" normalizeH="0" baseline="0" smtClean="0">
                          <a:ln>
                            <a:noFill/>
                          </a:ln>
                          <a:solidFill>
                            <a:schemeClr val="tx1"/>
                          </a:solidFill>
                          <a:effectLst/>
                          <a:latin typeface="Arial" charset="0"/>
                          <a:ea typeface="ＭＳ Ｐゴシック" charset="-128"/>
                        </a:rPr>
                        <a:t>Remember that one of the motivations for supporting the Taliban was to keep this road network open</a:t>
                      </a:r>
                      <a:r>
                        <a:rPr kumimoji="0" lang="en-US" sz="1000" b="0" i="0" u="none" strike="noStrike" cap="none" normalizeH="0" baseline="0" smtClean="0">
                          <a:ln>
                            <a:noFill/>
                          </a:ln>
                          <a:solidFill>
                            <a:schemeClr val="tx1"/>
                          </a:solidFill>
                          <a:effectLst/>
                          <a:latin typeface="Arial" charset="0"/>
                          <a:ea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 and Pakistan agreed to APTTA in July 2010. Because of its landlocked status, AFG needs advantageous trade routes to ports and to Indian markets. At the same time, Pakistan is wary of increased influence of India in AFG. U.S. played a significant role in negotiating the agreement. Current situation results in smuggling, loss of revenue, flooded Pakistan markets with cheap, smuggled goods.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Broad Provisions:</a:t>
                      </a:r>
                    </a:p>
                    <a:p>
                      <a:pPr marL="742950" marR="0" lvl="1" indent="-28575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Arial" charset="0"/>
                          <a:ea typeface="ＭＳ Ｐゴシック" charset="-128"/>
                        </a:rPr>
                        <a:t>AFG can export goods to India through PK at Wagah.</a:t>
                      </a:r>
                    </a:p>
                    <a:p>
                      <a:pPr marL="742950" marR="0" lvl="1" indent="-28575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Arial" charset="0"/>
                          <a:ea typeface="ＭＳ Ｐゴシック" charset="-128"/>
                        </a:rPr>
                        <a:t>But India cannot transit its goods through PK to AFG.</a:t>
                      </a:r>
                    </a:p>
                    <a:p>
                      <a:pPr marL="742950" marR="0" lvl="1" indent="-28575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Arial" charset="0"/>
                          <a:ea typeface="ＭＳ Ｐゴシック" charset="-128"/>
                        </a:rPr>
                        <a:t>AFG provides PK with a transit facility to export its goods to Central Asia</a:t>
                      </a:r>
                    </a:p>
                    <a:p>
                      <a:pPr marL="742950" marR="0" lvl="1" indent="-28575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Arial" charset="0"/>
                          <a:ea typeface="ＭＳ Ｐゴシック" charset="-128"/>
                        </a:rPr>
                        <a:t>AFG trucks can cross at Torkham gate and deliver goods to any PK city.</a:t>
                      </a:r>
                    </a:p>
                    <a:p>
                      <a:pPr marL="742950" marR="0" lvl="1" indent="-28575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Arial" charset="0"/>
                          <a:ea typeface="ＭＳ Ｐゴシック" charset="-128"/>
                        </a:rPr>
                        <a:t>AFG can use all PK ports.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Wagah is on the PK-India border known as the “Berlin Wall of Asia”. It’s the only place where Indians and Pakistanis can cross the PK-India border.</a:t>
                      </a:r>
                      <a:r>
                        <a:rPr kumimoji="0" lang="en-US" sz="1200" b="0" i="0" u="none" strike="noStrike" cap="none" normalizeH="0" baseline="0" smtClean="0">
                          <a:ln>
                            <a:noFill/>
                          </a:ln>
                          <a:solidFill>
                            <a:schemeClr val="tx1"/>
                          </a:solidFill>
                          <a:effectLst/>
                          <a:latin typeface="Arial" charset="0"/>
                          <a:ea typeface="ＭＳ Ｐゴシック" charset="-128"/>
                        </a:rPr>
                        <a:t> </a:t>
                      </a:r>
                    </a:p>
                  </a:txBody>
                  <a:tcPr marT="45724" marB="45724"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53751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8813DAD4-0A98-41DA-BC6A-DBABA0D16527}" type="slidenum">
              <a:rPr lang="en-US" altLang="en-US" sz="1200"/>
              <a:pPr algn="r"/>
              <a:t>44</a:t>
            </a:fld>
            <a:endParaRPr lang="en-US" altLang="en-US" sz="1200"/>
          </a:p>
        </p:txBody>
      </p:sp>
      <p:sp>
        <p:nvSpPr>
          <p:cNvPr id="79875" name="Rectangle 2"/>
          <p:cNvSpPr>
            <a:spLocks noGrp="1" noRot="1" noChangeAspect="1" noChangeArrowheads="1" noTextEdit="1"/>
          </p:cNvSpPr>
          <p:nvPr>
            <p:ph type="sldImg"/>
          </p:nvPr>
        </p:nvSpPr>
        <p:spPr>
          <a:ln/>
        </p:spPr>
      </p:sp>
      <p:graphicFrame>
        <p:nvGraphicFramePr>
          <p:cNvPr id="169999" name="Group 15"/>
          <p:cNvGraphicFramePr>
            <a:graphicFrameLocks noGrp="1"/>
          </p:cNvGraphicFramePr>
          <p:nvPr/>
        </p:nvGraphicFramePr>
        <p:xfrm>
          <a:off x="477838" y="4191000"/>
          <a:ext cx="5902325" cy="4768850"/>
        </p:xfrm>
        <a:graphic>
          <a:graphicData uri="http://schemas.openxmlformats.org/drawingml/2006/table">
            <a:tbl>
              <a:tblPr/>
              <a:tblGrid>
                <a:gridCol w="796925"/>
                <a:gridCol w="5105400"/>
              </a:tblGrid>
              <a:tr h="131058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http://www.forbes.com/2009/11/23/india-afghanistan-manmohan-singh-opinions-contributors-mumbai.html, We Need India’s Help in Afghanistan accessed 9/8/10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http://casi.ssc.upenn.edu/system/files/Related+Resource+-+SR69-Final.pdf, India &amp; Afghanistan, Charting the Future, accessed 9/8/10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http://acorn.nationalinterest.in/2008/07/16/the-road-that-india-built, The Road That India Built, accessed 9/8/10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http://news.bbc.co.uk/2/hi/7492982.stm, India: Afghanistan’s Influential Ally, access 9/8/10</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3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for India.</a:t>
                      </a: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Click</a:t>
                      </a:r>
                      <a:r>
                        <a:rPr kumimoji="0" lang="en-US" sz="1000" b="0" i="0" u="none" strike="noStrike" cap="none" normalizeH="0" baseline="0" smtClean="0">
                          <a:ln>
                            <a:noFill/>
                          </a:ln>
                          <a:solidFill>
                            <a:schemeClr val="tx1"/>
                          </a:solidFill>
                          <a:effectLst/>
                          <a:latin typeface="Arial" charset="0"/>
                          <a:ea typeface="ＭＳ Ｐゴシック" charset="-128"/>
                        </a:rPr>
                        <a:t> to display text box.</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98696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India and AFG have traditionally had strong ties, however these ties were severed in period between 1996 and 2001 when PAK backed the rise of the Taliban in order to restore their colonial relationship with Afghanistan. After 2001, India moved quickly to restore that relationship.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How does India view Afghanistan in their economic view of the world?</a:t>
                      </a:r>
                      <a:r>
                        <a:rPr kumimoji="0" lang="en-US" sz="1000" b="0" i="0" u="none" strike="noStrike" cap="none" normalizeH="0" baseline="0" smtClean="0">
                          <a:ln>
                            <a:noFill/>
                          </a:ln>
                          <a:solidFill>
                            <a:schemeClr val="tx1"/>
                          </a:solidFill>
                          <a:effectLst/>
                          <a:latin typeface="Arial" charset="0"/>
                          <a:ea typeface="ＭＳ Ｐゴシック" charset="-128"/>
                        </a:rPr>
                        <a:t> Like Pakistan, India views AFG as its gateway to energy-rich Central Asia. India also seeks to bypass PAK in its trade with AFG.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Indian aid has largely been projects conducted in partnership with GIRoA, they align with ANDS (AFG Nat’l Development Strategy) and focus on local ownership of assets. India has more experience than Pakistan with village level agrarian development.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India seeks to use the Chabahar Port of Iran to bypass PAK and gain access to both AFG and Central Asia.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Use the map to point out the highway and its connection to Chahbahar port. 135 mile Zaranj-Delaram highway connects Zaranj in southwest AFG on the Iranian border to Delaram which is on the Ring Road in AFG. On the other side of the Iranian border the road connects to Chahbahar port. This frees Indio-AFG trade from being constrained by PK. Turned over to AFG in January 2009. In addition to the main highway, India has also constructed feeder roads to small villages and implemented water infrastructure projects. As a result, Da Afghanistan Bank opened a branch in Zaranj. </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60683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59242BD-A7D1-4537-99E4-E4EA58CD23B5}" type="slidenum">
              <a:rPr lang="en-US" altLang="en-US" sz="1200"/>
              <a:pPr algn="r"/>
              <a:t>45</a:t>
            </a:fld>
            <a:endParaRPr lang="en-US" altLang="en-US" sz="1200"/>
          </a:p>
        </p:txBody>
      </p:sp>
      <p:sp>
        <p:nvSpPr>
          <p:cNvPr id="81923" name="Rectangle 2"/>
          <p:cNvSpPr>
            <a:spLocks noGrp="1" noRot="1" noChangeAspect="1" noChangeArrowheads="1" noTextEdit="1"/>
          </p:cNvSpPr>
          <p:nvPr>
            <p:ph type="sldImg"/>
          </p:nvPr>
        </p:nvSpPr>
        <p:spPr>
          <a:ln/>
        </p:spPr>
      </p:sp>
      <p:graphicFrame>
        <p:nvGraphicFramePr>
          <p:cNvPr id="172050" name="Group 18"/>
          <p:cNvGraphicFramePr>
            <a:graphicFrameLocks noGrp="1"/>
          </p:cNvGraphicFramePr>
          <p:nvPr/>
        </p:nvGraphicFramePr>
        <p:xfrm>
          <a:off x="477838" y="4335463"/>
          <a:ext cx="5902325" cy="4616450"/>
        </p:xfrm>
        <a:graphic>
          <a:graphicData uri="http://schemas.openxmlformats.org/drawingml/2006/table">
            <a:tbl>
              <a:tblPr/>
              <a:tblGrid>
                <a:gridCol w="796925"/>
                <a:gridCol w="5105400"/>
              </a:tblGrid>
              <a:tr h="85339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http://www.registan.net/index.php/2007/08/20/central-asias-seaport-gwadar-or-chabahar accessed September 7, 2010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http://www.paktribune.com/news/index.shtml?91859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https://www.railwaygazette.com/nc/en/news/single-view/view/opening-up-afghan-trade-route-to-iran.html</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3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for Iran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Click </a:t>
                      </a:r>
                      <a:r>
                        <a:rPr kumimoji="0" lang="en-US" sz="1000" b="0" i="0" u="none" strike="noStrike" cap="none" normalizeH="0" baseline="0" smtClean="0">
                          <a:ln>
                            <a:noFill/>
                          </a:ln>
                          <a:solidFill>
                            <a:schemeClr val="tx1"/>
                          </a:solidFill>
                          <a:effectLst/>
                          <a:latin typeface="Arial" charset="0"/>
                          <a:ea typeface="ＭＳ Ｐゴシック" charset="-128"/>
                        </a:rPr>
                        <a:t>to display text box.</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29175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How does Iran view Afghanistan in their economic view of the world?</a:t>
                      </a:r>
                      <a:r>
                        <a:rPr kumimoji="0" lang="en-US" sz="1000" b="0" i="0" u="none" strike="noStrike" cap="none" normalizeH="0" baseline="0" smtClean="0">
                          <a:ln>
                            <a:noFill/>
                          </a:ln>
                          <a:solidFill>
                            <a:schemeClr val="tx1"/>
                          </a:solidFill>
                          <a:effectLst/>
                          <a:latin typeface="Arial" charset="0"/>
                          <a:ea typeface="ＭＳ Ｐゴシック" charset="-128"/>
                        </a:rPr>
                        <a:t> Like Pakistan, Iran profits from a weak but stable Afghanistan.  It stands to profit from India’s goal of a commercial route running form the Chahbahar seaport, across the the Zaranj-Delaram highway and into Central Asia. Iran’s economic interests in AFG relate to influencing commerce in the Herat region and boosting trade with Central Asia.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Chahbahar seaport provides an alternative to the PK ports of Karachi and Gwadar. Chahbahar Port, combined with the Zaranj-Delaram highway is a major part of Iran’s economic strategy for itself and Central Asia. Largely financed by India, Iran has declared Chahbahar a Free Trade and Industrial Zone. 90% discount on port fees and 50% discount on warehousing fees. India and Iran want a highway system and railroad leading from the port to AFG and northward to Central Asia.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Although both Chahbahar and Gwadar will have a role in the future economy of the area, in the short run Chahbahar will likely be the winner.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75 mile highway built by Iran between Herat and Dogharoun. Promote bi-lateral trade. Inaugurated January 2005.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Power transmission from Torbat-e-Jam in NE Iran to Herat. Includes 7 substations along the Iran-AFG border.</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76491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3D7D9446-22DD-4EA9-8BBD-3A7562C6D956}" type="slidenum">
              <a:rPr lang="en-US" altLang="en-US" sz="1200"/>
              <a:pPr algn="r"/>
              <a:t>46</a:t>
            </a:fld>
            <a:endParaRPr lang="en-US" altLang="en-US" sz="1200"/>
          </a:p>
        </p:txBody>
      </p:sp>
      <p:sp>
        <p:nvSpPr>
          <p:cNvPr id="83971" name="Rectangle 2"/>
          <p:cNvSpPr>
            <a:spLocks noGrp="1" noRot="1" noChangeAspect="1" noChangeArrowheads="1" noTextEdit="1"/>
          </p:cNvSpPr>
          <p:nvPr>
            <p:ph type="sldImg"/>
          </p:nvPr>
        </p:nvSpPr>
        <p:spPr>
          <a:ln/>
        </p:spPr>
      </p:sp>
      <p:graphicFrame>
        <p:nvGraphicFramePr>
          <p:cNvPr id="62493" name="Group 29"/>
          <p:cNvGraphicFramePr>
            <a:graphicFrameLocks noGrp="1"/>
          </p:cNvGraphicFramePr>
          <p:nvPr/>
        </p:nvGraphicFramePr>
        <p:xfrm>
          <a:off x="477838" y="4335463"/>
          <a:ext cx="5902325" cy="4616450"/>
        </p:xfrm>
        <a:graphic>
          <a:graphicData uri="http://schemas.openxmlformats.org/drawingml/2006/table">
            <a:tbl>
              <a:tblPr/>
              <a:tblGrid>
                <a:gridCol w="796925"/>
                <a:gridCol w="5105400"/>
              </a:tblGrid>
              <a:tr h="70099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ea typeface="ＭＳ Ｐゴシック" charset="-128"/>
                        </a:rPr>
                        <a:t>http://news.bbc.co.uk/2/hi/south_asia/8584331.stm, accessed 9/7/10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ea typeface="ＭＳ Ｐゴシック" charset="-128"/>
                        </a:rPr>
                        <a:t>http://www.msnbc.msn.com/id/38076136/#, accessed 9/7/10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ea typeface="ＭＳ Ｐゴシック" charset="-128"/>
                        </a:rPr>
                        <a:t>http://www.carnegieendowment.org/publications/index.cfm?fa=view&amp;id=22735&amp;prog=zch,zgp&amp;proj=zsa, accessed 9/7/10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ea typeface="ＭＳ Ｐゴシック" charset="-128"/>
                        </a:rPr>
                        <a:t>http://www.cacianalyst.org/?q=node/4858, The Emerging China-Afghanistan Relationship, accessed 9/8/10</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3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for China.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Click </a:t>
                      </a:r>
                      <a:r>
                        <a:rPr kumimoji="0" lang="en-US" sz="1000" b="0" i="0" u="none" strike="noStrike" cap="none" normalizeH="0" baseline="0" smtClean="0">
                          <a:ln>
                            <a:noFill/>
                          </a:ln>
                          <a:solidFill>
                            <a:schemeClr val="tx1"/>
                          </a:solidFill>
                          <a:effectLst/>
                          <a:latin typeface="Arial" charset="0"/>
                          <a:ea typeface="ＭＳ Ｐゴシック" charset="-128"/>
                        </a:rPr>
                        <a:t>to display text box.</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4441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What are China’s interests?</a:t>
                      </a:r>
                      <a:r>
                        <a:rPr kumimoji="0" lang="en-US" sz="1000" b="0" i="0" u="none" strike="noStrike" cap="none" normalizeH="0" baseline="0" smtClean="0">
                          <a:ln>
                            <a:noFill/>
                          </a:ln>
                          <a:solidFill>
                            <a:schemeClr val="tx1"/>
                          </a:solidFill>
                          <a:effectLst/>
                          <a:latin typeface="Arial" charset="0"/>
                          <a:ea typeface="ＭＳ Ｐゴシック" charset="-128"/>
                        </a:rPr>
                        <a:t> expanded trade, access to natural resources, stable western border. Links between the two countries go back centuries as goods traveled the ancient Silk Road. According to the Chinese, trade between the two countries has grown from $25M in 2000 to $215M in 2009.</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March 2010 AFG and China signed agreements: economic cooperation, technical training programs and preferential tariffs for some Afghan exports to China.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Mineral resources. China is currently the biggest buyer of raw materials in the world. In 2007 China won contract ($3 billion) to develop the Aynak Copper Mine in Logar Province. This contract made China AFG’s largest investor. Contract includes power plant, railway, hospital and mosque and agreement to hire thousands of Afghans as miners. AFG interested in discussing natural gas fields and iron ore deposits development with China.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China is a source of consumer goods for AFG although bilateral trade was only $155 million in 2008. Ex: electric cables, plugs, extension cords, appliances, electronics. Not always the best quality but good enough and the lowest price.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China built Jamhuriat Hospital in Kabul. Provided $25M and Chinese workers to build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Gwadar port: convenient transport of Middle East oil and gas to China. </a:t>
                      </a:r>
                    </a:p>
                  </a:txBody>
                  <a:tcPr marT="45702" marB="4570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24268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F9DA6B8F-2BC0-4AB2-9EDD-9CF9F375A883}" type="slidenum">
              <a:rPr lang="en-US" altLang="en-US" sz="1200"/>
              <a:pPr algn="r"/>
              <a:t>47</a:t>
            </a:fld>
            <a:endParaRPr lang="en-US" altLang="en-US" sz="1200"/>
          </a:p>
        </p:txBody>
      </p:sp>
      <p:sp>
        <p:nvSpPr>
          <p:cNvPr id="86019" name="Rectangle 2"/>
          <p:cNvSpPr>
            <a:spLocks noGrp="1" noRot="1" noChangeAspect="1" noChangeArrowheads="1" noTextEdit="1"/>
          </p:cNvSpPr>
          <p:nvPr>
            <p:ph type="sldImg"/>
          </p:nvPr>
        </p:nvSpPr>
        <p:spPr>
          <a:ln/>
        </p:spPr>
      </p:sp>
      <p:graphicFrame>
        <p:nvGraphicFramePr>
          <p:cNvPr id="176146" name="Group 18"/>
          <p:cNvGraphicFramePr>
            <a:graphicFrameLocks noGrp="1"/>
          </p:cNvGraphicFramePr>
          <p:nvPr/>
        </p:nvGraphicFramePr>
        <p:xfrm>
          <a:off x="477838" y="4335463"/>
          <a:ext cx="5902325" cy="2849562"/>
        </p:xfrm>
        <a:graphic>
          <a:graphicData uri="http://schemas.openxmlformats.org/drawingml/2006/table">
            <a:tbl>
              <a:tblPr/>
              <a:tblGrid>
                <a:gridCol w="796925"/>
                <a:gridCol w="5105400"/>
              </a:tblGrid>
              <a:tr h="47159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0" marB="457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Provide a summary of the topic using the talking points below.</a:t>
                      </a:r>
                    </a:p>
                  </a:txBody>
                  <a:tcPr marT="45730" marB="457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37796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30" marB="457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Two of the most populous countries in the world – China and India have very strong economic interests in the region and especially AFG. Both countries wish to become the “economic engine” of Asia and are vying for resources and influence in the region. Both countries want to ensure a steady supply of natural gas and oil for their growing populations and economies. China specifically wants a corridor to the sea for its landlocked western provinces in order to develop those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To achieve this, Iran and India are vying to set up a corridor through AFG into Central Asia via the port of Chahbahar, as well as establish a network of railroads and highways.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Pakistan and China are also vying to set up a corridor via Gwadar port.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Afghanistan wants access to markets for its goods and a modern infrastructure to support trade.</a:t>
                      </a:r>
                    </a:p>
                  </a:txBody>
                  <a:tcPr marT="45730" marB="457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4497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ECA8EBB2-47D6-431F-B54A-D3657B51912B}" type="slidenum">
              <a:rPr lang="en-US" altLang="en-US" sz="1200"/>
              <a:pPr algn="r"/>
              <a:t>48</a:t>
            </a:fld>
            <a:endParaRPr lang="en-US" altLang="en-US" sz="1200"/>
          </a:p>
        </p:txBody>
      </p:sp>
      <p:sp>
        <p:nvSpPr>
          <p:cNvPr id="88067" name="Rectangle 2"/>
          <p:cNvSpPr>
            <a:spLocks noGrp="1" noRot="1" noChangeAspect="1" noChangeArrowheads="1" noTextEdit="1"/>
          </p:cNvSpPr>
          <p:nvPr>
            <p:ph type="sldImg"/>
          </p:nvPr>
        </p:nvSpPr>
        <p:spPr>
          <a:ln/>
        </p:spPr>
      </p:sp>
      <p:graphicFrame>
        <p:nvGraphicFramePr>
          <p:cNvPr id="51231" name="Group 31"/>
          <p:cNvGraphicFramePr>
            <a:graphicFrameLocks noGrp="1"/>
          </p:cNvGraphicFramePr>
          <p:nvPr/>
        </p:nvGraphicFramePr>
        <p:xfrm>
          <a:off x="457200" y="4419600"/>
          <a:ext cx="6019800" cy="3306763"/>
        </p:xfrm>
        <a:graphic>
          <a:graphicData uri="http://schemas.openxmlformats.org/drawingml/2006/table">
            <a:tbl>
              <a:tblPr/>
              <a:tblGrid>
                <a:gridCol w="796925"/>
                <a:gridCol w="5222875"/>
              </a:tblGrid>
              <a:tr h="47157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34"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83518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ea typeface="ＭＳ Ｐゴシック" pitchFamily="34" charset="-128"/>
                          <a:cs typeface="Arial" charset="0"/>
                        </a:rPr>
                        <a:t>Ask</a:t>
                      </a: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 participants: Before we begin, just looking at the title of this topic, what does the term “social development” mean to you?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Allow 2 – 3 minutes for discussion.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[Post discussion]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Definition: </a:t>
                      </a:r>
                      <a:r>
                        <a:rPr lang="en-US" sz="1000" b="0" kern="1200" baseline="0" dirty="0" smtClean="0">
                          <a:solidFill>
                            <a:schemeClr val="tx1"/>
                          </a:solidFill>
                          <a:latin typeface="Arial" pitchFamily="34" charset="0"/>
                          <a:ea typeface="+mn-ea"/>
                          <a:cs typeface="Arial" pitchFamily="34" charset="0"/>
                        </a:rPr>
                        <a:t>Social development is a process which results in the transformation of social structures in a manner which improves the capacity of the society to fulfill its aspirations.</a:t>
                      </a:r>
                      <a:endParaRPr kumimoji="0" lang="en-US" sz="10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1" u="none" strike="noStrike" cap="none" normalizeH="0" baseline="0" dirty="0" smtClean="0">
                          <a:ln>
                            <a:noFill/>
                          </a:ln>
                          <a:solidFill>
                            <a:schemeClr val="tx1"/>
                          </a:solidFill>
                          <a:effectLst/>
                          <a:latin typeface="Arial" charset="0"/>
                          <a:ea typeface="ＭＳ Ｐゴシック" pitchFamily="34" charset="-128"/>
                          <a:cs typeface="Arial" charset="0"/>
                        </a:rPr>
                        <a:t>So, what else is needed in terms of social development?</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 Development of education and the access to health care will not progress without security. Security drives mobility of the people and the participation of population in education (either informal or formal) and the ability to receive adequate health care.</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 Communication with locals is important, therefore understanding the literacy issues in a community will help you pre-pare on how to communicate, so that the message is not lost in translation.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cs typeface="Arial" charset="0"/>
                        </a:rPr>
                        <a:t> Sustainability and Security go hand in hand.  With sustainable projects in health and education, the country or the population will not be come victimized by radical ideologies, despite the fact that they may be from rural or urban areas. </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22367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3E06FF1-5332-4640-A247-D2B3E32B25C0}" type="slidenum">
              <a:rPr lang="en-US" altLang="en-US" sz="1200" smtClean="0"/>
              <a:pPr/>
              <a:t>49</a:t>
            </a:fld>
            <a:endParaRPr lang="en-US" altLang="en-US" sz="1200" smtClean="0"/>
          </a:p>
        </p:txBody>
      </p:sp>
      <p:graphicFrame>
        <p:nvGraphicFramePr>
          <p:cNvPr id="5" name="Group 37"/>
          <p:cNvGraphicFramePr>
            <a:graphicFrameLocks noGrp="1"/>
          </p:cNvGraphicFramePr>
          <p:nvPr/>
        </p:nvGraphicFramePr>
        <p:xfrm>
          <a:off x="457200" y="4419600"/>
          <a:ext cx="5902325" cy="1020763"/>
        </p:xfrm>
        <a:graphic>
          <a:graphicData uri="http://schemas.openxmlformats.org/drawingml/2006/table">
            <a:tbl>
              <a:tblPr/>
              <a:tblGrid>
                <a:gridCol w="796925"/>
                <a:gridCol w="5105400"/>
              </a:tblGrid>
              <a:tr h="47178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128"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128" charset="-128"/>
                      </a:endParaRPr>
                    </a:p>
                  </a:txBody>
                  <a:tcPr marT="45748" marB="4574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128" charset="-128"/>
                      </a:endParaRPr>
                    </a:p>
                  </a:txBody>
                  <a:tcPr marT="45748" marB="4574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54898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128" charset="-128"/>
                          <a:cs typeface="Times New Roman" pitchFamily="18" charset="0"/>
                        </a:rPr>
                        <a:t>Talking Points</a:t>
                      </a:r>
                      <a:endParaRPr kumimoji="0" lang="en-US" sz="2400" b="0" i="0" u="none" strike="noStrike" cap="none" normalizeH="0" baseline="0" dirty="0" smtClean="0">
                        <a:ln>
                          <a:noFill/>
                        </a:ln>
                        <a:solidFill>
                          <a:schemeClr val="tx1"/>
                        </a:solidFill>
                        <a:effectLst/>
                        <a:latin typeface="Arial" charset="0"/>
                        <a:ea typeface="ＭＳ Ｐゴシック" pitchFamily="-128" charset="-128"/>
                      </a:endParaRPr>
                    </a:p>
                  </a:txBody>
                  <a:tcPr marT="45748" marB="4574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Within the Afghan experience, this is what social development is. This module will specifically look at the “education” and “medical services (health)” aspects of social development.</a:t>
                      </a:r>
                    </a:p>
                  </a:txBody>
                  <a:tcPr marT="45748" marB="45748"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1972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ltLang="da-DK" sz="2400" dirty="0" smtClean="0"/>
              <a:t>Learning environment and format: </a:t>
            </a:r>
          </a:p>
          <a:p>
            <a:pPr lvl="1"/>
            <a:r>
              <a:rPr lang="da-DK" altLang="da-DK" sz="2000" dirty="0" smtClean="0"/>
              <a:t>L</a:t>
            </a:r>
            <a:r>
              <a:rPr lang="sv-SE" altLang="da-DK" sz="2000" dirty="0" smtClean="0"/>
              <a:t>ecture and workshop</a:t>
            </a:r>
          </a:p>
          <a:p>
            <a:pPr lvl="1"/>
            <a:r>
              <a:rPr lang="sv-SE" altLang="da-DK" sz="2000" dirty="0" smtClean="0"/>
              <a:t>Learning by doing – examples and experiences</a:t>
            </a:r>
          </a:p>
          <a:p>
            <a:pPr lvl="1"/>
            <a:r>
              <a:rPr lang="sv-SE" altLang="da-DK" sz="2000" dirty="0" smtClean="0"/>
              <a:t>Active participation and reflection as learning method</a:t>
            </a:r>
          </a:p>
          <a:p>
            <a:r>
              <a:rPr lang="sv-SE" altLang="da-DK" sz="2400" dirty="0" smtClean="0"/>
              <a:t>’Rules for growing and learning’</a:t>
            </a:r>
          </a:p>
          <a:p>
            <a:pPr lvl="1"/>
            <a:r>
              <a:rPr lang="sv-SE" altLang="da-DK" sz="2000" dirty="0" smtClean="0">
                <a:solidFill>
                  <a:schemeClr val="accent2"/>
                </a:solidFill>
              </a:rPr>
              <a:t>Participate - be active and share – and it’s OK to ’fold’ (observe) </a:t>
            </a:r>
          </a:p>
          <a:p>
            <a:pPr lvl="1"/>
            <a:r>
              <a:rPr lang="sv-SE" altLang="da-DK" sz="2000" dirty="0" smtClean="0">
                <a:solidFill>
                  <a:schemeClr val="accent2"/>
                </a:solidFill>
              </a:rPr>
              <a:t>A confident room and a punishment free zone</a:t>
            </a:r>
          </a:p>
          <a:p>
            <a:pPr lvl="1"/>
            <a:r>
              <a:rPr lang="da-DK" altLang="da-DK" sz="2000" dirty="0" smtClean="0">
                <a:solidFill>
                  <a:schemeClr val="accent2"/>
                </a:solidFill>
              </a:rPr>
              <a:t>We are different – and it is.... </a:t>
            </a:r>
            <a:endParaRPr lang="sv-SE" altLang="da-DK" sz="2000" dirty="0" smtClean="0"/>
          </a:p>
          <a:p>
            <a:endParaRPr lang="en-US" dirty="0"/>
          </a:p>
        </p:txBody>
      </p:sp>
      <p:sp>
        <p:nvSpPr>
          <p:cNvPr id="4" name="Slide Number Placeholder 3"/>
          <p:cNvSpPr>
            <a:spLocks noGrp="1"/>
          </p:cNvSpPr>
          <p:nvPr>
            <p:ph type="sldNum" sz="quarter" idx="10"/>
          </p:nvPr>
        </p:nvSpPr>
        <p:spPr/>
        <p:txBody>
          <a:bodyPr/>
          <a:lstStyle/>
          <a:p>
            <a:fld id="{78746496-97FD-4961-AFBD-A0698496F1A4}" type="slidenum">
              <a:rPr lang="en-US" smtClean="0"/>
              <a:t>5</a:t>
            </a:fld>
            <a:endParaRPr lang="en-US"/>
          </a:p>
        </p:txBody>
      </p:sp>
    </p:spTree>
    <p:extLst>
      <p:ext uri="{BB962C8B-B14F-4D97-AF65-F5344CB8AC3E}">
        <p14:creationId xmlns:p14="http://schemas.microsoft.com/office/powerpoint/2010/main" val="3555755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559A674E-662F-40E4-9A3C-4D0336CAEE7F}" type="slidenum">
              <a:rPr lang="en-US" altLang="en-US" sz="1200"/>
              <a:pPr algn="r"/>
              <a:t>50</a:t>
            </a:fld>
            <a:endParaRPr lang="en-US" altLang="en-US" sz="1200"/>
          </a:p>
        </p:txBody>
      </p:sp>
      <p:sp>
        <p:nvSpPr>
          <p:cNvPr id="92163" name="Rectangle 2"/>
          <p:cNvSpPr>
            <a:spLocks noGrp="1" noRot="1" noChangeAspect="1" noChangeArrowheads="1" noTextEdit="1"/>
          </p:cNvSpPr>
          <p:nvPr>
            <p:ph type="sldImg"/>
          </p:nvPr>
        </p:nvSpPr>
        <p:spPr>
          <a:ln/>
        </p:spPr>
      </p:sp>
      <p:graphicFrame>
        <p:nvGraphicFramePr>
          <p:cNvPr id="161811" name="Group 19"/>
          <p:cNvGraphicFramePr>
            <a:graphicFrameLocks noGrp="1"/>
          </p:cNvGraphicFramePr>
          <p:nvPr/>
        </p:nvGraphicFramePr>
        <p:xfrm>
          <a:off x="457200" y="4419600"/>
          <a:ext cx="5902325" cy="2316163"/>
        </p:xfrm>
        <a:graphic>
          <a:graphicData uri="http://schemas.openxmlformats.org/drawingml/2006/table">
            <a:tbl>
              <a:tblPr/>
              <a:tblGrid>
                <a:gridCol w="796925"/>
                <a:gridCol w="5105400"/>
              </a:tblGrid>
              <a:tr h="70091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34" charset="-128"/>
                      </a:endParaRPr>
                    </a:p>
                  </a:txBody>
                  <a:tcPr marT="45682" marB="4568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rPr>
                        <a:t>Briefly </a:t>
                      </a:r>
                      <a:r>
                        <a:rPr kumimoji="0" lang="en-US" sz="1000" b="1" i="0" u="none" strike="noStrike" cap="none" normalizeH="0" baseline="0" smtClean="0">
                          <a:ln>
                            <a:noFill/>
                          </a:ln>
                          <a:solidFill>
                            <a:schemeClr val="tx1"/>
                          </a:solidFill>
                          <a:effectLst/>
                          <a:latin typeface="Arial" charset="0"/>
                          <a:ea typeface="ＭＳ Ｐゴシック" pitchFamily="34" charset="-128"/>
                        </a:rPr>
                        <a:t>explain</a:t>
                      </a:r>
                      <a:r>
                        <a:rPr kumimoji="0" lang="en-US" sz="1000" b="0" i="0" u="none" strike="noStrike" cap="none" normalizeH="0" baseline="0" smtClean="0">
                          <a:ln>
                            <a:noFill/>
                          </a:ln>
                          <a:solidFill>
                            <a:schemeClr val="tx1"/>
                          </a:solidFill>
                          <a:effectLst/>
                          <a:latin typeface="Arial" charset="0"/>
                          <a:ea typeface="ＭＳ Ｐゴシック" pitchFamily="34" charset="-128"/>
                        </a:rPr>
                        <a:t> the Afghan National Development Strategy (ANDS) and which pillars this module covers.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rPr>
                        <a:t>FYI: the “cross cutting issues” at the bottom are issues that are present and addressed in all the pillars. </a:t>
                      </a:r>
                    </a:p>
                  </a:txBody>
                  <a:tcPr marT="45682" marB="4568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6152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682" marB="4568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The Afghan National Development Strategy (ANDS) is the overall plan for AFG to achieve its goal of becoming an independent state. In this module we’ll look at the Pillars 4 and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Pillar 4 is Education and Culture and we’ll look just at the Education Sector.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Pillar 5 is Health and Nutrition and we’ll look at the Health Sector.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Gender and family concerns are a “cross cutting” issue that we’ll see are part of both the education and health sectors.</a:t>
                      </a:r>
                    </a:p>
                  </a:txBody>
                  <a:tcPr marT="45682" marB="4568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0183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0C3D521B-7F34-483D-BFE7-01894C9BB512}" type="slidenum">
              <a:rPr lang="en-US" altLang="en-US" sz="1200"/>
              <a:pPr algn="r"/>
              <a:t>51</a:t>
            </a:fld>
            <a:endParaRPr lang="en-US" altLang="en-US" sz="1200"/>
          </a:p>
        </p:txBody>
      </p:sp>
      <p:sp>
        <p:nvSpPr>
          <p:cNvPr id="94211" name="Rectangle 2"/>
          <p:cNvSpPr>
            <a:spLocks noGrp="1" noRot="1" noChangeAspect="1" noChangeArrowheads="1" noTextEdit="1"/>
          </p:cNvSpPr>
          <p:nvPr>
            <p:ph type="sldImg"/>
          </p:nvPr>
        </p:nvSpPr>
        <p:spPr>
          <a:ln/>
        </p:spPr>
      </p:sp>
      <p:graphicFrame>
        <p:nvGraphicFramePr>
          <p:cNvPr id="59436" name="Group 44"/>
          <p:cNvGraphicFramePr>
            <a:graphicFrameLocks noGrp="1"/>
          </p:cNvGraphicFramePr>
          <p:nvPr/>
        </p:nvGraphicFramePr>
        <p:xfrm>
          <a:off x="457200" y="4419600"/>
          <a:ext cx="5902325" cy="4540250"/>
        </p:xfrm>
        <a:graphic>
          <a:graphicData uri="http://schemas.openxmlformats.org/drawingml/2006/table">
            <a:tbl>
              <a:tblPr/>
              <a:tblGrid>
                <a:gridCol w="796925"/>
                <a:gridCol w="5105400"/>
              </a:tblGrid>
              <a:tr h="4715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Source</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rPr>
                        <a:t>Picture: UN, USAID</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55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59714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Traditional education in AFG (outside formal structure both physically and figuratively)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usually in a home or mosque rather than a formal building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curriculum driven by the teacher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subjects usually based on oral traditions, stories and visuals if the students are literate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teachers may or may not be educated or receive a salary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Conventional education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GIRoA</a:t>
                      </a:r>
                      <a:r>
                        <a:rPr kumimoji="0" lang="en-US" sz="1000" b="0" i="0" u="none" strike="noStrike" cap="none" normalizeH="0" baseline="0" dirty="0" smtClean="0">
                          <a:ln>
                            <a:noFill/>
                          </a:ln>
                          <a:solidFill>
                            <a:schemeClr val="tx1"/>
                          </a:solidFill>
                          <a:effectLst/>
                          <a:latin typeface="Arial" charset="0"/>
                          <a:ea typeface="ＭＳ Ｐゴシック" pitchFamily="34" charset="-128"/>
                        </a:rPr>
                        <a:t> system)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conducted at a building used for education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standardized subjects and testing methods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materials available and standard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teachers are salaried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AFG also has a third type of education that is somewhere between traditional and conventional systems: community/village based schools. It has many of the characteristics of both traditional and conventional schooling. Difference: supported by external funds such as an NGO or foreign aid. These schools must use the Ministry of Education curriculum.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Technical/Vocational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Provided in the areas of agriculture, food processing, building storage facilities, carpet weaving, embroidery, cooking skills, sewing, carpentry, pottery/ceramics.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The most critical are training for agriculture.</a:t>
                      </a:r>
                      <a:r>
                        <a:rPr kumimoji="0" lang="en-US" sz="1000" b="1" i="0" u="none" strike="noStrike" cap="none" normalizeH="0" baseline="0" dirty="0" smtClean="0">
                          <a:ln>
                            <a:noFill/>
                          </a:ln>
                          <a:solidFill>
                            <a:schemeClr val="tx1"/>
                          </a:solidFill>
                          <a:effectLst/>
                          <a:latin typeface="Arial" charset="0"/>
                          <a:ea typeface="ＭＳ Ｐゴシック" pitchFamily="34" charset="-128"/>
                        </a:rPr>
                        <a:t> Ask</a:t>
                      </a:r>
                      <a:r>
                        <a:rPr kumimoji="0" lang="en-US" sz="1000" b="0" i="0" u="none" strike="noStrike" cap="none" normalizeH="0" baseline="0" dirty="0" smtClean="0">
                          <a:ln>
                            <a:noFill/>
                          </a:ln>
                          <a:solidFill>
                            <a:schemeClr val="tx1"/>
                          </a:solidFill>
                          <a:effectLst/>
                          <a:latin typeface="Arial" charset="0"/>
                          <a:ea typeface="ＭＳ Ｐゴシック" pitchFamily="34" charset="-128"/>
                        </a:rPr>
                        <a:t> participants: why is agriculture a priority?</a:t>
                      </a:r>
                    </a:p>
                  </a:txBody>
                  <a:tcPr marT="45726" marB="457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79014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BF55521-4939-492D-ACE7-1FCEEC35AE85}" type="slidenum">
              <a:rPr lang="en-US" altLang="en-US" sz="1200"/>
              <a:pPr algn="r"/>
              <a:t>52</a:t>
            </a:fld>
            <a:endParaRPr lang="en-US" altLang="en-US" sz="1200"/>
          </a:p>
        </p:txBody>
      </p:sp>
      <p:sp>
        <p:nvSpPr>
          <p:cNvPr id="96259" name="Rectangle 2"/>
          <p:cNvSpPr>
            <a:spLocks noGrp="1" noRot="1" noChangeAspect="1" noChangeArrowheads="1" noTextEdit="1"/>
          </p:cNvSpPr>
          <p:nvPr>
            <p:ph type="sldImg"/>
          </p:nvPr>
        </p:nvSpPr>
        <p:spPr>
          <a:ln/>
        </p:spPr>
      </p:sp>
      <p:graphicFrame>
        <p:nvGraphicFramePr>
          <p:cNvPr id="108591" name="Group 47"/>
          <p:cNvGraphicFramePr>
            <a:graphicFrameLocks noGrp="1"/>
          </p:cNvGraphicFramePr>
          <p:nvPr/>
        </p:nvGraphicFramePr>
        <p:xfrm>
          <a:off x="457200" y="4419600"/>
          <a:ext cx="5902325" cy="3916363"/>
        </p:xfrm>
        <a:graphic>
          <a:graphicData uri="http://schemas.openxmlformats.org/drawingml/2006/table">
            <a:tbl>
              <a:tblPr/>
              <a:tblGrid>
                <a:gridCol w="796925"/>
                <a:gridCol w="5105400"/>
              </a:tblGrid>
              <a:tr h="47156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34" charset="-128"/>
                      </a:endParaRP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44479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What is Islamic education?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Definition of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a:t>
                      </a:r>
                      <a:r>
                        <a:rPr kumimoji="0" lang="en-US" sz="1000" b="0" i="0" u="none" strike="noStrike" cap="none" normalizeH="0" baseline="0" dirty="0" smtClean="0">
                          <a:ln>
                            <a:noFill/>
                          </a:ln>
                          <a:solidFill>
                            <a:schemeClr val="tx1"/>
                          </a:solidFill>
                          <a:effectLst/>
                          <a:latin typeface="Arial" charset="0"/>
                          <a:ea typeface="ＭＳ Ｐゴシック" pitchFamily="34" charset="-128"/>
                        </a:rPr>
                        <a:t>: literally translates as “a place where learning and studying are done”.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The typical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a:t>
                      </a:r>
                      <a:r>
                        <a:rPr kumimoji="0" lang="en-US" sz="1000" b="0" i="0" u="none" strike="noStrike" cap="none" normalizeH="0" baseline="0" dirty="0" smtClean="0">
                          <a:ln>
                            <a:noFill/>
                          </a:ln>
                          <a:solidFill>
                            <a:schemeClr val="tx1"/>
                          </a:solidFill>
                          <a:effectLst/>
                          <a:latin typeface="Arial" charset="0"/>
                          <a:ea typeface="ＭＳ Ｐゴシック" pitchFamily="34" charset="-128"/>
                        </a:rPr>
                        <a:t> offers two courses of study: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hifz</a:t>
                      </a:r>
                      <a:r>
                        <a:rPr kumimoji="0" lang="en-US" sz="1000" b="0" i="0" u="none" strike="noStrike" cap="none" normalizeH="0" baseline="0" dirty="0" smtClean="0">
                          <a:ln>
                            <a:noFill/>
                          </a:ln>
                          <a:solidFill>
                            <a:schemeClr val="tx1"/>
                          </a:solidFill>
                          <a:effectLst/>
                          <a:latin typeface="Arial" charset="0"/>
                          <a:ea typeface="ＭＳ Ｐゴシック" pitchFamily="34" charset="-128"/>
                        </a:rPr>
                        <a:t> (memorizing the Qur’an) and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alim</a:t>
                      </a:r>
                      <a:r>
                        <a:rPr kumimoji="0" lang="en-US" sz="1000" b="0" i="0" u="none" strike="noStrike" cap="none" normalizeH="0" baseline="0" dirty="0" smtClean="0">
                          <a:ln>
                            <a:noFill/>
                          </a:ln>
                          <a:solidFill>
                            <a:schemeClr val="tx1"/>
                          </a:solidFill>
                          <a:effectLst/>
                          <a:latin typeface="Arial" charset="0"/>
                          <a:ea typeface="ＭＳ Ｐゴシック" pitchFamily="34" charset="-128"/>
                        </a:rPr>
                        <a:t> to become a leading scholar.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Since 9/11, the term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a:t>
                      </a:r>
                      <a:r>
                        <a:rPr kumimoji="0" lang="en-US" sz="1000" b="0" i="0" u="none" strike="noStrike" cap="none" normalizeH="0" baseline="0" dirty="0" smtClean="0">
                          <a:ln>
                            <a:noFill/>
                          </a:ln>
                          <a:solidFill>
                            <a:schemeClr val="tx1"/>
                          </a:solidFill>
                          <a:effectLst/>
                          <a:latin typeface="Arial" charset="0"/>
                          <a:ea typeface="ＭＳ Ｐゴシック" pitchFamily="34" charset="-128"/>
                        </a:rPr>
                        <a:t>” has been associated with the teaching and spread of militant/violent Islam in Afghanistan and particularly Pakistan. Mostly funded by “hard-line”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Deobandis</a:t>
                      </a:r>
                      <a:r>
                        <a:rPr kumimoji="0" lang="en-US" sz="1000" b="0" i="0" u="none" strike="noStrike" cap="none" normalizeH="0" baseline="0" dirty="0" smtClean="0">
                          <a:ln>
                            <a:noFill/>
                          </a:ln>
                          <a:solidFill>
                            <a:schemeClr val="tx1"/>
                          </a:solidFill>
                          <a:effectLst/>
                          <a:latin typeface="Arial" charset="0"/>
                          <a:ea typeface="ＭＳ Ｐゴシック" pitchFamily="34" charset="-128"/>
                        </a:rPr>
                        <a:t> and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Wahabi</a:t>
                      </a:r>
                      <a:r>
                        <a:rPr kumimoji="0" lang="en-US" sz="1000" b="0" i="0" u="none" strike="noStrike" cap="none" normalizeH="0" baseline="0" dirty="0" smtClean="0">
                          <a:ln>
                            <a:noFill/>
                          </a:ln>
                          <a:solidFill>
                            <a:schemeClr val="tx1"/>
                          </a:solidFill>
                          <a:effectLst/>
                          <a:latin typeface="Arial" charset="0"/>
                          <a:ea typeface="ＭＳ Ｐゴシック" pitchFamily="34" charset="-128"/>
                        </a:rPr>
                        <a:t> patrons from the Gulf.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Madrassas</a:t>
                      </a:r>
                      <a:r>
                        <a:rPr kumimoji="0" lang="en-US" sz="1000" b="0" i="0" u="none" strike="noStrike" cap="none" normalizeH="0" baseline="0" dirty="0" smtClean="0">
                          <a:ln>
                            <a:noFill/>
                          </a:ln>
                          <a:solidFill>
                            <a:schemeClr val="tx1"/>
                          </a:solidFill>
                          <a:effectLst/>
                          <a:latin typeface="Arial" charset="0"/>
                          <a:ea typeface="ＭＳ Ｐゴシック" pitchFamily="34" charset="-128"/>
                        </a:rPr>
                        <a:t> in AFG have functioned where there have been no schools. During the Taliban period, boys enrolled in school only attended ideologically oriented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madrassas</a:t>
                      </a:r>
                      <a:r>
                        <a:rPr kumimoji="0" lang="en-US" sz="1000" b="0" i="0" u="none" strike="noStrike" cap="none" normalizeH="0" baseline="0" dirty="0" smtClean="0">
                          <a:ln>
                            <a:noFill/>
                          </a:ln>
                          <a:solidFill>
                            <a:schemeClr val="tx1"/>
                          </a:solidFill>
                          <a:effectLst/>
                          <a:latin typeface="Arial" charset="0"/>
                          <a:ea typeface="ＭＳ Ｐゴシック"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Because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madrassas</a:t>
                      </a:r>
                      <a:r>
                        <a:rPr kumimoji="0" lang="en-US" sz="1000" b="0" i="0" u="none" strike="noStrike" cap="none" normalizeH="0" baseline="0" dirty="0" smtClean="0">
                          <a:ln>
                            <a:noFill/>
                          </a:ln>
                          <a:solidFill>
                            <a:schemeClr val="tx1"/>
                          </a:solidFill>
                          <a:effectLst/>
                          <a:latin typeface="Arial" charset="0"/>
                          <a:ea typeface="ＭＳ Ｐゴシック" pitchFamily="34" charset="-128"/>
                        </a:rPr>
                        <a:t> have also provided basic necessities in border areas, they are the only viable alternative for poor villagers in these areas. This often translates into what we would consider a “boarding school”, providing education, room and board.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AFG has both formal and informal Islamic education depending on the location and available resources. The curriculum of most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madrassas</a:t>
                      </a:r>
                      <a:r>
                        <a:rPr kumimoji="0" lang="en-US" sz="1000" b="0" i="0" u="none" strike="noStrike" cap="none" normalizeH="0" baseline="0" dirty="0" smtClean="0">
                          <a:ln>
                            <a:noFill/>
                          </a:ln>
                          <a:solidFill>
                            <a:schemeClr val="tx1"/>
                          </a:solidFill>
                          <a:effectLst/>
                          <a:latin typeface="Arial" charset="0"/>
                          <a:ea typeface="ＭＳ Ｐゴシック" pitchFamily="34" charset="-128"/>
                        </a:rPr>
                        <a:t> is designed for grades 7-12.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Formal Islamic Education has a standard curriculum from the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MoE</a:t>
                      </a:r>
                      <a:r>
                        <a:rPr kumimoji="0" lang="en-US" sz="1000" b="0" i="0" u="none" strike="noStrike" cap="none" normalizeH="0" baseline="0" dirty="0" smtClean="0">
                          <a:ln>
                            <a:noFill/>
                          </a:ln>
                          <a:solidFill>
                            <a:schemeClr val="tx1"/>
                          </a:solidFill>
                          <a:effectLst/>
                          <a:latin typeface="Arial" charset="0"/>
                          <a:ea typeface="ＭＳ Ｐゴシック" pitchFamily="34" charset="-128"/>
                        </a:rPr>
                        <a:t> while the informal Islamic education does not.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Ministry of Education: goal to make a quality Islamic education accessible to boys and girls across the country. Strategy: build secondary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madrassas</a:t>
                      </a:r>
                      <a:r>
                        <a:rPr kumimoji="0" lang="en-US" sz="1000" b="0" i="0" u="none" strike="noStrike" cap="none" normalizeH="0" baseline="0" dirty="0" smtClean="0">
                          <a:ln>
                            <a:noFill/>
                          </a:ln>
                          <a:solidFill>
                            <a:schemeClr val="tx1"/>
                          </a:solidFill>
                          <a:effectLst/>
                          <a:latin typeface="Arial" charset="0"/>
                          <a:ea typeface="ＭＳ Ｐゴシック" pitchFamily="34" charset="-128"/>
                        </a:rPr>
                        <a:t> (grades 7-12) in each of the 364 districts.</a:t>
                      </a:r>
                    </a:p>
                  </a:txBody>
                  <a:tcPr marT="45727" marB="45727"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77678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7099D62-0F7A-4315-97C3-4DF68D8DB6F1}" type="slidenum">
              <a:rPr lang="en-US" altLang="en-US" sz="1200"/>
              <a:pPr algn="r"/>
              <a:t>53</a:t>
            </a:fld>
            <a:endParaRPr lang="en-US" altLang="en-US" sz="1200"/>
          </a:p>
        </p:txBody>
      </p:sp>
      <p:sp>
        <p:nvSpPr>
          <p:cNvPr id="98307" name="Rectangle 2"/>
          <p:cNvSpPr>
            <a:spLocks noGrp="1" noRot="1" noChangeAspect="1" noChangeArrowheads="1" noTextEdit="1"/>
          </p:cNvSpPr>
          <p:nvPr>
            <p:ph type="sldImg"/>
          </p:nvPr>
        </p:nvSpPr>
        <p:spPr>
          <a:ln/>
        </p:spPr>
      </p:sp>
      <p:graphicFrame>
        <p:nvGraphicFramePr>
          <p:cNvPr id="110627" name="Group 35"/>
          <p:cNvGraphicFramePr>
            <a:graphicFrameLocks noGrp="1"/>
          </p:cNvGraphicFramePr>
          <p:nvPr/>
        </p:nvGraphicFramePr>
        <p:xfrm>
          <a:off x="457200" y="4419600"/>
          <a:ext cx="5902325" cy="2544763"/>
        </p:xfrm>
        <a:graphic>
          <a:graphicData uri="http://schemas.openxmlformats.org/drawingml/2006/table">
            <a:tbl>
              <a:tblPr/>
              <a:tblGrid>
                <a:gridCol w="796925"/>
                <a:gridCol w="5105400"/>
              </a:tblGrid>
              <a:tr h="4716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a:t>
                      </a: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07315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rPr>
                        <a:t>A third of students enrolled are girls, which is a large percentage as female education in AFG has been historically undervalued by AFG culture. During Taliban rule, girls were forbidden to attend school.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rPr>
                        <a:t>Insurgents targeting schools is another way that insurgents can prove that the GIRoA cannot provide security. One father is quoted as saying “</a:t>
                      </a:r>
                      <a:r>
                        <a:rPr kumimoji="0" lang="en-US" sz="1000" b="0" i="0" u="none" strike="noStrike" cap="none" normalizeH="0" baseline="0" smtClean="0">
                          <a:ln>
                            <a:noFill/>
                          </a:ln>
                          <a:solidFill>
                            <a:schemeClr val="tx1"/>
                          </a:solidFill>
                          <a:effectLst/>
                          <a:latin typeface="Arial" charset="0"/>
                          <a:ea typeface="ＭＳ Ｐゴシック" pitchFamily="34" charset="-128"/>
                          <a:cs typeface="Arial" charset="0"/>
                        </a:rPr>
                        <a:t>It is better for my children to be alive even if it means they must be illiterate.”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cs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cs typeface="Arial" charset="0"/>
                        </a:rPr>
                        <a:t>When insurgents target schools structures, students and teachers, there is a backlash by the local population against the insurgents.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cs typeface="Arial" charset="0"/>
                        </a:rPr>
                        <a:t>Reference book by Greg Mortenson, “From Stones into Schools”: his philosophy for education for girls, particularly in rural areas of AFG.</a:t>
                      </a:r>
                    </a:p>
                  </a:txBody>
                  <a:tcPr marT="45731" marB="45731"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86575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graphicFrame>
        <p:nvGraphicFramePr>
          <p:cNvPr id="112679" name="Group 39"/>
          <p:cNvGraphicFramePr>
            <a:graphicFrameLocks noGrp="1"/>
          </p:cNvGraphicFramePr>
          <p:nvPr/>
        </p:nvGraphicFramePr>
        <p:xfrm>
          <a:off x="457200" y="4419600"/>
          <a:ext cx="6022975" cy="3917950"/>
        </p:xfrm>
        <a:graphic>
          <a:graphicData uri="http://schemas.openxmlformats.org/drawingml/2006/table">
            <a:tbl>
              <a:tblPr/>
              <a:tblGrid>
                <a:gridCol w="812800"/>
                <a:gridCol w="5210175"/>
              </a:tblGrid>
              <a:tr h="471564">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34" charset="-128"/>
                      </a:endParaRP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446386">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ea typeface="ＭＳ Ｐゴシック" pitchFamily="34" charset="-128"/>
                        </a:rPr>
                        <a:t>Ask participants</a:t>
                      </a:r>
                      <a:r>
                        <a:rPr kumimoji="0" lang="en-US" sz="1000" b="0" i="0" u="none" strike="noStrike" cap="none" normalizeH="0" baseline="0" dirty="0" smtClean="0">
                          <a:ln>
                            <a:noFill/>
                          </a:ln>
                          <a:solidFill>
                            <a:schemeClr val="tx1"/>
                          </a:solidFill>
                          <a:effectLst/>
                          <a:latin typeface="Arial" charset="0"/>
                          <a:ea typeface="ＭＳ Ｐゴシック" pitchFamily="34" charset="-128"/>
                        </a:rPr>
                        <a:t>: what do you see as the challenges to the education sector?</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Allow 3-5 minutes for discussion.</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[Post discussion]</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a:t>
                      </a:r>
                      <a:r>
                        <a:rPr kumimoji="0" lang="en-US" sz="1000" b="1" i="0" u="none" strike="noStrike" cap="none" normalizeH="0" baseline="0" dirty="0" smtClean="0">
                          <a:ln>
                            <a:noFill/>
                          </a:ln>
                          <a:solidFill>
                            <a:schemeClr val="tx1"/>
                          </a:solidFill>
                          <a:effectLst/>
                          <a:latin typeface="Arial" charset="0"/>
                          <a:ea typeface="ＭＳ Ｐゴシック" pitchFamily="34" charset="-128"/>
                        </a:rPr>
                        <a:t>Click</a:t>
                      </a:r>
                      <a:r>
                        <a:rPr kumimoji="0" lang="en-US" sz="1000" b="0" i="0" u="none" strike="noStrike" cap="none" normalizeH="0" baseline="0" dirty="0" smtClean="0">
                          <a:ln>
                            <a:noFill/>
                          </a:ln>
                          <a:solidFill>
                            <a:schemeClr val="tx1"/>
                          </a:solidFill>
                          <a:effectLst/>
                          <a:latin typeface="Arial" charset="0"/>
                          <a:ea typeface="ＭＳ Ｐゴシック" pitchFamily="34" charset="-128"/>
                        </a:rPr>
                        <a:t>] to reveal the bullets and images.</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Security</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Schools have been a prime target. In the most conflict affected provinces between 50-80% of schools have been closed due to attacks or “night letters: threatening teachers and students. Girls and girl students have been particularly targeted.</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ea typeface="ＭＳ Ｐゴシック" pitchFamily="34" charset="-128"/>
                        </a:rPr>
                        <a:t>GIRoA</a:t>
                      </a:r>
                      <a:r>
                        <a:rPr kumimoji="0" lang="en-US" sz="1000" b="0" i="0" u="none" strike="noStrike" cap="none" normalizeH="0" baseline="0" dirty="0" smtClean="0">
                          <a:ln>
                            <a:noFill/>
                          </a:ln>
                          <a:solidFill>
                            <a:schemeClr val="tx1"/>
                          </a:solidFill>
                          <a:effectLst/>
                          <a:latin typeface="Arial" charset="0"/>
                          <a:ea typeface="ＭＳ Ｐゴシック" pitchFamily="34" charset="-128"/>
                        </a:rPr>
                        <a:t> has been able to re-open 223 of the 673 schools closed due to the insurgency.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Transportation</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lack of infrastructure (mainly roads)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difficult for teacher trainees to get to teacher training centers</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Resources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shortage of trained teachers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most teachers especially in the rural areas have only a primary education</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teacher training centers are limited and usually are in urban areas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quality and availability of teaching materials are limited</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teacher salaries are low</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 shortage of school buildings, especially for girls</a:t>
                      </a:r>
                    </a:p>
                  </a:txBody>
                  <a:tcPr marL="93031" marR="93031" marT="46523" marB="4652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32774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graphicFrame>
        <p:nvGraphicFramePr>
          <p:cNvPr id="116752" name="Group 16"/>
          <p:cNvGraphicFramePr>
            <a:graphicFrameLocks noGrp="1"/>
          </p:cNvGraphicFramePr>
          <p:nvPr/>
        </p:nvGraphicFramePr>
        <p:xfrm>
          <a:off x="457200" y="4419600"/>
          <a:ext cx="6022975" cy="1009650"/>
        </p:xfrm>
        <a:graphic>
          <a:graphicData uri="http://schemas.openxmlformats.org/drawingml/2006/table">
            <a:tbl>
              <a:tblPr/>
              <a:tblGrid>
                <a:gridCol w="812800"/>
                <a:gridCol w="5210175"/>
              </a:tblGrid>
              <a:tr h="550573">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45" marB="4654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Use </a:t>
                      </a:r>
                      <a:r>
                        <a:rPr kumimoji="0" lang="en-US" sz="1000" b="0" i="0" u="none" strike="noStrike" cap="none" normalizeH="0" baseline="0" smtClean="0">
                          <a:ln>
                            <a:noFill/>
                          </a:ln>
                          <a:solidFill>
                            <a:schemeClr val="tx1"/>
                          </a:solidFill>
                          <a:effectLst/>
                          <a:latin typeface="Arial" charset="0"/>
                          <a:ea typeface="ＭＳ Ｐゴシック" pitchFamily="34" charset="-128"/>
                        </a:rPr>
                        <a:t>the graphic to point out the increase in the health care statistics.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Tell</a:t>
                      </a:r>
                      <a:r>
                        <a:rPr kumimoji="0" lang="en-US" sz="1000" b="0" i="0" u="none" strike="noStrike" cap="none" normalizeH="0" baseline="0" smtClean="0">
                          <a:ln>
                            <a:noFill/>
                          </a:ln>
                          <a:solidFill>
                            <a:schemeClr val="tx1"/>
                          </a:solidFill>
                          <a:effectLst/>
                          <a:latin typeface="Arial" charset="0"/>
                          <a:ea typeface="ＭＳ Ｐゴシック" pitchFamily="34" charset="-128"/>
                        </a:rPr>
                        <a:t> participants that they will now see how these improvements have been achieved.</a:t>
                      </a:r>
                    </a:p>
                  </a:txBody>
                  <a:tcPr marL="93031" marR="93031" marT="46545" marB="4654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9077">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45" marB="4654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45" marB="46545"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12591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graphicFrame>
        <p:nvGraphicFramePr>
          <p:cNvPr id="118826" name="Group 42"/>
          <p:cNvGraphicFramePr>
            <a:graphicFrameLocks noGrp="1"/>
          </p:cNvGraphicFramePr>
          <p:nvPr/>
        </p:nvGraphicFramePr>
        <p:xfrm>
          <a:off x="457200" y="4419600"/>
          <a:ext cx="6022975" cy="2103438"/>
        </p:xfrm>
        <a:graphic>
          <a:graphicData uri="http://schemas.openxmlformats.org/drawingml/2006/table">
            <a:tbl>
              <a:tblPr/>
              <a:tblGrid>
                <a:gridCol w="812800"/>
                <a:gridCol w="5210175"/>
              </a:tblGrid>
              <a:tr h="471629">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rPr>
                        <a:t>Source</a:t>
                      </a:r>
                    </a:p>
                  </a:txBody>
                  <a:tcPr marL="93031" marR="93031" marT="46530" marB="465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cs typeface="Arial" charset="0"/>
                        </a:rPr>
                        <a:t>http://www.basics.org/reports/BPHS_Foundation_of_the_Health_System.pdf, accessed 2/14/11, USAID</a:t>
                      </a:r>
                    </a:p>
                  </a:txBody>
                  <a:tcPr marL="93031" marR="93031" marT="46530" marB="465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629">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30" marB="465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30" marB="465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160180">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30" marB="465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To address this situation, the Ministry of Public Health (</a:t>
                      </a: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MoPH</a:t>
                      </a:r>
                      <a:r>
                        <a:rPr kumimoji="0" lang="en-US" sz="1000" b="0" i="0" u="none" strike="noStrike" cap="none" normalizeH="0" baseline="0" dirty="0" smtClean="0">
                          <a:ln>
                            <a:noFill/>
                          </a:ln>
                          <a:solidFill>
                            <a:schemeClr val="tx1"/>
                          </a:solidFill>
                          <a:effectLst/>
                          <a:latin typeface="Arial" charset="0"/>
                          <a:ea typeface="ＭＳ Ｐゴシック" pitchFamily="34" charset="-128"/>
                        </a:rPr>
                        <a:t>) created BPHS for the purposes listed. </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chemeClr val="tx1"/>
                          </a:solidFill>
                          <a:effectLst/>
                          <a:latin typeface="Arial" charset="0"/>
                          <a:ea typeface="ＭＳ Ｐゴシック" pitchFamily="34" charset="-128"/>
                        </a:rPr>
                        <a:t>MoPH</a:t>
                      </a:r>
                      <a:r>
                        <a:rPr kumimoji="0" lang="en-US" sz="1000" b="0" i="0" u="none" strike="noStrike" cap="none" normalizeH="0" baseline="0" dirty="0" smtClean="0">
                          <a:ln>
                            <a:noFill/>
                          </a:ln>
                          <a:solidFill>
                            <a:schemeClr val="tx1"/>
                          </a:solidFill>
                          <a:effectLst/>
                          <a:latin typeface="Arial" charset="0"/>
                          <a:ea typeface="ＭＳ Ｐゴシック" pitchFamily="34" charset="-128"/>
                        </a:rPr>
                        <a:t> partnered with NGOs to deliver health care services. </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BPHS is the single primary health care delivery mechanism – all monies for health care are funneled through BPHS.</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BPHS provides the road map for creating and delivering health care aimed at improving the most important health care indicators.</a:t>
                      </a:r>
                    </a:p>
                  </a:txBody>
                  <a:tcPr marL="93031" marR="93031" marT="46530" marB="4653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05802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graphicFrame>
        <p:nvGraphicFramePr>
          <p:cNvPr id="122883" name="Group 3"/>
          <p:cNvGraphicFramePr>
            <a:graphicFrameLocks noGrp="1"/>
          </p:cNvGraphicFramePr>
          <p:nvPr/>
        </p:nvGraphicFramePr>
        <p:xfrm>
          <a:off x="457200" y="4419600"/>
          <a:ext cx="6022975" cy="930275"/>
        </p:xfrm>
        <a:graphic>
          <a:graphicData uri="http://schemas.openxmlformats.org/drawingml/2006/table">
            <a:tbl>
              <a:tblPr/>
              <a:tblGrid>
                <a:gridCol w="812800"/>
                <a:gridCol w="5210175"/>
              </a:tblGrid>
              <a:tr h="471483">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8792">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pitchFamily="34" charset="-128"/>
                        </a:rPr>
                        <a:t>These are the BPHS health care interventions. </a:t>
                      </a: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06098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graphicFrame>
        <p:nvGraphicFramePr>
          <p:cNvPr id="124945" name="Group 17"/>
          <p:cNvGraphicFramePr>
            <a:graphicFrameLocks noGrp="1"/>
          </p:cNvGraphicFramePr>
          <p:nvPr/>
        </p:nvGraphicFramePr>
        <p:xfrm>
          <a:off x="457200" y="4419600"/>
          <a:ext cx="6022975" cy="930275"/>
        </p:xfrm>
        <a:graphic>
          <a:graphicData uri="http://schemas.openxmlformats.org/drawingml/2006/table">
            <a:tbl>
              <a:tblPr/>
              <a:tblGrid>
                <a:gridCol w="812800"/>
                <a:gridCol w="5210175"/>
              </a:tblGrid>
              <a:tr h="471483">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dirty="0" smtClean="0">
                          <a:ln>
                            <a:noFill/>
                          </a:ln>
                          <a:solidFill>
                            <a:schemeClr val="tx1"/>
                          </a:solidFill>
                          <a:effectLst/>
                          <a:latin typeface="Arial" charset="0"/>
                          <a:ea typeface="ＭＳ Ｐゴシック" pitchFamily="34" charset="-128"/>
                        </a:rPr>
                        <a:t> the bullets.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8792">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txBody>
                  <a:tcPr marL="93031" marR="93031" marT="46516" marB="4651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272819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graphicFrame>
        <p:nvGraphicFramePr>
          <p:cNvPr id="129027" name="Group 3"/>
          <p:cNvGraphicFramePr>
            <a:graphicFrameLocks noGrp="1"/>
          </p:cNvGraphicFramePr>
          <p:nvPr/>
        </p:nvGraphicFramePr>
        <p:xfrm>
          <a:off x="457200" y="4419600"/>
          <a:ext cx="6022975" cy="3003550"/>
        </p:xfrm>
        <a:graphic>
          <a:graphicData uri="http://schemas.openxmlformats.org/drawingml/2006/table">
            <a:tbl>
              <a:tblPr/>
              <a:tblGrid>
                <a:gridCol w="812800"/>
                <a:gridCol w="5210175"/>
              </a:tblGrid>
              <a:tr h="471587">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34"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34" charset="-128"/>
                      </a:endParaRPr>
                    </a:p>
                  </a:txBody>
                  <a:tcPr marL="93031" marR="93031" marT="46526" marB="465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pitchFamily="34" charset="-128"/>
                        </a:rPr>
                        <a:t>Present</a:t>
                      </a:r>
                      <a:r>
                        <a:rPr kumimoji="0" lang="en-US" sz="1000" b="0" i="0" u="none" strike="noStrike" cap="none" normalizeH="0" baseline="0" smtClean="0">
                          <a:ln>
                            <a:noFill/>
                          </a:ln>
                          <a:solidFill>
                            <a:schemeClr val="tx1"/>
                          </a:solidFill>
                          <a:effectLst/>
                          <a:latin typeface="Arial" charset="0"/>
                          <a:ea typeface="ＭＳ Ｐゴシック" pitchFamily="34" charset="-128"/>
                        </a:rPr>
                        <a:t> the bullets using the talking points. </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26" marB="465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531963">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pitchFamily="34"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pitchFamily="34" charset="-128"/>
                      </a:endParaRPr>
                    </a:p>
                  </a:txBody>
                  <a:tcPr marL="93031" marR="93031" marT="46526" marB="465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Lack of infrastructure such as clinics and hospitals as well as the roads and transportation to get there.</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Security: Health facilities and staff have also been the focus of the insurgency. Incidents include abductions, killing and assault of medical staff and threats. Burning, looting and forced closure of health centers and programs, use of explosives in and around health facilities. Source: UN</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Access to health care facilities: ties in with lack of infrastructure; is there a facility near enough that the population can take advantage of it.</a:t>
                      </a: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Especially women health care workers who can examine and treat women. Especially important in rural areas.</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34"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34" charset="-128"/>
                        </a:rPr>
                        <a:t>Once programs, facilities and staff are in place, continued funding is necessary. If the majority of the budget is provided by the international community, how will AFG continue to fund these health care initiatives.</a:t>
                      </a:r>
                    </a:p>
                  </a:txBody>
                  <a:tcPr marL="93031" marR="93031" marT="46526" marB="46526"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19319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A0FF2E4-3B43-4083-AD70-650759D0F21E}" type="slidenum">
              <a:rPr lang="en-US" altLang="en-US" sz="1200" smtClean="0"/>
              <a:pPr/>
              <a:t>14</a:t>
            </a:fld>
            <a:endParaRPr lang="en-US" altLang="en-US" sz="1200" smtClean="0"/>
          </a:p>
        </p:txBody>
      </p:sp>
      <p:sp>
        <p:nvSpPr>
          <p:cNvPr id="22531" name="Rectangle 2"/>
          <p:cNvSpPr>
            <a:spLocks noGrp="1" noRot="1" noChangeAspect="1" noChangeArrowheads="1" noTextEdit="1"/>
          </p:cNvSpPr>
          <p:nvPr>
            <p:ph type="sldImg"/>
          </p:nvPr>
        </p:nvSpPr>
        <p:spPr>
          <a:ln/>
        </p:spPr>
      </p:sp>
      <p:graphicFrame>
        <p:nvGraphicFramePr>
          <p:cNvPr id="44073" name="Group 41"/>
          <p:cNvGraphicFramePr>
            <a:graphicFrameLocks noGrp="1"/>
          </p:cNvGraphicFramePr>
          <p:nvPr/>
        </p:nvGraphicFramePr>
        <p:xfrm>
          <a:off x="477838" y="4335463"/>
          <a:ext cx="5902325" cy="3321050"/>
        </p:xfrm>
        <a:graphic>
          <a:graphicData uri="http://schemas.openxmlformats.org/drawingml/2006/table">
            <a:tbl>
              <a:tblPr/>
              <a:tblGrid>
                <a:gridCol w="796925"/>
                <a:gridCol w="5105400"/>
              </a:tblGrid>
              <a:tr h="4715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 Economic Imperative: Stabilizing Afghanistan Through Economic Growth, http://cnas.org/node/4335CNAS accessed August 27, 2010</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5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Present</a:t>
                      </a:r>
                      <a:r>
                        <a:rPr kumimoji="0" lang="en-US" sz="1000" b="0" i="0" u="none" strike="noStrike" cap="none" normalizeH="0" baseline="0" smtClean="0">
                          <a:ln>
                            <a:noFill/>
                          </a:ln>
                          <a:solidFill>
                            <a:schemeClr val="tx1"/>
                          </a:solidFill>
                          <a:effectLst/>
                          <a:latin typeface="Arial" charset="0"/>
                          <a:ea typeface="ＭＳ Ｐゴシック" charset="-128"/>
                        </a:rPr>
                        <a:t> the bullets using the talking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3778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There are many ways to view economic development, but in Afghanistan it needs to be framed in terms of ISAF’s COIN strategy. To accomplish our COIN objectives, development needs to be directed at those strategies and projects that help to separate the insurgency from the population.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80% of Afghanistan’s population is involved in agriculture. Large scale development projects tend not to positively impact standards of living at the local level.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How does the Taliban provide an economic incentive for local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Payment for planting IEDs, intelligence, safe houses, spotters,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How can local development enhance COIN?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If the local population is engaged in road construction for instance then they will be too tired to plant IEDs at night, they will have a financial alternative, and they will have a stake in the projects that have a government face.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It’s important to realize that all the money needed to run AFG is derived from the international community. If AFG isn’t to be a dependent of the international community in the future, they must have an economy that can sustain their citizens.</a:t>
                      </a:r>
                    </a:p>
                  </a:txBody>
                  <a:tcPr marT="45729" marB="45729"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63401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62612DFB-2D26-494A-AEC9-D1AE6FC92D97}" type="slidenum">
              <a:rPr lang="en-US" altLang="en-US" sz="1200"/>
              <a:pPr algn="r"/>
              <a:t>60</a:t>
            </a:fld>
            <a:endParaRPr lang="en-US" altLang="en-US" sz="1200"/>
          </a:p>
        </p:txBody>
      </p:sp>
      <p:sp>
        <p:nvSpPr>
          <p:cNvPr id="112643" name="Rectangle 2"/>
          <p:cNvSpPr>
            <a:spLocks noGrp="1" noRot="1" noChangeAspect="1" noChangeArrowheads="1" noTextEdit="1"/>
          </p:cNvSpPr>
          <p:nvPr>
            <p:ph type="sldImg"/>
          </p:nvPr>
        </p:nvSpPr>
        <p:spPr>
          <a:ln/>
        </p:spPr>
      </p:sp>
      <p:graphicFrame>
        <p:nvGraphicFramePr>
          <p:cNvPr id="5" name="Group 37"/>
          <p:cNvGraphicFramePr>
            <a:graphicFrameLocks noGrp="1"/>
          </p:cNvGraphicFramePr>
          <p:nvPr/>
        </p:nvGraphicFramePr>
        <p:xfrm>
          <a:off x="457200" y="4419600"/>
          <a:ext cx="5902325" cy="2392363"/>
        </p:xfrm>
        <a:graphic>
          <a:graphicData uri="http://schemas.openxmlformats.org/drawingml/2006/table">
            <a:tbl>
              <a:tblPr/>
              <a:tblGrid>
                <a:gridCol w="796925"/>
                <a:gridCol w="5105400"/>
              </a:tblGrid>
              <a:tr h="4716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128"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128" charset="-128"/>
                      </a:endParaRP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a typeface="ＭＳ Ｐゴシック" pitchFamily="-128" charset="-128"/>
                      </a:endParaRP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9207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128" charset="-128"/>
                          <a:cs typeface="Times New Roman" pitchFamily="18" charset="0"/>
                        </a:rPr>
                        <a:t>Talking Points</a:t>
                      </a:r>
                      <a:endParaRPr kumimoji="0" lang="en-US" sz="2400" b="0" i="0" u="none" strike="noStrike" cap="none" normalizeH="0" baseline="0" dirty="0" smtClean="0">
                        <a:ln>
                          <a:noFill/>
                        </a:ln>
                        <a:solidFill>
                          <a:schemeClr val="tx1"/>
                        </a:solidFill>
                        <a:effectLst/>
                        <a:latin typeface="Arial" charset="0"/>
                        <a:ea typeface="ＭＳ Ｐゴシック" pitchFamily="-128" charset="-128"/>
                      </a:endParaRP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UNICEF: 30% of primary school age children are working and may be the sole source of income for their families.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21% work in shops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13% work as street vendors selling items such as gum.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Other work: vehicle repair, metal workshops, tailoring and farming.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128"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Working children in urban areas are either orphans or have a family with no father or a father who is unable to work. Within the AFG culture where it is still no acceptable for women to work outside the home, when there is no main breadwinner, other males in the family take on that role. After a 30 years of war, often the only remaining male is a child.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pitchFamily="-128" charset="-128"/>
                        </a:rPr>
                        <a:t>They earn an average of $1-2 a day, sometimes working, sometimes just begging. </a:t>
                      </a:r>
                    </a:p>
                  </a:txBody>
                  <a:tcPr marT="45732" marB="457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07125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These numbers are</a:t>
            </a:r>
            <a:r>
              <a:rPr lang="en-US" baseline="0" dirty="0" smtClean="0"/>
              <a:t> excluding opium! Opium makes about 16% of GDP in 2010/11. Growth is included in agriculture, and has been more pronounced in the early years of 2000’s.</a:t>
            </a:r>
            <a:endParaRPr lang="en-US" dirty="0"/>
          </a:p>
        </p:txBody>
      </p:sp>
      <p:sp>
        <p:nvSpPr>
          <p:cNvPr id="4" name="Slide Number Placeholder 3"/>
          <p:cNvSpPr>
            <a:spLocks noGrp="1"/>
          </p:cNvSpPr>
          <p:nvPr>
            <p:ph type="sldNum" sz="quarter" idx="10"/>
          </p:nvPr>
        </p:nvSpPr>
        <p:spPr/>
        <p:txBody>
          <a:bodyPr/>
          <a:lstStyle/>
          <a:p>
            <a:pPr>
              <a:defRPr/>
            </a:pPr>
            <a:fld id="{C8B76C4C-5647-499D-959C-85CFEC8D0664}" type="slidenum">
              <a:rPr lang="en-US" smtClean="0"/>
              <a:pPr>
                <a:defRPr/>
              </a:pPr>
              <a:t>62</a:t>
            </a:fld>
            <a:endParaRPr lang="en-US" dirty="0"/>
          </a:p>
        </p:txBody>
      </p:sp>
    </p:spTree>
    <p:extLst>
      <p:ext uri="{BB962C8B-B14F-4D97-AF65-F5344CB8AC3E}">
        <p14:creationId xmlns:p14="http://schemas.microsoft.com/office/powerpoint/2010/main" val="2324055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These numbers are</a:t>
            </a:r>
            <a:r>
              <a:rPr lang="en-US" baseline="0" dirty="0" smtClean="0"/>
              <a:t> excluding opium! Opium makes about 16% of GDP in 2010/11. Growth is included in agriculture, and has been more pronounced in the early years of 2000’s.</a:t>
            </a:r>
            <a:endParaRPr lang="en-US" dirty="0"/>
          </a:p>
        </p:txBody>
      </p:sp>
      <p:sp>
        <p:nvSpPr>
          <p:cNvPr id="4" name="Slide Number Placeholder 3"/>
          <p:cNvSpPr>
            <a:spLocks noGrp="1"/>
          </p:cNvSpPr>
          <p:nvPr>
            <p:ph type="sldNum" sz="quarter" idx="10"/>
          </p:nvPr>
        </p:nvSpPr>
        <p:spPr/>
        <p:txBody>
          <a:bodyPr/>
          <a:lstStyle/>
          <a:p>
            <a:pPr>
              <a:defRPr/>
            </a:pPr>
            <a:fld id="{C8B76C4C-5647-499D-959C-85CFEC8D0664}" type="slidenum">
              <a:rPr lang="en-US" smtClean="0"/>
              <a:pPr>
                <a:defRPr/>
              </a:pPr>
              <a:t>64</a:t>
            </a:fld>
            <a:endParaRPr lang="en-US" dirty="0"/>
          </a:p>
        </p:txBody>
      </p:sp>
    </p:spTree>
    <p:extLst>
      <p:ext uri="{BB962C8B-B14F-4D97-AF65-F5344CB8AC3E}">
        <p14:creationId xmlns:p14="http://schemas.microsoft.com/office/powerpoint/2010/main" val="3566320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MS PGothic" pitchFamily="34" charset="-128"/>
            </a:endParaRPr>
          </a:p>
          <a:p>
            <a:pPr eaLnBrk="1" hangingPunct="1">
              <a:spcBef>
                <a:spcPct val="0"/>
              </a:spcBef>
            </a:pPr>
            <a:endParaRPr lang="en-US" smtClean="0">
              <a:ea typeface="MS PGothic" pitchFamily="34" charset="-128"/>
            </a:endParaRPr>
          </a:p>
        </p:txBody>
      </p:sp>
    </p:spTree>
    <p:extLst>
      <p:ext uri="{BB962C8B-B14F-4D97-AF65-F5344CB8AC3E}">
        <p14:creationId xmlns:p14="http://schemas.microsoft.com/office/powerpoint/2010/main" val="466385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ea typeface="MS PGothic" pitchFamily="34" charset="-128"/>
              </a:rPr>
              <a:t>The Government is still heavily reliant upon donor financing, for operating but especially for development budget.</a:t>
            </a:r>
          </a:p>
        </p:txBody>
      </p:sp>
    </p:spTree>
    <p:extLst>
      <p:ext uri="{BB962C8B-B14F-4D97-AF65-F5344CB8AC3E}">
        <p14:creationId xmlns:p14="http://schemas.microsoft.com/office/powerpoint/2010/main" val="3109614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C15EF0-76D2-4D6A-857A-1C33BA652A6A}" type="slidenum">
              <a:rPr lang="en-US" smtClean="0"/>
              <a:pPr fontAlgn="base">
                <a:spcBef>
                  <a:spcPct val="0"/>
                </a:spcBef>
                <a:spcAft>
                  <a:spcPct val="0"/>
                </a:spcAft>
                <a:defRPr/>
              </a:pPr>
              <a:t>69</a:t>
            </a:fld>
            <a:endParaRPr lang="en-US" smtClean="0"/>
          </a:p>
        </p:txBody>
      </p:sp>
    </p:spTree>
    <p:extLst>
      <p:ext uri="{BB962C8B-B14F-4D97-AF65-F5344CB8AC3E}">
        <p14:creationId xmlns:p14="http://schemas.microsoft.com/office/powerpoint/2010/main" val="959783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MS PGothic" pitchFamily="34" charset="-128"/>
            </a:endParaRPr>
          </a:p>
        </p:txBody>
      </p:sp>
    </p:spTree>
    <p:extLst>
      <p:ext uri="{BB962C8B-B14F-4D97-AF65-F5344CB8AC3E}">
        <p14:creationId xmlns:p14="http://schemas.microsoft.com/office/powerpoint/2010/main" val="2895093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MS PGothic" pitchFamily="34" charset="-128"/>
            </a:endParaRPr>
          </a:p>
        </p:txBody>
      </p:sp>
    </p:spTree>
    <p:extLst>
      <p:ext uri="{BB962C8B-B14F-4D97-AF65-F5344CB8AC3E}">
        <p14:creationId xmlns:p14="http://schemas.microsoft.com/office/powerpoint/2010/main" val="3777326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ea typeface="MS PGothic" pitchFamily="34" charset="-128"/>
              </a:rPr>
              <a:t>Source MTFF</a:t>
            </a:r>
          </a:p>
        </p:txBody>
      </p:sp>
    </p:spTree>
    <p:extLst>
      <p:ext uri="{BB962C8B-B14F-4D97-AF65-F5344CB8AC3E}">
        <p14:creationId xmlns:p14="http://schemas.microsoft.com/office/powerpoint/2010/main" val="966289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a:t>So what happens as we approach 2014?</a:t>
            </a:r>
          </a:p>
          <a:p>
            <a:pPr>
              <a:buFont typeface="Arial" pitchFamily="34" charset="0"/>
              <a:buNone/>
            </a:pPr>
            <a:endParaRPr lang="en-US" dirty="0"/>
          </a:p>
          <a:p>
            <a:pPr>
              <a:buFont typeface="Wingdings" pitchFamily="2" charset="2"/>
              <a:buChar char="Ø"/>
            </a:pPr>
            <a:r>
              <a:rPr lang="en-US" dirty="0"/>
              <a:t> Lets start by looking at the numbers. </a:t>
            </a:r>
          </a:p>
          <a:p>
            <a:pPr lvl="1">
              <a:buFont typeface="Arial" pitchFamily="34" charset="0"/>
              <a:buChar char="•"/>
            </a:pPr>
            <a:r>
              <a:rPr lang="en-US" dirty="0"/>
              <a:t> In 2010/2011the Afghan domestic revenue collection reached US$ 1.65 </a:t>
            </a:r>
            <a:r>
              <a:rPr lang="en-US" dirty="0" err="1"/>
              <a:t>bn</a:t>
            </a:r>
            <a:r>
              <a:rPr lang="en-US" dirty="0"/>
              <a:t> (doubled since 2007/08) as a    result of significant effort by </a:t>
            </a:r>
            <a:r>
              <a:rPr lang="en-US" dirty="0" err="1"/>
              <a:t>MoF</a:t>
            </a:r>
            <a:r>
              <a:rPr lang="en-US" dirty="0"/>
              <a:t>.</a:t>
            </a:r>
          </a:p>
          <a:p>
            <a:pPr lvl="1">
              <a:buFont typeface="Arial" pitchFamily="34" charset="0"/>
              <a:buNone/>
            </a:pPr>
            <a:endParaRPr lang="en-US" dirty="0"/>
          </a:p>
          <a:p>
            <a:pPr marL="448609" lvl="1" defTabSz="897220" eaLnBrk="0" fontAlgn="base" hangingPunct="0">
              <a:spcBef>
                <a:spcPct val="30000"/>
              </a:spcBef>
              <a:spcAft>
                <a:spcPct val="0"/>
              </a:spcAft>
              <a:buFont typeface="Arial" pitchFamily="34" charset="0"/>
              <a:buChar char="•"/>
              <a:defRPr/>
            </a:pPr>
            <a:r>
              <a:rPr lang="en-US" dirty="0"/>
              <a:t> Core Budget (domestic revenue + on-budget donor aid) US$4.6 </a:t>
            </a:r>
            <a:r>
              <a:rPr lang="en-US" dirty="0" err="1"/>
              <a:t>bn</a:t>
            </a:r>
            <a:endParaRPr lang="en-US" dirty="0"/>
          </a:p>
          <a:p>
            <a:pPr marL="448609" lvl="1" defTabSz="897220" eaLnBrk="0" fontAlgn="base" hangingPunct="0">
              <a:spcBef>
                <a:spcPct val="30000"/>
              </a:spcBef>
              <a:spcAft>
                <a:spcPct val="0"/>
              </a:spcAft>
              <a:defRPr/>
            </a:pPr>
            <a:endParaRPr lang="en-US" dirty="0"/>
          </a:p>
          <a:p>
            <a:pPr lvl="1">
              <a:buFont typeface="Arial" pitchFamily="34" charset="0"/>
              <a:buChar char="•"/>
            </a:pPr>
            <a:r>
              <a:rPr lang="en-US" dirty="0"/>
              <a:t> External Budget  (Donor-financed off-budget expenditures) </a:t>
            </a:r>
            <a:r>
              <a:rPr lang="en-US" dirty="0" err="1"/>
              <a:t>MoF</a:t>
            </a:r>
            <a:r>
              <a:rPr lang="en-US" dirty="0"/>
              <a:t> reports $6 </a:t>
            </a:r>
            <a:r>
              <a:rPr lang="en-US" dirty="0" err="1"/>
              <a:t>bn</a:t>
            </a:r>
            <a:r>
              <a:rPr lang="en-US" dirty="0"/>
              <a:t> but actual amount may be as high as US$16 </a:t>
            </a:r>
            <a:r>
              <a:rPr lang="en-US" dirty="0" err="1"/>
              <a:t>bn</a:t>
            </a:r>
            <a:endParaRPr lang="en-US" dirty="0"/>
          </a:p>
          <a:p>
            <a:pPr lvl="1">
              <a:buFont typeface="Arial" pitchFamily="34" charset="0"/>
              <a:buNone/>
            </a:pPr>
            <a:endParaRPr lang="en-US" dirty="0"/>
          </a:p>
          <a:p>
            <a:pPr lvl="1">
              <a:buFont typeface="Arial" pitchFamily="34" charset="0"/>
              <a:buChar char="•"/>
            </a:pPr>
            <a:r>
              <a:rPr lang="en-US" dirty="0"/>
              <a:t> International military spending </a:t>
            </a:r>
            <a:r>
              <a:rPr lang="en-US" i="1" dirty="0"/>
              <a:t>(We can estimate the US portion  which is approximately $100 billion but have no visibility on our allies expenditures. In the final </a:t>
            </a:r>
            <a:r>
              <a:rPr lang="en-US" i="1" dirty="0" err="1"/>
              <a:t>alalysis</a:t>
            </a:r>
            <a:r>
              <a:rPr lang="en-US" i="1" dirty="0"/>
              <a:t> this estimate could be as large as 100 times greater than domestic revenue)</a:t>
            </a:r>
            <a:r>
              <a:rPr lang="en-US" dirty="0"/>
              <a:t>. The good news is most of this is spent outside Afghanistan. But even if the funds that reach Afghanistan are a small slice of this very large total the could have a big effect on domestic growth. </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pPr>
              <a:defRPr/>
            </a:pPr>
            <a:fld id="{54AC5B02-CA51-4F13-B0AA-A9FDCBE6DAE0}" type="slidenum">
              <a:rPr lang="en-US" smtClean="0">
                <a:solidFill>
                  <a:prstClr val="black"/>
                </a:solidFill>
              </a:rPr>
              <a:pPr>
                <a:defRPr/>
              </a:pPr>
              <a:t>73</a:t>
            </a:fld>
            <a:endParaRPr lang="en-US" dirty="0">
              <a:solidFill>
                <a:prstClr val="black"/>
              </a:solidFill>
            </a:endParaRPr>
          </a:p>
        </p:txBody>
      </p:sp>
    </p:spTree>
    <p:extLst>
      <p:ext uri="{BB962C8B-B14F-4D97-AF65-F5344CB8AC3E}">
        <p14:creationId xmlns:p14="http://schemas.microsoft.com/office/powerpoint/2010/main" val="425654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Nearly every observer of Afghanistan, from the most senior U.S. military officers to Washington think tank analysts and everyone in between, agrees that stability in that country demands a multi-pronged approach involving the military, diplomatic efforts and economic assistance.</a:t>
            </a:r>
          </a:p>
          <a:p>
            <a:endParaRPr lang="en-US" dirty="0"/>
          </a:p>
        </p:txBody>
      </p:sp>
      <p:sp>
        <p:nvSpPr>
          <p:cNvPr id="4" name="Slide Number Placeholder 3"/>
          <p:cNvSpPr>
            <a:spLocks noGrp="1"/>
          </p:cNvSpPr>
          <p:nvPr>
            <p:ph type="sldNum" sz="quarter" idx="10"/>
          </p:nvPr>
        </p:nvSpPr>
        <p:spPr/>
        <p:txBody>
          <a:bodyPr/>
          <a:lstStyle/>
          <a:p>
            <a:fld id="{AAF708A6-F498-4FBF-832E-CFFEACBEE31E}" type="slidenum">
              <a:rPr lang="en-US" smtClean="0"/>
              <a:t>15</a:t>
            </a:fld>
            <a:endParaRPr lang="en-US"/>
          </a:p>
        </p:txBody>
      </p:sp>
    </p:spTree>
    <p:extLst>
      <p:ext uri="{BB962C8B-B14F-4D97-AF65-F5344CB8AC3E}">
        <p14:creationId xmlns:p14="http://schemas.microsoft.com/office/powerpoint/2010/main" val="3618422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increase</a:t>
            </a:r>
            <a:r>
              <a:rPr lang="en-US" baseline="0" dirty="0" smtClean="0"/>
              <a:t> of $313 million in exports from 2000 to 2011</a:t>
            </a:r>
          </a:p>
          <a:p>
            <a:endParaRPr lang="en-US" dirty="0"/>
          </a:p>
        </p:txBody>
      </p:sp>
      <p:sp>
        <p:nvSpPr>
          <p:cNvPr id="4" name="Slide Number Placeholder 3"/>
          <p:cNvSpPr>
            <a:spLocks noGrp="1"/>
          </p:cNvSpPr>
          <p:nvPr>
            <p:ph type="sldNum" sz="quarter" idx="10"/>
          </p:nvPr>
        </p:nvSpPr>
        <p:spPr/>
        <p:txBody>
          <a:bodyPr/>
          <a:lstStyle/>
          <a:p>
            <a:fld id="{AAF708A6-F498-4FBF-832E-CFFEACBEE31E}" type="slidenum">
              <a:rPr lang="en-US" smtClean="0"/>
              <a:t>74</a:t>
            </a:fld>
            <a:endParaRPr lang="en-US"/>
          </a:p>
        </p:txBody>
      </p:sp>
    </p:spTree>
    <p:extLst>
      <p:ext uri="{BB962C8B-B14F-4D97-AF65-F5344CB8AC3E}">
        <p14:creationId xmlns:p14="http://schemas.microsoft.com/office/powerpoint/2010/main" val="4157951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28CF6512-081D-4219-86D7-F0A785D2CBD5}" type="slidenum">
              <a:rPr lang="en-US" altLang="en-US" sz="1200"/>
              <a:pPr algn="r"/>
              <a:t>77</a:t>
            </a:fld>
            <a:endParaRPr lang="en-US" altLang="en-US" sz="1200"/>
          </a:p>
        </p:txBody>
      </p:sp>
      <p:sp>
        <p:nvSpPr>
          <p:cNvPr id="114691" name="Rectangle 2"/>
          <p:cNvSpPr>
            <a:spLocks noGrp="1" noRot="1" noChangeAspect="1" noChangeArrowheads="1" noTextEdit="1"/>
          </p:cNvSpPr>
          <p:nvPr>
            <p:ph type="sldImg"/>
          </p:nvPr>
        </p:nvSpPr>
        <p:spPr>
          <a:ln/>
        </p:spPr>
      </p:sp>
      <p:graphicFrame>
        <p:nvGraphicFramePr>
          <p:cNvPr id="67622" name="Group 38"/>
          <p:cNvGraphicFramePr>
            <a:graphicFrameLocks noGrp="1"/>
          </p:cNvGraphicFramePr>
          <p:nvPr/>
        </p:nvGraphicFramePr>
        <p:xfrm>
          <a:off x="477838" y="4335463"/>
          <a:ext cx="5902325" cy="1463675"/>
        </p:xfrm>
        <a:graphic>
          <a:graphicData uri="http://schemas.openxmlformats.org/drawingml/2006/table">
            <a:tbl>
              <a:tblPr/>
              <a:tblGrid>
                <a:gridCol w="796925"/>
                <a:gridCol w="5105400"/>
              </a:tblGrid>
              <a:tr h="100627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charset="0"/>
                          <a:ea typeface="ＭＳ Ｐゴシック" charset="-128"/>
                          <a:cs typeface="Times New Roman"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40" marB="4574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what are the two or three key points they’ll take away from this module. Allow 2 – 3 minutes for discussion.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[Post discussion]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Display</a:t>
                      </a:r>
                      <a:r>
                        <a:rPr kumimoji="0" lang="en-US" sz="1000" b="0" i="0" u="none" strike="noStrike" cap="none" normalizeH="0" baseline="0" smtClean="0">
                          <a:ln>
                            <a:noFill/>
                          </a:ln>
                          <a:solidFill>
                            <a:schemeClr val="tx1"/>
                          </a:solidFill>
                          <a:effectLst/>
                          <a:latin typeface="Arial" charset="0"/>
                          <a:ea typeface="ＭＳ Ｐゴシック" charset="-128"/>
                        </a:rPr>
                        <a:t> the key points.</a:t>
                      </a:r>
                    </a:p>
                  </a:txBody>
                  <a:tcPr marT="45740" marB="4574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73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charset="0"/>
                          <a:ea typeface="ＭＳ Ｐゴシック" charset="-128"/>
                          <a:cs typeface="Times New Roman"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40" marB="4574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txBody>
                  <a:tcPr marT="45740" marB="4574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326056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005EBB85-4E0F-48E3-AE5B-389282EEE3A6}" type="slidenum">
              <a:rPr lang="en-US" altLang="en-US" sz="1200"/>
              <a:pPr algn="r"/>
              <a:t>78</a:t>
            </a:fld>
            <a:endParaRPr lang="en-US" altLang="en-US" sz="1200"/>
          </a:p>
        </p:txBody>
      </p:sp>
      <p:sp>
        <p:nvSpPr>
          <p:cNvPr id="116739" name="Rectangle 2"/>
          <p:cNvSpPr>
            <a:spLocks noGrp="1" noRot="1" noChangeAspect="1" noChangeArrowheads="1" noTextEdit="1"/>
          </p:cNvSpPr>
          <p:nvPr>
            <p:ph type="sldImg"/>
          </p:nvPr>
        </p:nvSpPr>
        <p:spPr>
          <a:ln/>
        </p:spPr>
      </p:sp>
      <p:graphicFrame>
        <p:nvGraphicFramePr>
          <p:cNvPr id="5" name="Group 37"/>
          <p:cNvGraphicFramePr>
            <a:graphicFrameLocks noGrp="1"/>
          </p:cNvGraphicFramePr>
          <p:nvPr/>
        </p:nvGraphicFramePr>
        <p:xfrm>
          <a:off x="457200" y="4419600"/>
          <a:ext cx="5902325" cy="2286000"/>
        </p:xfrm>
        <a:graphic>
          <a:graphicData uri="http://schemas.openxmlformats.org/drawingml/2006/table">
            <a:tbl>
              <a:tblPr/>
              <a:tblGrid>
                <a:gridCol w="796925"/>
                <a:gridCol w="5105400"/>
              </a:tblGrid>
              <a:tr h="4714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128"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pitchFamily="-128" charset="-128"/>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Arial" charset="0"/>
                        <a:ea typeface="ＭＳ Ｐゴシック" pitchFamily="-128" charset="-128"/>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81451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pitchFamily="-128" charset="-128"/>
                          <a:cs typeface="Times New Roman" pitchFamily="18" charset="0"/>
                        </a:rPr>
                        <a:t>Talking Points</a:t>
                      </a:r>
                      <a:endParaRPr kumimoji="0" lang="en-US" sz="2400" b="0" i="0" u="none" strike="noStrike" cap="none" normalizeH="0" baseline="0" dirty="0" smtClean="0">
                        <a:ln>
                          <a:noFill/>
                        </a:ln>
                        <a:solidFill>
                          <a:schemeClr val="tx1"/>
                        </a:solidFill>
                        <a:effectLst/>
                        <a:latin typeface="Arial" charset="0"/>
                        <a:ea typeface="ＭＳ Ｐゴシック" pitchFamily="-128" charset="-128"/>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pitchFamily="-128" charset="-128"/>
                      </a:endParaRPr>
                    </a:p>
                  </a:txBody>
                  <a:tcP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07207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pPr>
              <a:defRPr/>
            </a:pPr>
            <a:fld id="{C8B76C4C-5647-499D-959C-85CFEC8D0664}" type="slidenum">
              <a:rPr lang="en-US" smtClean="0"/>
              <a:pPr>
                <a:defRPr/>
              </a:pPr>
              <a:t>80</a:t>
            </a:fld>
            <a:endParaRPr lang="en-US" dirty="0"/>
          </a:p>
        </p:txBody>
      </p:sp>
    </p:spTree>
    <p:extLst>
      <p:ext uri="{BB962C8B-B14F-4D97-AF65-F5344CB8AC3E}">
        <p14:creationId xmlns:p14="http://schemas.microsoft.com/office/powerpoint/2010/main" val="1332901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smtClean="0"/>
          </a:p>
        </p:txBody>
      </p:sp>
      <p:sp>
        <p:nvSpPr>
          <p:cNvPr id="4" name="Slide Number Placeholder 3"/>
          <p:cNvSpPr>
            <a:spLocks noGrp="1"/>
          </p:cNvSpPr>
          <p:nvPr>
            <p:ph type="sldNum" sz="quarter" idx="10"/>
          </p:nvPr>
        </p:nvSpPr>
        <p:spPr/>
        <p:txBody>
          <a:bodyPr/>
          <a:lstStyle/>
          <a:p>
            <a:pPr>
              <a:defRPr/>
            </a:pPr>
            <a:fld id="{C8B76C4C-5647-499D-959C-85CFEC8D0664}" type="slidenum">
              <a:rPr lang="en-US" smtClean="0"/>
              <a:pPr>
                <a:defRPr/>
              </a:pPr>
              <a:t>81</a:t>
            </a:fld>
            <a:endParaRPr lang="en-US" dirty="0"/>
          </a:p>
        </p:txBody>
      </p:sp>
    </p:spTree>
    <p:extLst>
      <p:ext uri="{BB962C8B-B14F-4D97-AF65-F5344CB8AC3E}">
        <p14:creationId xmlns:p14="http://schemas.microsoft.com/office/powerpoint/2010/main" val="4281410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9AFFE4B-FBDD-47C9-AF3F-54978A77C476}" type="slidenum">
              <a:rPr lang="en-US" smtClean="0">
                <a:solidFill>
                  <a:prstClr val="black"/>
                </a:solidFill>
              </a:rPr>
              <a:pPr/>
              <a:t>88</a:t>
            </a:fld>
            <a:endParaRPr lang="en-US" smtClean="0">
              <a:solidFill>
                <a:prstClr val="black"/>
              </a:solidFill>
            </a:endParaRPr>
          </a:p>
        </p:txBody>
      </p:sp>
      <p:sp>
        <p:nvSpPr>
          <p:cNvPr id="49155" name="Rectangle 2"/>
          <p:cNvSpPr>
            <a:spLocks noGrp="1" noRot="1" noChangeAspect="1" noChangeArrowheads="1" noTextEdit="1"/>
          </p:cNvSpPr>
          <p:nvPr>
            <p:ph type="sldImg"/>
          </p:nvPr>
        </p:nvSpPr>
        <p:spPr>
          <a:xfrm>
            <a:off x="2246313" y="674688"/>
            <a:ext cx="2663825" cy="1498600"/>
          </a:xfrm>
          <a:ln/>
        </p:spPr>
      </p:sp>
      <p:sp>
        <p:nvSpPr>
          <p:cNvPr id="49156" name="Rectangle 3"/>
          <p:cNvSpPr>
            <a:spLocks noGrp="1" noChangeArrowheads="1"/>
          </p:cNvSpPr>
          <p:nvPr>
            <p:ph type="body" idx="1"/>
          </p:nvPr>
        </p:nvSpPr>
        <p:spPr>
          <a:xfrm>
            <a:off x="298175" y="2323476"/>
            <a:ext cx="6261652" cy="6520721"/>
          </a:xfrm>
          <a:noFill/>
          <a:ln/>
        </p:spPr>
        <p:txBody>
          <a:bodyPr/>
          <a:lstStyle/>
          <a:p>
            <a:pPr>
              <a:lnSpc>
                <a:spcPct val="90000"/>
              </a:lnSpc>
              <a:buFont typeface="Wingdings" pitchFamily="2" charset="2"/>
              <a:buNone/>
            </a:pPr>
            <a:r>
              <a:rPr lang="en-US" smtClean="0"/>
              <a:t>Eurasia was at the heart of original Silk Route.  After years of inaction, today we see booming trade flows, in most cases growing 3-fold since 1995. These go from east to west and north to south. </a:t>
            </a:r>
          </a:p>
          <a:p>
            <a:pPr>
              <a:lnSpc>
                <a:spcPct val="90000"/>
              </a:lnSpc>
              <a:buFont typeface="Wingdings" pitchFamily="2" charset="2"/>
              <a:buNone/>
            </a:pPr>
            <a:endParaRPr lang="en-US" smtClean="0"/>
          </a:p>
          <a:p>
            <a:pPr>
              <a:lnSpc>
                <a:spcPct val="90000"/>
              </a:lnSpc>
              <a:buFont typeface="Wingdings" pitchFamily="2" charset="2"/>
              <a:buNone/>
            </a:pPr>
            <a:r>
              <a:rPr lang="en-US" smtClean="0"/>
              <a:t>But the opportunity cannot be tapped unless we sort out some the problems of today…</a:t>
            </a:r>
          </a:p>
          <a:p>
            <a:pPr>
              <a:lnSpc>
                <a:spcPct val="90000"/>
              </a:lnSpc>
              <a:buFont typeface="Wingdings" pitchFamily="2" charset="2"/>
              <a:buNone/>
            </a:pPr>
            <a:endParaRPr lang="en-US" b="1" smtClean="0"/>
          </a:p>
          <a:p>
            <a:pPr lvl="1">
              <a:lnSpc>
                <a:spcPct val="90000"/>
              </a:lnSpc>
              <a:buFont typeface="Wingdings" pitchFamily="2" charset="2"/>
              <a:buChar char="Ø"/>
            </a:pPr>
            <a:r>
              <a:rPr lang="en-US" smtClean="0"/>
              <a:t> Less than 1% of all China/Eurasia trade goes through the CA region.  </a:t>
            </a:r>
          </a:p>
          <a:p>
            <a:pPr lvl="2">
              <a:lnSpc>
                <a:spcPct val="90000"/>
              </a:lnSpc>
              <a:buFont typeface="Wingdings" pitchFamily="2" charset="2"/>
              <a:buNone/>
            </a:pPr>
            <a:endParaRPr lang="en-US" smtClean="0"/>
          </a:p>
          <a:p>
            <a:pPr lvl="1">
              <a:lnSpc>
                <a:spcPct val="90000"/>
              </a:lnSpc>
              <a:buFont typeface="Wingdings" pitchFamily="2" charset="2"/>
              <a:buChar char="Ø"/>
            </a:pPr>
            <a:r>
              <a:rPr lang="en-US" smtClean="0"/>
              <a:t> Overland routes are avoided because of bad roads and bad customs systems </a:t>
            </a:r>
          </a:p>
          <a:p>
            <a:pPr lvl="2">
              <a:lnSpc>
                <a:spcPct val="90000"/>
              </a:lnSpc>
              <a:buFont typeface="Wingdings" pitchFamily="2" charset="2"/>
              <a:buNone/>
            </a:pPr>
            <a:endParaRPr lang="en-US" smtClean="0"/>
          </a:p>
          <a:p>
            <a:pPr lvl="1">
              <a:lnSpc>
                <a:spcPct val="90000"/>
              </a:lnSpc>
              <a:buFont typeface="Wingdings" pitchFamily="2" charset="2"/>
              <a:buChar char="Ø"/>
            </a:pPr>
            <a:r>
              <a:rPr lang="en-US" smtClean="0"/>
              <a:t>Time spent at borders can be up to 10 hours, in some cases 50% of total actual transit time                        </a:t>
            </a:r>
          </a:p>
          <a:p>
            <a:pPr>
              <a:lnSpc>
                <a:spcPct val="90000"/>
              </a:lnSpc>
            </a:pPr>
            <a:r>
              <a:rPr lang="en-US" smtClean="0"/>
              <a:t>            	</a:t>
            </a:r>
          </a:p>
          <a:p>
            <a:pPr lvl="1">
              <a:lnSpc>
                <a:spcPct val="90000"/>
              </a:lnSpc>
              <a:buFont typeface="Wingdings" pitchFamily="2" charset="2"/>
              <a:buChar char="Ø"/>
            </a:pPr>
            <a:r>
              <a:rPr lang="en-US" smtClean="0"/>
              <a:t> Several countries have energy resources, but are not exporting them</a:t>
            </a:r>
          </a:p>
          <a:p>
            <a:pPr>
              <a:lnSpc>
                <a:spcPct val="90000"/>
              </a:lnSpc>
            </a:pPr>
            <a:endParaRPr lang="en-US" b="1" smtClean="0"/>
          </a:p>
          <a:p>
            <a:pPr>
              <a:lnSpc>
                <a:spcPct val="90000"/>
              </a:lnSpc>
            </a:pPr>
            <a:r>
              <a:rPr lang="en-US" smtClean="0"/>
              <a:t>Improving infrastructure connectivity, therefore, is essential for further development of the region.</a:t>
            </a:r>
          </a:p>
        </p:txBody>
      </p:sp>
    </p:spTree>
    <p:extLst>
      <p:ext uri="{BB962C8B-B14F-4D97-AF65-F5344CB8AC3E}">
        <p14:creationId xmlns:p14="http://schemas.microsoft.com/office/powerpoint/2010/main" val="2126726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17E5EF1-0A26-4361-8314-BF2D0BC6261A}" type="slidenum">
              <a:rPr lang="en-US" altLang="en-US" sz="1200" smtClean="0"/>
              <a:pPr/>
              <a:t>100</a:t>
            </a:fld>
            <a:endParaRPr lang="en-US" altLang="en-US" sz="1200" smtClean="0"/>
          </a:p>
        </p:txBody>
      </p:sp>
      <p:sp>
        <p:nvSpPr>
          <p:cNvPr id="118787" name="Rectangle 2"/>
          <p:cNvSpPr>
            <a:spLocks noGrp="1" noRot="1" noChangeAspect="1" noChangeArrowheads="1" noTextEdit="1"/>
          </p:cNvSpPr>
          <p:nvPr>
            <p:ph type="sldImg"/>
          </p:nvPr>
        </p:nvSpPr>
        <p:spPr>
          <a:ln/>
        </p:spPr>
      </p:sp>
      <p:graphicFrame>
        <p:nvGraphicFramePr>
          <p:cNvPr id="18447" name="Group 15"/>
          <p:cNvGraphicFramePr>
            <a:graphicFrameLocks noGrp="1"/>
          </p:cNvGraphicFramePr>
          <p:nvPr/>
        </p:nvGraphicFramePr>
        <p:xfrm>
          <a:off x="457200" y="4419600"/>
          <a:ext cx="6022975" cy="1771650"/>
        </p:xfrm>
        <a:graphic>
          <a:graphicData uri="http://schemas.openxmlformats.org/drawingml/2006/table">
            <a:tbl>
              <a:tblPr/>
              <a:tblGrid>
                <a:gridCol w="812800"/>
                <a:gridCol w="5210175"/>
              </a:tblGrid>
              <a:tr h="1312696">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dirty="0" smtClean="0">
                        <a:ln>
                          <a:noFill/>
                        </a:ln>
                        <a:solidFill>
                          <a:schemeClr val="tx1"/>
                        </a:solidFill>
                        <a:effectLst/>
                        <a:latin typeface="Arial" charset="0"/>
                        <a:ea typeface="ＭＳ Ｐゴシック" charset="-128"/>
                      </a:endParaRPr>
                    </a:p>
                  </a:txBody>
                  <a:tcPr marL="93031" marR="93031" marT="46532" marB="465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ea typeface="ＭＳ Ｐゴシック" charset="-128"/>
                        </a:rPr>
                        <a:t>Ask </a:t>
                      </a:r>
                      <a:r>
                        <a:rPr kumimoji="0" lang="en-US" sz="1000" b="0" i="0" u="none" strike="noStrike" cap="none" normalizeH="0" baseline="0" dirty="0" smtClean="0">
                          <a:ln>
                            <a:noFill/>
                          </a:ln>
                          <a:solidFill>
                            <a:schemeClr val="tx1"/>
                          </a:solidFill>
                          <a:effectLst/>
                          <a:latin typeface="Arial" charset="0"/>
                          <a:ea typeface="ＭＳ Ｐゴシック" charset="-128"/>
                        </a:rPr>
                        <a:t>participants if they have any questions about the content covered in the module.</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ea typeface="ＭＳ Ｐゴシック" charset="-128"/>
                        </a:rPr>
                        <a:t>Answer</a:t>
                      </a:r>
                      <a:r>
                        <a:rPr kumimoji="0" lang="en-US" sz="1000" b="0" i="0" u="none" strike="noStrike" cap="none" normalizeH="0" baseline="0" dirty="0" smtClean="0">
                          <a:ln>
                            <a:noFill/>
                          </a:ln>
                          <a:solidFill>
                            <a:schemeClr val="tx1"/>
                          </a:solidFill>
                          <a:effectLst/>
                          <a:latin typeface="Arial" charset="0"/>
                          <a:ea typeface="ＭＳ Ｐゴシック" charset="-128"/>
                        </a:rPr>
                        <a:t> questions as time allows.</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ea typeface="ＭＳ Ｐゴシック" charset="-128"/>
                        </a:rPr>
                        <a:t>[Post Q &amp; A]</a:t>
                      </a: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ea typeface="ＭＳ Ｐゴシック" charset="-128"/>
                        </a:rPr>
                        <a:t>Conclude</a:t>
                      </a:r>
                      <a:r>
                        <a:rPr kumimoji="0" lang="en-US" sz="1000" b="0" i="0" u="none" strike="noStrike" cap="none" normalizeH="0" baseline="0" dirty="0" smtClean="0">
                          <a:ln>
                            <a:noFill/>
                          </a:ln>
                          <a:solidFill>
                            <a:schemeClr val="tx1"/>
                          </a:solidFill>
                          <a:effectLst/>
                          <a:latin typeface="Arial" charset="0"/>
                          <a:ea typeface="ＭＳ Ｐゴシック" charset="-128"/>
                        </a:rPr>
                        <a:t> the module.</a:t>
                      </a:r>
                      <a:endParaRPr kumimoji="0" lang="en-US" sz="1000" b="1" i="0" u="none" strike="noStrike" cap="none" normalizeH="0" baseline="0" dirty="0" smtClean="0">
                        <a:ln>
                          <a:noFill/>
                        </a:ln>
                        <a:solidFill>
                          <a:schemeClr val="tx1"/>
                        </a:solidFill>
                        <a:effectLst/>
                        <a:latin typeface="Arial" charset="0"/>
                        <a:ea typeface="ＭＳ Ｐゴシック" charset="-128"/>
                      </a:endParaRPr>
                    </a:p>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charset="-128"/>
                      </a:endParaRPr>
                    </a:p>
                  </a:txBody>
                  <a:tcPr marL="93031" marR="93031" marT="46532" marB="465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58954">
                <a:tc>
                  <a:txBody>
                    <a:bodyPr/>
                    <a:lstStyle/>
                    <a:p>
                      <a:pPr marL="0" marR="0" lvl="0" indent="0" algn="ctr" defTabSz="930275"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L="93031" marR="93031" marT="46532" marB="465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30275"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a typeface="ＭＳ Ｐゴシック" charset="-128"/>
                      </a:endParaRPr>
                    </a:p>
                  </a:txBody>
                  <a:tcPr marL="93031" marR="93031" marT="46532" marB="4653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7389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3D9501FE-AC0B-4D12-B509-C56576084BF5}" type="slidenum">
              <a:rPr lang="en-US" altLang="en-US" sz="1200"/>
              <a:pPr algn="r"/>
              <a:t>16</a:t>
            </a:fld>
            <a:endParaRPr lang="en-US" altLang="en-US" sz="1200"/>
          </a:p>
        </p:txBody>
      </p:sp>
      <p:sp>
        <p:nvSpPr>
          <p:cNvPr id="24579" name="Rectangle 2"/>
          <p:cNvSpPr>
            <a:spLocks noGrp="1" noRot="1" noChangeAspect="1" noChangeArrowheads="1" noTextEdit="1"/>
          </p:cNvSpPr>
          <p:nvPr>
            <p:ph type="sldImg"/>
          </p:nvPr>
        </p:nvSpPr>
        <p:spPr>
          <a:ln/>
        </p:spPr>
      </p:sp>
      <p:graphicFrame>
        <p:nvGraphicFramePr>
          <p:cNvPr id="108579" name="Group 35"/>
          <p:cNvGraphicFramePr>
            <a:graphicFrameLocks noGrp="1"/>
          </p:cNvGraphicFramePr>
          <p:nvPr/>
        </p:nvGraphicFramePr>
        <p:xfrm>
          <a:off x="477838" y="4335463"/>
          <a:ext cx="5902325" cy="1706562"/>
        </p:xfrm>
        <a:graphic>
          <a:graphicData uri="http://schemas.openxmlformats.org/drawingml/2006/table">
            <a:tbl>
              <a:tblPr/>
              <a:tblGrid>
                <a:gridCol w="796925"/>
                <a:gridCol w="5105400"/>
              </a:tblGrid>
              <a:tr h="54849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63" marB="4566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Show the following video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http://www.youtube.com/watch?v=qolsZG-g9Ik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Use the talking points as a debrief for the video. Allow 2 – 3 minutes for the debrief.</a:t>
                      </a:r>
                    </a:p>
                  </a:txBody>
                  <a:tcPr marT="45663" marB="4566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11580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63" marB="4566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[Post video]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what evidence did you see of a modern economy?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Possible answers: cars, buildings, shops, people dressed fashionably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what evidence did you see of a not so modern economy?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Possible answers: although cars are present there are not a lot of them, bicycles, donkeys</a:t>
                      </a:r>
                    </a:p>
                  </a:txBody>
                  <a:tcPr marT="45663" marB="45663"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9423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157ECC8-86B0-47F4-870C-FB8C3BB8B899}" type="slidenum">
              <a:rPr lang="en-US" altLang="en-US" sz="1200"/>
              <a:pPr algn="r"/>
              <a:t>17</a:t>
            </a:fld>
            <a:endParaRPr lang="en-US" altLang="en-US" sz="1200"/>
          </a:p>
        </p:txBody>
      </p:sp>
      <p:sp>
        <p:nvSpPr>
          <p:cNvPr id="26627" name="Rectangle 2"/>
          <p:cNvSpPr>
            <a:spLocks noGrp="1" noRot="1" noChangeAspect="1" noChangeArrowheads="1" noTextEdit="1"/>
          </p:cNvSpPr>
          <p:nvPr>
            <p:ph type="sldImg"/>
          </p:nvPr>
        </p:nvSpPr>
        <p:spPr>
          <a:ln/>
        </p:spPr>
      </p:sp>
      <p:graphicFrame>
        <p:nvGraphicFramePr>
          <p:cNvPr id="94279" name="Group 71"/>
          <p:cNvGraphicFramePr>
            <a:graphicFrameLocks noGrp="1"/>
          </p:cNvGraphicFramePr>
          <p:nvPr/>
        </p:nvGraphicFramePr>
        <p:xfrm>
          <a:off x="477838" y="4335463"/>
          <a:ext cx="5902325" cy="3397250"/>
        </p:xfrm>
        <a:graphic>
          <a:graphicData uri="http://schemas.openxmlformats.org/drawingml/2006/table">
            <a:tbl>
              <a:tblPr/>
              <a:tblGrid>
                <a:gridCol w="796925"/>
                <a:gridCol w="5105400"/>
              </a:tblGrid>
              <a:tr h="54859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rPr>
                        <a:t>Sources</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Once Upon a Time in Afghanistan, accessed 2/4/11 http://www.foreignpolicy.com/articles/2010/05/27/once_upon_a_time_in_afghanistan?page=full</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47127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Use this slide to describe what Afghanistan’s economy was like before the Soviet invasion.</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2377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In the 1970s, AFG had a functional economy which was able to sustain its population. However, it was still a third world country based mostly on agriculture with some light industry such as cement manufacturing.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Light and medium industry. Examples,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 metal shops with skilled workers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 cement plants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 textile factories using locally grown cotton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 bread factory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rgbClr val="000000"/>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Infrastructure projects: Kajaki dam with USAID, building roads with help from international partners.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rgbClr val="000000"/>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Half of the population had access to some health care.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rgbClr val="000000"/>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charset="0"/>
                          <a:ea typeface="ＭＳ Ｐゴシック" charset="-128"/>
                        </a:rPr>
                        <a:t>AFG had a functional military.</a:t>
                      </a:r>
                    </a:p>
                  </a:txBody>
                  <a:tcPr marT="45700" marB="45700"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0526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A68C2AA-802D-4414-96B1-12157D445F53}" type="slidenum">
              <a:rPr lang="en-US" altLang="en-US" sz="1200"/>
              <a:pPr algn="r"/>
              <a:t>18</a:t>
            </a:fld>
            <a:endParaRPr lang="en-US" altLang="en-US" sz="1200"/>
          </a:p>
        </p:txBody>
      </p:sp>
      <p:sp>
        <p:nvSpPr>
          <p:cNvPr id="28675" name="Rectangle 2"/>
          <p:cNvSpPr>
            <a:spLocks noGrp="1" noRot="1" noChangeAspect="1" noChangeArrowheads="1" noTextEdit="1"/>
          </p:cNvSpPr>
          <p:nvPr>
            <p:ph type="sldImg"/>
          </p:nvPr>
        </p:nvSpPr>
        <p:spPr>
          <a:ln/>
        </p:spPr>
      </p:sp>
      <p:graphicFrame>
        <p:nvGraphicFramePr>
          <p:cNvPr id="105541" name="Group 69"/>
          <p:cNvGraphicFramePr>
            <a:graphicFrameLocks noGrp="1"/>
          </p:cNvGraphicFramePr>
          <p:nvPr/>
        </p:nvGraphicFramePr>
        <p:xfrm>
          <a:off x="477838" y="4335463"/>
          <a:ext cx="5902325" cy="4602162"/>
        </p:xfrm>
        <a:graphic>
          <a:graphicData uri="http://schemas.openxmlformats.org/drawingml/2006/table">
            <a:tbl>
              <a:tblPr/>
              <a:tblGrid>
                <a:gridCol w="796925"/>
                <a:gridCol w="5105400"/>
              </a:tblGrid>
              <a:tr h="8533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Instructor Notes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92" marB="4569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Hidden, duplicate slide follows to continue the talking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Use this slide to describe what Afghanistan looks like as a post-conflict 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Use the example</a:t>
                      </a:r>
                      <a:r>
                        <a:rPr kumimoji="0" lang="en-US" sz="1000" b="0" i="0" u="none" strike="noStrike" cap="none" normalizeH="0" baseline="0" smtClean="0">
                          <a:ln>
                            <a:noFill/>
                          </a:ln>
                          <a:solidFill>
                            <a:schemeClr val="tx1"/>
                          </a:solidFill>
                          <a:effectLst/>
                          <a:latin typeface="Arial" charset="0"/>
                          <a:ea typeface="ＭＳ Ｐゴシック" charset="-128"/>
                        </a:rPr>
                        <a:t> of the former Confederate States at the end of the Civil War.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ea typeface="ＭＳ Ｐゴシック" charset="-128"/>
                      </a:endParaRPr>
                    </a:p>
                  </a:txBody>
                  <a:tcPr marT="45692" marB="4569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74881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Narrow" pitchFamily="34" charset="0"/>
                          <a:ea typeface="ＭＳ Ｐゴシック" charset="-128"/>
                          <a:cs typeface="Times New Roman" pitchFamily="18" charset="0"/>
                        </a:rPr>
                        <a:t>Talking Points</a:t>
                      </a:r>
                      <a:endParaRPr kumimoji="0" lang="en-US" sz="2400" b="0" i="0" u="none" strike="noStrike" cap="none" normalizeH="0" baseline="0" smtClean="0">
                        <a:ln>
                          <a:noFill/>
                        </a:ln>
                        <a:solidFill>
                          <a:schemeClr val="tx1"/>
                        </a:solidFill>
                        <a:effectLst/>
                        <a:latin typeface="Arial" charset="0"/>
                        <a:ea typeface="ＭＳ Ｐゴシック" charset="-128"/>
                      </a:endParaRPr>
                    </a:p>
                  </a:txBody>
                  <a:tcPr marT="45692" marB="4569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what do you remember from American history about the economy of the Southern states prior to the Civil War.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Answer: agriculture based; produced raw materials that needed to be transported to manufacturing centers in the northern states and Europe (primarily England); railroads used to move agricultural products to shipping ports; very little manufacturing or industry (Harpers Ferry in VA a notable exception).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In actuality, AFG looked very much like the southern states prior to the Civil War, except AFG probably had more medium and light industry.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Ask</a:t>
                      </a:r>
                      <a:r>
                        <a:rPr kumimoji="0" lang="en-US" sz="1000" b="0" i="0" u="none" strike="noStrike" cap="none" normalizeH="0" baseline="0" smtClean="0">
                          <a:ln>
                            <a:noFill/>
                          </a:ln>
                          <a:solidFill>
                            <a:schemeClr val="tx1"/>
                          </a:solidFill>
                          <a:effectLst/>
                          <a:latin typeface="Arial" charset="0"/>
                          <a:ea typeface="ＭＳ Ｐゴシック" charset="-128"/>
                        </a:rPr>
                        <a:t> participants: what did the former Confederate states look like at the end of the Civil War?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ea typeface="ＭＳ Ｐゴシック" charset="-128"/>
                        </a:rPr>
                        <a:t>Key points: In the last years of the Civil War the Union had a “total war” policy to eliminate the ability of the Confederacy to resist, much less wage war. Recall Sherman’s infamous “March to the Sea” from Atlanta which set the economy back by 100 years with a loss of $100M; the campaign in the Shenandoah Valley (the bread basket of the Confederacy) that eliminated the ability to grow crops; the destruction of the few railroads that existed in the South so that nothing could be shipped to either ports or to the military, both men and materiel; the crippling port blockades that didn’t allow the Confederacy to ship its agriculture goods, especially cotton and tobacco, to its traditional customers, primarily England.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a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ea typeface="ＭＳ Ｐゴシック" charset="-128"/>
                        </a:rPr>
                        <a:t>Remind</a:t>
                      </a:r>
                      <a:r>
                        <a:rPr kumimoji="0" lang="en-US" sz="1000" b="0" i="0" u="none" strike="noStrike" cap="none" normalizeH="0" baseline="0" smtClean="0">
                          <a:ln>
                            <a:noFill/>
                          </a:ln>
                          <a:solidFill>
                            <a:schemeClr val="tx1"/>
                          </a:solidFill>
                          <a:effectLst/>
                          <a:latin typeface="Arial" charset="0"/>
                          <a:ea typeface="ＭＳ Ｐゴシック" charset="-128"/>
                        </a:rPr>
                        <a:t> participants that the Southern States endured 11 years of “reconstruction” following the Civil War until it was once again able to sustain itself. And the Civil War only lasted 4 years as contrasted with 30 years of war in AFG.</a:t>
                      </a:r>
                      <a:endParaRPr kumimoji="0" lang="en-US" sz="1000" b="0" i="0" u="none" strike="noStrike" cap="none" normalizeH="0" baseline="0" smtClean="0">
                        <a:ln>
                          <a:noFill/>
                        </a:ln>
                        <a:solidFill>
                          <a:srgbClr val="000000"/>
                        </a:solidFill>
                        <a:effectLst/>
                        <a:latin typeface="Arial" charset="0"/>
                        <a:ea typeface="ＭＳ Ｐゴシック" charset="-128"/>
                      </a:endParaRPr>
                    </a:p>
                  </a:txBody>
                  <a:tcPr marT="45692" marB="45692"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4051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8A8458-E493-4DBF-97CD-46ACF1353EF6}"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238367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8A8458-E493-4DBF-97CD-46ACF1353EF6}"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8358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8A8458-E493-4DBF-97CD-46ACF1353EF6}"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520306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65600" y="6584952"/>
            <a:ext cx="3860800" cy="273049"/>
          </a:xfrm>
          <a:prstGeom prst="rect">
            <a:avLst/>
          </a:prstGeom>
        </p:spPr>
        <p:txBody>
          <a:bodyPr/>
          <a:lstStyle>
            <a:lvl1pPr algn="ctr">
              <a:defRPr sz="1200">
                <a:solidFill>
                  <a:srgbClr val="B2B2B2"/>
                </a:solidFill>
                <a:latin typeface="Arial" pitchFamily="34" charset="0"/>
                <a:cs typeface="Arial" pitchFamily="34" charset="0"/>
              </a:defRPr>
            </a:lvl1pPr>
          </a:lstStyle>
          <a:p>
            <a:endParaRPr lang="en-US" dirty="0"/>
          </a:p>
        </p:txBody>
      </p:sp>
      <p:sp>
        <p:nvSpPr>
          <p:cNvPr id="26" name="Subtitle 2"/>
          <p:cNvSpPr>
            <a:spLocks noGrp="1"/>
          </p:cNvSpPr>
          <p:nvPr>
            <p:ph type="subTitle" idx="1" hasCustomPrompt="1"/>
          </p:nvPr>
        </p:nvSpPr>
        <p:spPr>
          <a:xfrm>
            <a:off x="3048000" y="381000"/>
            <a:ext cx="8534400" cy="533400"/>
          </a:xfrm>
        </p:spPr>
        <p:txBody>
          <a:bodyPr>
            <a:normAutofit/>
          </a:bodyPr>
          <a:lstStyle>
            <a:lvl1pPr marL="0" indent="0" algn="r">
              <a:buNone/>
              <a:defRPr sz="280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title style</a:t>
            </a:r>
            <a:endParaRPr lang="en-US" dirty="0"/>
          </a:p>
        </p:txBody>
      </p:sp>
    </p:spTree>
    <p:extLst>
      <p:ext uri="{BB962C8B-B14F-4D97-AF65-F5344CB8AC3E}">
        <p14:creationId xmlns:p14="http://schemas.microsoft.com/office/powerpoint/2010/main" val="310992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8A8458-E493-4DBF-97CD-46ACF1353EF6}"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3692338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8458-E493-4DBF-97CD-46ACF1353EF6}" type="datetimeFigureOut">
              <a:rPr lang="en-US" smtClean="0"/>
              <a:t>5/19/2016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188232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8A8458-E493-4DBF-97CD-46ACF1353EF6}" type="datetimeFigureOut">
              <a:rPr lang="en-US" smtClean="0"/>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28003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8A8458-E493-4DBF-97CD-46ACF1353EF6}" type="datetimeFigureOut">
              <a:rPr lang="en-US" smtClean="0"/>
              <a:t>5/19/2016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873638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8A8458-E493-4DBF-97CD-46ACF1353EF6}" type="datetimeFigureOut">
              <a:rPr lang="en-US" smtClean="0"/>
              <a:t>5/19/2016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39430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A8458-E493-4DBF-97CD-46ACF1353EF6}" type="datetimeFigureOut">
              <a:rPr lang="en-US" smtClean="0"/>
              <a:t>5/19/2016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365497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8A8458-E493-4DBF-97CD-46ACF1353EF6}" type="datetimeFigureOut">
              <a:rPr lang="en-US" smtClean="0"/>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1212170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8A8458-E493-4DBF-97CD-46ACF1353EF6}" type="datetimeFigureOut">
              <a:rPr lang="en-US" smtClean="0"/>
              <a:t>5/19/2016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81F95A-7E9B-40B5-A9F9-220342D95F8B}" type="slidenum">
              <a:rPr lang="en-US" smtClean="0"/>
              <a:t>‹#›</a:t>
            </a:fld>
            <a:endParaRPr lang="en-US"/>
          </a:p>
        </p:txBody>
      </p:sp>
    </p:spTree>
    <p:extLst>
      <p:ext uri="{BB962C8B-B14F-4D97-AF65-F5344CB8AC3E}">
        <p14:creationId xmlns:p14="http://schemas.microsoft.com/office/powerpoint/2010/main" val="87880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A8458-E493-4DBF-97CD-46ACF1353EF6}" type="datetimeFigureOut">
              <a:rPr lang="en-US" smtClean="0"/>
              <a:t>5/19/2016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81F95A-7E9B-40B5-A9F9-220342D95F8B}" type="slidenum">
              <a:rPr lang="en-US" smtClean="0"/>
              <a:t>‹#›</a:t>
            </a:fld>
            <a:endParaRPr lang="en-US"/>
          </a:p>
        </p:txBody>
      </p:sp>
    </p:spTree>
    <p:extLst>
      <p:ext uri="{BB962C8B-B14F-4D97-AF65-F5344CB8AC3E}">
        <p14:creationId xmlns:p14="http://schemas.microsoft.com/office/powerpoint/2010/main" val="3838570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jpeg"/><Relationship Id="rId26" Type="http://schemas.openxmlformats.org/officeDocument/2006/relationships/image" Target="../media/image47.jpeg"/><Relationship Id="rId39" Type="http://schemas.openxmlformats.org/officeDocument/2006/relationships/image" Target="../media/image60.png"/><Relationship Id="rId3" Type="http://schemas.openxmlformats.org/officeDocument/2006/relationships/notesSlide" Target="../notesSlides/notesSlide15.xml"/><Relationship Id="rId21" Type="http://schemas.openxmlformats.org/officeDocument/2006/relationships/image" Target="../media/image42.png"/><Relationship Id="rId34" Type="http://schemas.openxmlformats.org/officeDocument/2006/relationships/image" Target="../media/image55.pn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jpeg"/><Relationship Id="rId38" Type="http://schemas.openxmlformats.org/officeDocument/2006/relationships/image" Target="../media/image59.png"/><Relationship Id="rId2" Type="http://schemas.openxmlformats.org/officeDocument/2006/relationships/slideLayout" Target="../slideLayouts/slideLayout7.xml"/><Relationship Id="rId16" Type="http://schemas.openxmlformats.org/officeDocument/2006/relationships/image" Target="../media/image37.jpeg"/><Relationship Id="rId20" Type="http://schemas.openxmlformats.org/officeDocument/2006/relationships/image" Target="../media/image41.jpeg"/><Relationship Id="rId29" Type="http://schemas.openxmlformats.org/officeDocument/2006/relationships/image" Target="../media/image50.jpeg"/><Relationship Id="rId1" Type="http://schemas.openxmlformats.org/officeDocument/2006/relationships/tags" Target="../tags/tag1.xml"/><Relationship Id="rId6" Type="http://schemas.openxmlformats.org/officeDocument/2006/relationships/image" Target="../media/image23.jpeg"/><Relationship Id="rId11" Type="http://schemas.openxmlformats.org/officeDocument/2006/relationships/image" Target="../media/image32.png"/><Relationship Id="rId24" Type="http://schemas.openxmlformats.org/officeDocument/2006/relationships/image" Target="../media/image45.jpeg"/><Relationship Id="rId32" Type="http://schemas.openxmlformats.org/officeDocument/2006/relationships/image" Target="../media/image53.png"/><Relationship Id="rId37" Type="http://schemas.openxmlformats.org/officeDocument/2006/relationships/image" Target="../media/image58.jpeg"/><Relationship Id="rId5" Type="http://schemas.openxmlformats.org/officeDocument/2006/relationships/image" Target="../media/image27.jpe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1.jpe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6.jpeg"/><Relationship Id="rId9" Type="http://schemas.openxmlformats.org/officeDocument/2006/relationships/image" Target="../media/image30.png"/><Relationship Id="rId14" Type="http://schemas.openxmlformats.org/officeDocument/2006/relationships/image" Target="../media/image35.jpe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jpeg"/><Relationship Id="rId35"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hyperlink" Target="http://www.irinnews.org/PhotoDetail.aspx?ImageId=2004822"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irinnews.org/PhotoDetail.aspx?ImageId=2004822"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www.facebook.com/photo.php?pid=2981711&amp;id=754324632" TargetMode="External"/><Relationship Id="rId5" Type="http://schemas.openxmlformats.org/officeDocument/2006/relationships/image" Target="../media/image68.jpeg"/><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3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facebook.com/photo.php?pid=3448851&amp;id=571914823"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97.jpeg"/><Relationship Id="rId4" Type="http://schemas.openxmlformats.org/officeDocument/2006/relationships/hyperlink" Target="http://lh5.ggpht.com/_b9NlW9J3DFA/S9xg3C8U5pI/AAAAAAAAA0k/B7x870jLOoc/s1024/201005030400.JP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00.jpeg"/><Relationship Id="rId4" Type="http://schemas.openxmlformats.org/officeDocument/2006/relationships/image" Target="../media/image99.jpeg"/></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6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chart" Target="../charts/chart6.xml"/></Relationships>
</file>

<file path=ppt/slides/_rels/slide6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953" y="471686"/>
            <a:ext cx="3925615" cy="584775"/>
          </a:xfrm>
          <a:prstGeom prst="rect">
            <a:avLst/>
          </a:prstGeom>
          <a:noFill/>
        </p:spPr>
        <p:txBody>
          <a:bodyPr wrap="square" rtlCol="0">
            <a:spAutoFit/>
          </a:bodyPr>
          <a:lstStyle/>
          <a:p>
            <a:pPr algn="ctr"/>
            <a:r>
              <a:rPr lang="en-US" sz="1600" b="1" dirty="0" smtClean="0"/>
              <a:t>Insert USF EEP Logo </a:t>
            </a:r>
          </a:p>
          <a:p>
            <a:pPr algn="ctr"/>
            <a:r>
              <a:rPr lang="en-US" sz="1600" b="1" dirty="0" smtClean="0"/>
              <a:t>(branding)</a:t>
            </a:r>
            <a:endParaRPr lang="en-US" sz="1600" b="1" dirty="0"/>
          </a:p>
        </p:txBody>
      </p:sp>
      <p:sp>
        <p:nvSpPr>
          <p:cNvPr id="3" name="TextBox 2"/>
          <p:cNvSpPr txBox="1"/>
          <p:nvPr/>
        </p:nvSpPr>
        <p:spPr>
          <a:xfrm>
            <a:off x="851337" y="2169607"/>
            <a:ext cx="7430815" cy="1323439"/>
          </a:xfrm>
          <a:prstGeom prst="rect">
            <a:avLst/>
          </a:prstGeom>
          <a:noFill/>
        </p:spPr>
        <p:txBody>
          <a:bodyPr wrap="square" rtlCol="0">
            <a:spAutoFit/>
          </a:bodyPr>
          <a:lstStyle/>
          <a:p>
            <a:r>
              <a:rPr lang="en-US" sz="4000" b="1" dirty="0" smtClean="0"/>
              <a:t>Stability Operations:  </a:t>
            </a:r>
          </a:p>
          <a:p>
            <a:r>
              <a:rPr lang="en-US" sz="4000" b="1" dirty="0" smtClean="0"/>
              <a:t>Afghanistan</a:t>
            </a:r>
            <a:endParaRPr lang="en-US" sz="4000" dirty="0"/>
          </a:p>
        </p:txBody>
      </p:sp>
      <p:sp>
        <p:nvSpPr>
          <p:cNvPr id="6" name="TextBox 5"/>
          <p:cNvSpPr txBox="1"/>
          <p:nvPr/>
        </p:nvSpPr>
        <p:spPr>
          <a:xfrm>
            <a:off x="641130" y="4954275"/>
            <a:ext cx="3925615" cy="707886"/>
          </a:xfrm>
          <a:prstGeom prst="rect">
            <a:avLst/>
          </a:prstGeom>
          <a:noFill/>
        </p:spPr>
        <p:txBody>
          <a:bodyPr wrap="square" rtlCol="0">
            <a:spAutoFit/>
          </a:bodyPr>
          <a:lstStyle/>
          <a:p>
            <a:r>
              <a:rPr lang="en-US" sz="2000" b="1" dirty="0" smtClean="0"/>
              <a:t>Adib Farhadi, Ph.D.</a:t>
            </a:r>
          </a:p>
          <a:p>
            <a:r>
              <a:rPr lang="en-US" sz="2000" b="1" dirty="0" smtClean="0"/>
              <a:t>University of South Florida</a:t>
            </a:r>
          </a:p>
        </p:txBody>
      </p:sp>
      <p:sp>
        <p:nvSpPr>
          <p:cNvPr id="7" name="TextBox 6"/>
          <p:cNvSpPr txBox="1"/>
          <p:nvPr/>
        </p:nvSpPr>
        <p:spPr>
          <a:xfrm>
            <a:off x="8071945" y="624086"/>
            <a:ext cx="3925615" cy="338554"/>
          </a:xfrm>
          <a:prstGeom prst="rect">
            <a:avLst/>
          </a:prstGeom>
          <a:noFill/>
        </p:spPr>
        <p:txBody>
          <a:bodyPr wrap="square" rtlCol="0">
            <a:spAutoFit/>
          </a:bodyPr>
          <a:lstStyle/>
          <a:p>
            <a:pPr algn="ctr"/>
            <a:r>
              <a:rPr lang="en-US" sz="1600" b="1" i="1" dirty="0" smtClean="0"/>
              <a:t>Branding of Master Slide </a:t>
            </a:r>
          </a:p>
        </p:txBody>
      </p:sp>
    </p:spTree>
    <p:extLst>
      <p:ext uri="{BB962C8B-B14F-4D97-AF65-F5344CB8AC3E}">
        <p14:creationId xmlns:p14="http://schemas.microsoft.com/office/powerpoint/2010/main" val="47140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270000" y="885372"/>
            <a:ext cx="6799263" cy="249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t>Learning Objectives</a:t>
            </a:r>
          </a:p>
        </p:txBody>
      </p:sp>
      <p:sp>
        <p:nvSpPr>
          <p:cNvPr id="3" name="Rectangle 3"/>
          <p:cNvSpPr txBox="1">
            <a:spLocks noChangeArrowheads="1"/>
          </p:cNvSpPr>
          <p:nvPr/>
        </p:nvSpPr>
        <p:spPr>
          <a:xfrm>
            <a:off x="2300513" y="1919515"/>
            <a:ext cx="7467600" cy="422910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Describe Afghanistan’s current economy</a:t>
            </a:r>
          </a:p>
          <a:p>
            <a:r>
              <a:rPr lang="en-US" altLang="en-US" dirty="0" smtClean="0"/>
              <a:t>Describe the role of economic development in a COIN strategy</a:t>
            </a:r>
          </a:p>
          <a:p>
            <a:r>
              <a:rPr lang="en-US" altLang="en-US" dirty="0" smtClean="0"/>
              <a:t>Explain inhibitors and enablers to Afghanistan’s trade and economy</a:t>
            </a:r>
          </a:p>
          <a:p>
            <a:r>
              <a:rPr lang="en-US" altLang="en-US" dirty="0" smtClean="0"/>
              <a:t>Describe the </a:t>
            </a:r>
            <a:r>
              <a:rPr lang="en-US" altLang="en-US" b="1" u="sng" dirty="0" smtClean="0"/>
              <a:t>regional economic landscape</a:t>
            </a:r>
          </a:p>
          <a:p>
            <a:endParaRPr lang="en-US" altLang="en-US" dirty="0" smtClean="0"/>
          </a:p>
          <a:p>
            <a:endParaRPr lang="en-US" altLang="en-US" dirty="0" smtClean="0"/>
          </a:p>
          <a:p>
            <a:pPr lvl="1">
              <a:buFont typeface="Wingdings" panose="05000000000000000000" pitchFamily="2" charset="2"/>
              <a:buNone/>
            </a:pPr>
            <a:endParaRPr lang="en-US" altLang="en-US" dirty="0" smtClean="0"/>
          </a:p>
          <a:p>
            <a:endParaRPr lang="en-US" altLang="en-US" dirty="0" smtClean="0"/>
          </a:p>
        </p:txBody>
      </p:sp>
    </p:spTree>
    <p:extLst>
      <p:ext uri="{BB962C8B-B14F-4D97-AF65-F5344CB8AC3E}">
        <p14:creationId xmlns:p14="http://schemas.microsoft.com/office/powerpoint/2010/main" val="251164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6F87AE7B-D889-47B8-B0BC-507E1D1D2B7D}" type="slidenum">
              <a:rPr lang="en-US" altLang="en-US" sz="1000"/>
              <a:pPr>
                <a:spcBef>
                  <a:spcPct val="0"/>
                </a:spcBef>
                <a:buClrTx/>
                <a:buFontTx/>
                <a:buNone/>
              </a:pPr>
              <a:t>100</a:t>
            </a:fld>
            <a:endParaRPr lang="en-US" altLang="en-US" sz="1400"/>
          </a:p>
        </p:txBody>
      </p:sp>
      <p:sp>
        <p:nvSpPr>
          <p:cNvPr id="117763"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Questions?</a:t>
            </a:r>
          </a:p>
        </p:txBody>
      </p:sp>
      <p:sp>
        <p:nvSpPr>
          <p:cNvPr id="117765" name="Text Box 5"/>
          <p:cNvSpPr txBox="1">
            <a:spLocks noChangeArrowheads="1"/>
          </p:cNvSpPr>
          <p:nvPr/>
        </p:nvSpPr>
        <p:spPr bwMode="auto">
          <a:xfrm>
            <a:off x="7283450" y="61914"/>
            <a:ext cx="33099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117766" name="Picture 7" descr="Vo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676400"/>
            <a:ext cx="8001000" cy="4572000"/>
          </a:xfrm>
          <a:prstGeom prst="rect">
            <a:avLst/>
          </a:prstGeom>
          <a:noFill/>
          <a:ln w="38100">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5362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7395" y="660285"/>
            <a:ext cx="9329351" cy="4832092"/>
          </a:xfrm>
          <a:prstGeom prst="rect">
            <a:avLst/>
          </a:prstGeom>
          <a:noFill/>
        </p:spPr>
        <p:txBody>
          <a:bodyPr wrap="square" rtlCol="0">
            <a:spAutoFit/>
          </a:bodyPr>
          <a:lstStyle/>
          <a:p>
            <a:pPr lvl="0" algn="ctr"/>
            <a:r>
              <a:rPr lang="en-US" sz="2800" b="1" dirty="0"/>
              <a:t>Application and Practice of Processes</a:t>
            </a:r>
            <a:r>
              <a:rPr lang="en-US" sz="2800" b="1" i="1" dirty="0"/>
              <a:t> </a:t>
            </a:r>
            <a:endParaRPr lang="en-US" sz="2800" b="1" i="1" dirty="0" smtClean="0"/>
          </a:p>
          <a:p>
            <a:pPr lvl="0" algn="ctr"/>
            <a:endParaRPr lang="en-US" sz="2800" b="1" i="1" dirty="0"/>
          </a:p>
          <a:p>
            <a:pPr lvl="0" algn="ctr"/>
            <a:r>
              <a:rPr lang="en-US" sz="2800" b="1" i="1" dirty="0" smtClean="0"/>
              <a:t>“so what” </a:t>
            </a:r>
          </a:p>
          <a:p>
            <a:pPr lvl="0" algn="ctr"/>
            <a:endParaRPr lang="en-US" sz="2800" b="1" i="1" dirty="0"/>
          </a:p>
          <a:p>
            <a:r>
              <a:rPr lang="en-US" sz="2800" b="1" dirty="0" smtClean="0"/>
              <a:t>  </a:t>
            </a:r>
            <a:r>
              <a:rPr lang="en-US" sz="2800" dirty="0" smtClean="0"/>
              <a:t>Please take 5 minutes to identify the most important “so what”</a:t>
            </a:r>
          </a:p>
          <a:p>
            <a:pPr lvl="0"/>
            <a:r>
              <a:rPr lang="en-US" sz="2800" b="1" dirty="0" smtClean="0"/>
              <a:t> </a:t>
            </a:r>
            <a:endParaRPr lang="en-US" sz="2800" dirty="0"/>
          </a:p>
          <a:p>
            <a:pPr algn="ctr"/>
            <a:endParaRPr lang="en-US" sz="2800" dirty="0" smtClean="0"/>
          </a:p>
          <a:p>
            <a:endParaRPr lang="en-US" sz="2800" dirty="0" smtClean="0"/>
          </a:p>
          <a:p>
            <a:endParaRPr lang="en-US" sz="2800" dirty="0"/>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1028206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hMSERUUExQVFRUWFxoYFxcVFxcYFxoYHxcVFxcYFxgYHCYeHBokGRcVHy8gIycpLCwsGB4xNTAqNSYrLCkBCQoKDgwOGg8PGiwlHSQpLCkqLCwsLCksKSwsLCwsLCksLCksKSwsLCwpKSwsLCwsKSwsLCkpLCksLCksKSwsKf/AABEIALgBEQMBIgACEQEDEQH/xAAcAAABBQEBAQAAAAAAAAAAAAAFAAMEBgcCAQj/xABEEAABAgQDBgMECAQEBgMBAAABAhEAAwQhBRIxBiJBUWFxE4GRMqGxwQcUI0JS0eHwYnKCkhUkstIzosLT4/EWJUOT/8QAGgEAAwEBAQEAAAAAAAAAAAAAAgMEAQAFBv/EADERAAICAQQBAgUCBAcAAAAAAAABAgMRBBIhMUETUQUUIjJxFWFCgbHwI1JiocHh8f/aAAwDAQACEQMRAD8AG7DSlokLQsEKC1a8QwuOkVaYd49z8TFl2d2h+sz5xYjdT7nSGHDtDE3ZUgnf4k6Qm2LZ0GDJUwARFr17pIg0dnj+P3R1N2UzJbOb9IUoMNyRmUmSpa2SCSTYDWCOH1y5E3Omygkjs4a/NosdVs+jDh4+czCdwJIA1FyD0EQ9mZdKUzlTne2UKsjmHIu78otixMiPhWIDx0TJyEzRmBUFuAXYOcvLWLJt1tHJqVIEgZQgqcBICVGwzvqbBrwA2ewOZVLCUJJvvKAcJF/dHmJYWqnmGXMKc4AJCS7PoD1b4xRwJfYRk7NzJSZFUopAVMSAMwLglgzcYt9R7J7GKFTYktPgyjaWJmYpbV1BTxeahe6exiWzsfDofkGw7fKJ6Krw5S1/hST7oGSVWHaO66sRLkLMz2LBXaBXYUujOJlcuYy1nMetx27Q/ju0f1lElBQlOQAukBIfQjKOEc1SPGmlMrKy1sn7iWu2ulo62g2f+qzUJKgXD2uAP5uJd4qwuhCXkuezOGYeugWZq3mBe6JjSx4mSyAoXKTxihrw1c1UwoT7CSotprwOkEJeBzzKE1KCqUQVE8E5bF+AiDKxFUpSsmkxORQ4MeYjZ9GQ7A7xzltF2R9HaWB8VWgOgjw/R+nTxVegiMfgY+i9X+eH8hix/SrSqmzKZCASSDoCeQctwj3ZDZFNNOEwLKizXAiN9IeLrk1tOpCi6ZZsLalmMHEBrkqNXhcySrLNTlVqAeI0f3Qew7bRcqjVTHMoKzB3bKgjRJ11vAqdiH1qpC558PMEpUpIKtLZssW7b3ZKmpqeXMlKUpRCUboASCz5l8QTyijjHIHkj4CfsJR/h/8AUOYrYgw1sRTeLTkFXsLIHbWDNbgwX96JWxqQCrvumLHs6vcV3iCvAwR7WnSCeG0nhpN3eMTNaCBXAHa9zTLSm6lskDm8GTFc2vxQ08tCxrn48bGDQGDOMMqZkidmSN9BPkWIL+sEKnEZk1aVzVeIQAN/iBwPSJ+wtfSibOVVSyQQS77oSTvJy6l4j18vx6taZGQha2lhO4lvui+lofHoF9ll2j2vp51FLp5csS15Ek+GBlFy8sk7zcbQK2X2XFUidMMxCTLAID74YuTk5EBod2r2LVRJQtS0kLYJTcqdnXcWYGAMifNQlSpZUlJ3VKT6gPw0jpLgGOPBr1HNCkJVzAPugjSq3hFc2XqM1LKLuctz1cvB6Qu4iTI9oIPCjjzhRuQTM6TC0UeImUgqIXKUcxZiXzAJ5gaPEVe0E4k3Gp4QGwGuKaqSpRJBCg6ifvA6P1+MPHU94G/KaCrJ5xybzHoIarNp56E7qg46frEFRvEavO6YRFvI3BDr9op1UyZpBCS4ADX0f0himoJikKWlJKA4LaBruekcfVSiWlfBaSfe0FZW0avqX1YgEF3IswcEO2vHWPQj0IkcYNiy6ZYmINwFWcgEtZ21bWHp2JGdOE2eM7tnyskqAHPm3GDeyuGUcynmGas5mS6SMoBDlICz+KAVHRqnTRLQm6lMAHLOW4cBzhnAstO3K6QypP1ZKRMAlhTl5gDOkBrHqYmLqQwTfMQAwD6i0CKLZZcqoInWUhRCe/BXpcepg9Kw93KszEh9CcrrI5W1tCZLIalhCpZjgWa3HiLXHSAu3NS1OlH4lj3OYs0qkSAL3boNWt5OzdOsV7bHCVLQABeWyv6TrGKPJqllFOIJYAOXDD3x7UVy5k11KJOvQdh5QU2Xr5MqclU5AWl7EqKctje2sN47Vy51VnlbkshISFDKE83bhxeHvsAOVG30yZRimWAsEELUbF3dGXK2loFYDRSJs0pnKKXQcrCxPfgfKDeKbGS5VEmoEwTDlDiVdJL+25vlGkVqnwyZOKhLSVFKSogalizDrHPlGL9hVG2lUhSkhSWSSBuglho8Mnbeq/En+0QHq5JSshQIUCxB1B5GGlCz9YlcVkemXrYrayfOqRLmKBDE2DQZ2noJM+tImrIyyEsBxcquDoDZopv0fq/zqf5TEvbqYtdXMIfKkISW6DNf1jY9mSBtBSqmrSiUDmUWSDrx/KHqlc2/iFbnXM9yLceUFdg9qBRTSpQCkFJOXKCSr7oBNxeHdo8SXiNSZstKgClIZRGVBa4B0AeKM+4l5z+xJwXFkiQhMpkTADnCeLaGJhxKYQ+cu0C//j6qachQKVoWljlOYgtvO2gePJazlIYluPCJp9jok6XiswpcqLiDWz9UpaVZi94qSJ3tCD+yy7K7/KACxksjxR/pKnbspPNRPuaLq8Uv6QqbMkLH/wCZv2P7ENQGCt4Bs1Pqc5lIJCSL6A3vfoLwzMlMojUgta9+n74RK2Z2onUyViWr2iLG6Rfe3eukStnKiSmqQqegqQViyTlAJUGJ6DlD10LfZxim0M+oGWaslIysjgnKMth5RYtl9qqWTSTJU2UlKyQAtIzKJYsopVbdiNt/WUsyan6qEBIKvEypZRW91E8RyhUP0fzZtIakqSgJdRcuPDyu+7d34RzQP5Cuwc56Yh3yzFDlxfSLfJjPPo7qTmmy+FlDvp8I0CSYkaxIp7RJ8aPYYzR5HA4MoxOaKquCpZspYKXARlAFkgC1mbrCShiX1c/GBVUPDmbpCihViNCQdR0ghJm5khR1VcxupXTOrOFG8RcTVuntElWsRq24Hl8Ykj2PSyE8Uwz/ACMtheWkKPz+UVimS9o0qklJWhj7OVj6RQKijMqatKh7Pw4e6PSiTyQ9KpZhTmCVFBfS43dXbkDxgjsxi0ymqJcyWpQ3gCE6qS90+cEZG2SfqBp8gSVIKSqUAlr2fm/GGdk6SWULmqWnxEABMsgvdSRnzaWD+bQeeBWC0z63NMUtZdSiVHoSS5bjb4xBTiJfXQWBs3A3NrPxcXPcRZlY5yJdRuwTY66W4sNXsfWD2D7JhRzT1W4Il281qA3j2AieViiUV0yn0gYmrIN3J0fVruPaF7nQgcRcERPpqoKUkKs5a559+H5jnFqptkaO/wBilRbWYVLLf1H3QPxfZeQEMiWJbaFDhvz7GA9dZH/JS9zLtrsH8Ga6f+GXI6HlAtAdjGizsLNRSFMyygVB/wCNJKX7Fn7ERQ0q8Cay0JUUlihb5T3bhFieVkikmh+aZtkrzDInK12CTcDzd/OCmzu1Uyj8QJLpWg7tmzWYnjo+kT9r9qpVTLRLlpyZCDusEKsH620DwtjtlZVWJviTkJUE2TfOL+3exHCNyBkoeJrC1FYDBSjZ3bj8zEKYLPBLGKTJMmISFZUKbe15B+8DppsBEsux65Qe+j8/5xPYwR2lxzfqJAF1TBvC1gEuC2vGB2wwarQeh+EdY/QfaeLmBM6YssLsAW/KOj2bLoJ0+DSRICitK5ii4CCWSkC4WWsSeUGsNnpskghIGiR8uAgLQSgFZVPbQHoz+cXXCcKQwfofXhC52cjq6dwxSzQokEW4MNfW7wwrZ9YWZkuw4hiAR5nWLzS4VJYOH7xLqKZOVk2HSFOwqhpsPkyOrommW0L6DjxB5GCOzgZ+8EtoMNAJWLEtpzDsr0tELDQyj1ZvS8EpZJpx2vAcJgBiMsTPESbhTj3Qbe0VXBqzxArotXxtDk+RSjlNlJl05lrUlWoJEGcCwSZVzky5aVFyxUA4T1LaCCO1+CsRPTobLbgeBgZgONzKWamagqDapBIChexbWKl0IYsXwSbSrCJwAUbsCCWexLaPDlFtDUU8oy5aihClZu9spF7EdI4xnHptXMEydlKgGJSGJD2fmRzi3T8ToDhqUJQmXOyr8PxPtCC4zX4FXCOA6A30f1yEzJiFDfWxSr1dLe+NFlCMv2TwaatRqEhkyVJc8D+Id2MahIiSa+ooXQssKO/DhQODjJMIq0GrQuekqClOcpCWUfvdukdVM1BmL8IAS8xy5dALEecCjLKiwDk2AEFsNpDKROlTQAoZVN36w3UL6Tqk3nBGJhisFofCbw1VpfyiArpWZpFrwOqzyE8/ZPlEHbbCTlTOTxZK+3AxG2QqftVI4KuO4190XKbTJmpUlQdJBEX1SygNXVssa8GWU7XTBPDZypaVKT7SiEJ7m5v2aIlVQGRNUhWqT6jgYuGz8qVU0gl+HkXLnJUZksZlK3FDfBI1fnwhtjxBskhFymkifgNGmUgcVEDMrif06RYJdeUhpYSpfJRZPmRA6mpRLASS/qOHEHQ9InowRM1mUU+ZHZ21HSPLa5yezFPbg6w7aOp8UImBBJOiLgef5xxtViszMUGZ4CE6qYE8GZ7C5iVSYKmnypSLqsG15k3c8ePOJOJUgmZCriGNxqDb5xweOMFfpJuZAAVmBVZVnULXLfu0Adt8DzPOQLoYL6jn5RZp0tEuYlALPZI7XNu3xiVTS8y1A3BEelTLdFHk6iGyZkCTeJ0iVO8Na5YVlJCFlL8bgW7QR2r2b+rTbD7NROU8ukHNmdt5dNSTJa5ScxISDLSAshi6youCR2h76JH+xQJlYyJyF3KmYkOrMDzMCUofyi34Ts545mTVOUMoJfUm+8YqpRl+cS2cMoj0E9l15akHklR90RJNaoLSVAKylwFaavCwmc0wn+FXwidNkfWZyEyU6ISlgGY8XMZBcmy4WSz0lOFzCWbiPT4Xi1UEx2b9tFam4dOkgC0xQRvhJGcBrHKbkNxEF8CClyks4UQbDU66d4msLNOn2XOnxOXLSM5TbqH9Ih4jtciWA6XSdCD8Pf6QBOyK1nNMUQG9ket1G59AOkFaWkQqSgFKVeEctrlixBDdYXgtWWiCusTVS1BAFwSMqgpjqHYwJo5RYLP3wD24fnFwmy0IRugNo4DWiuVKSGB5qbtu/N4OJPfDjLHFr+zJ/hPwih7J1H2qkn7wcd3i5Tpv2ah0PwMZxQziiYFD7peGSltaYOlr3xlFGrU+HicnIoOFJb1jNsdwVdNOVKXwuk808DGobNVImJSsaEOPyjrbXZ0VUhx/xEXSefNPnF8eVk8mbcZbWY+hJLABySzDWD2I7GVEmSmepLSygKOY5SFEtlY3JgG5SeIIPYgj5xY8T22nVEhFOoBSQlAdV15wfbB58GjWc8+AHh2LTKcTAg2mMC+mvLTpGt4bMzIQeaQfcIpGAbGuQucP6fz6xb8CSRKSk/cdPobe5ols7Q+K+lsJPCjnNCgDCs7D4JI8ITBdf3n1B4joIFbcUeSoCgGCkse4/SG9mcX8GaxO4pgeh4GC+3CCtIIFwQzekc7PUq57LrtM9Na0vtaKMnWHpFPnRN6JB9Lx4qlWD7JgrgVOQC41s3SEQjlioS2tMr1FNKFJKfad/SNOwuoExAWNCPfxEUCqw0ypqge47HSCey+K5ZipXBQLdFfrBVScZYZ6mspVtSsj4/oTducMC0iagbyLK6j9IHbCYp4E0hVpcwpcnQKBdKu1yD3fhFyk0wUlWa4IY/OKRW0BlLKTw06g6Q3UTaj+xH8PohZN7nyui+VtEEBN/aKlE8ybv8+V49weuD5eIsYpeEzzmUl3KA7cgQx7aD1gkqsY5x7QL+XLu/xieKyhlj9ObS5RY8dxZCtwllGwIUyhrxcMH6wGkBcn7QqWtKXyp+0UQL805T62idhFEtaRMBRnU5Ou692HlfziXIwmape/ON9E8Bdm/fOC2vrAHqRazJ/9Fc2txIKTLWk7wOYH99vhB/ZjEhOSlYsSGUORip7aSskxMpI3QSRyckO3o0MYFiv1aYPwqsofAwUJ+nZjwUS0zv06ku+zSq3DEVMlUtfHQ8jwIjKa7BlSpqkLtlPkRzEazRTHSGNiHgZtPgQnysyRvo06jlFtu7Y9vZ5WkVcbkrVwVfZKqAzSTxdSfmIz/GZWSbMTyUfiYssqf4cxKk2KT/7EDNpcPXMqFrQhSkqZTgcxEVc90cPtHo/EKFXZuXTA9AplE/wn4Rpf0aUEvwwWZT7x5nh7ooOH4PMBUVoUlISbkNF5+j2saYtJ0LEeVjDIzxNIl9D1KJTXaLptPhGcZ02ITlJAuA9iCL209Ir0hRlqIFgDa/rFyl1wIIAcaF4o2OlcipDklCvZ6dOsdqIY+ozRylJbH2v7wWWkxBSwpJOo1hiVRrBV9r9mbEABLC4YKHTziFSVaVAF9Q0dije5BWf4rpHZJ3R6RKXp5CSFJUlkEEDkXFvnFfq6kmaU8EJDf1OT8vSDZl+GgqKQkm1gzvFUr6rwKpSZxyGYmXMQT7JQpIygngXBF7W1hkFlkuplhJMmTjaKJilGZU1SOZcdjF8SlyIEbR4bnR4rbydf5YZOOY5M0duyzD6Z3sTi+RXhEsFHdfnyi7qnKOsZJRzD79Y0PZ7GPHQyvbTYjn1gtPb/AAsdr9Nj/EivyV7bXZ5j48sWPtgcDzivUtKRfiI1wyQsFKhZQv2jP8Zwo080p+6bpPTl5QWplJLjoD4XCqU2pfd4LPgWJidKB+8myu/PzglQp3ldWMULA8RMmcOCVWV8j5Rf6VW9AQnvh+4Gt0/o2cdMk5YUdZOsKO5IjJGMWGgxHxJCgq5l/BnH5QxtBhBkrcDcXcdDxEQcEmtPUnhMQU+fD5xPDMJ7WfSanbfp98fyI4ujkYIYDOE1RbQKb0vFZUgAnpaCOyNaETSCbL0J0BH6PDYT+rk8aNbnGTXgM7YSM6c6RdFj2is0MtSVpKWBBzO7Oxv5cHNusWLFsXzOmUknNbqqxcB7AM5c8B2Bjow5t0kZrZgHyjgCSeRCWEBa1uygY/EHVV6cV/4GRtTLyhKUTLs5ZIHDTMQTrygftNiInJlESyknQkuSnQWAGp0vyveGplOkMAA5uT/b/wBXwhvaADOlNrSkgacQBoeoYva/MiNVsp8PoirtksyT/tkbB2RvnirKbu4bnrqON4L1tAXC0M/8WkBKlZTISoamePjM4nt+pgrS1pSG1HI8IJRbWUU1WJRxIdpcQny2CU92LjpreJAxmYkFZLKcJB6kgAX63iJNq0nipPPT0gdj9a8pkBmuO7EAns5PduUat74Dca0m0czJ8xf2aznyklJPtO7s76dOGZItEY0aip/a6XBB4gg8RD9XMcomDRaUrGnS1x1SP6zpxKVKAQJw0U2duIYFK++Upvxbm0TzWeWDRrLaVhPheGFdkMb0krP8hP8Api7STGaKpXvx4c+djFswPaJLBE45FC2Y+ye54HvbrFenuWNsmJ1FsLnuisPyivbZYL4a/FSncUb9D+sCZO0kqUkIXmccg4jTMVpBNkqQbhWnyIjE8epDLUQrVKikxltfpzyumelC75jTNS+6P9Czy8XlVKVoQ/sE3DQHwiqMpaF8iLdNDHewst1TT0A9Y4nyck1ST90mFW5STRR8Pw1KDNYplAgNoQD5QJ24p0ClVNUoDw9H4k2CRzJ5dOhiqI+kDwacS5aQuYCwWr2Ep4WF1H0HfSKnimLz6hQM6YpbaOd0fypFh5CLG1KGGjyG5U25i+mXmpo1ySkpLoWlMxBPFKkgg9xoeoMEKHH5oSwHeD2xWHIrMOp0THcS2SQLgp3HB7BLg2LdoH12y6pE/wANU2UEkh17xKUniUAG4F2dusJspknwhlOri87nhoewSlm1s7Ir/hpIKzyGrdzoIrP00LScQQkNuU8tJbqqaoDyCkxt2EYPLp5QRLFtSTcqJ1Uo8SefloI+eNv6vxcSqlatNKB2Q0sf6YbXHaiO292258LoCU9fNltkmLS2gBLemkEZe085mVkWOIKW96WgSBHghmEam0S5dWBwI83ifhmK+HMStKrjUHiOIgOEx00Ienj2uC+PxCzG2eGjZKCsTNQlaTY/to5xjChPlFNgoXSeRjJcPxubTqCpaiA/sucqrhwRpe99Y2KhrkzJaJiPZWkKHYh2PXh5Q/G5bWRKWye+HBllXJKVFKgQQWLxeNl6/wASWkm6hunyiJtvhLnxgOivkYHbF1eWcUH71x3H6R56i6rNr8nv6ia1elVke1/bL055Qo4YczCirB4OURsQw4TpJQddUnkeEZismVOS9ihd/W8a3L0jPtvMOyTAsff1/mH5iO1VfCmvB6Xwy7l0vp9fkr+ID7VYH4i3vjqRIyAOz/vnEilp8ys6tbfKG6lTqLHiB625iIyCy5xcq4vjyFMPoSd58obVrgMrMx8vcIfpxnLpshzlHFRdO8T3ECpc9amSVH7RXsucqUaJAHYv5wXp7DokW7taFyRAzuUPaOn/AKUfjEbaE/5lQbRgQbnVYFvUAE3drHeErTyPwI4+esQsdL1Cyo/AAXU+7Z+os47HKdYyH2sgY0P8rLc+1NJ46ZZja9xBrD0ibJQs6lNyNXFj8IAY8ppVMn+Fauf4Gvx4/HjBLZKp3VIPAv5H9QfWK6uhvhEynpt9VydGsza6cDcRF2hp2km3fq5A+cH5aN6wclg3V7MPOBG180iVlZnUHfWxfTuIc0dnIKo9+lRoTLWpF9GIzB+m8kdgRBnBzmlKQp3D6i9nO85/CVDulrXEAtnVgpnyzfdTMHdJY/FHpBTApuWaOo6ajhb+ErBtYva4eKxdo5/cTpI3G4pt5DT4N/7jk18sHKVpzaM/k3IHz5w9OlFJU3Bx0cCx6jdfrl6xT6KnStBUZgSXZshVyuS49A5ga69wmKznJo2z+IFMxMkl0lwkfhVqG6FiG0uDFQ278ObPUJanIso/dzDVjx5PD2B4iQJawQTLXlfhusU+7L74D0RRM8TMpbpUQyQnmXJKgXPQDzh9b3LZLwx9M5V5x+DjZ7FxTIW6SpZVZOgYcSrl2vEOvxBc5ZWtr8Ehh0/ZjivACy2nofMQ0IfGKwa7H4OSmOSmHCmPCYIE3P6Jp/8A9clTFRlrmBhxuFAeZLekD50uYteRZzTjMKVG4GYlWhZmGlnYCPPoQrwKaoSo2lTBM/pUhn9UK9YVFPXM8OYTvFSlk8QouoehPuiiDyRS4kzRsBw40tOJapipgQDvEAEDVv5RoOQYR8x1c0zFrWdVqUv+4lR+MfSeM4r/APWT5wsfq8w9leGoN/dHzUq3lE67ZRDrI2pJ4e+EhLd4ObRbKzaPwytUtaJoJQuWp3Ayu4IBSWWmx+UBB+kauegxRzMNocJtEYruO8cceTtQI0L6OcaGTwFm6SSh+Srt5HMfOM6l7yif20EsLqiia4seHcXEBKW1bh9EVOag/PBs1XKC0lJDggiM5lyTTViQfuqHmk2HuMXnZ/ExPlhT7wDKHWAW29J7E0D2Sx9XHvhV6U4qaLdHJ1WSon54/mWjP0hQB/xHqfWFE3qyH/pkvYk7M4t48sZvbRZQ52sYBbV4h4tQZAYJQRmJZyoC7EkWDt3gVhGKKp5gmAOBqOYjyiuVLV7Szc6El3PI6mG+s5V4IviNPy9rcPPP4Hp5CRbyuNPUwKlgOP5h+fMcoIzyCe3X81mByVN68x+cKR5sSRhlUkAEs7Ju1/ue6H6qqIKUJPJ/NheIuD0wCPEULJAZ+YAI+EN08wrmKUeJLeoMD5M8sNpmElJ4uPU3+IiHjK/t5jPy72JAd39osHs5a+YtLzMbPZtOWZvOzWgZiKFGetPMgP3ASX94+L2jawo/a/z/AMEPadX20pI0RKT71L+QEe7Oz8s8DgsFPzHwbziLjc4KqppGgUEf2hKT7wqI6JhSQoapII8i8WwWEhz9jQ5M0uC7EfoR8IBbZTyoocuSVKJ48PmTBdEwFiCGLH3Wit7UTnmgfhSPeSfg0MYK7IWAVGSplngomWf6hlT/AM2WCqj4cxz91T8PZ1OvDIQNbZVaZmVWySneGqSFDuLg+oi2YnMSVBY9mYgLGjMz3u9syfgPaZU1i5Rs+g4tIOW72ZR6gt8BLPbN514YEUlQSQEO4KilIDvu5lEAm1hq3Z4L0U95KeLM4JGoBQoWDXysdNdNWG7T5hLCgMwB3tQL2ct1/wBQhFbxLkW39f5OZdMmVLyaKCnUCzuo3Ibg2ViNQxhunwsKWDLBzLBMwFgkEZd5ywDuXctYc4jyKgLpiwGcEJ6vmSwd3O4Ne47xaxRAQS7jMGJ1cJIdj7LP7ucMgkpZCjxkiY/SKlTd5t5IIIIIIYJcFJIN08DENJj3EqvxABbcBYJLi5JPEsdLQ3TKcRWjRx45aPVx7GmF5+ibEMk6plnSbSzPVAce5S4s+D2lp6CMz2axLwKlC/5kHstCpZ/1P5Rp+Ghgx/d4fST3LnISx6uIwWsTyyp8lrlj5q9YxMxpu2Ndkop0vTxFSm65ZjlvJozEmBmsNh09HKv2Y9THK+ULNAIcKabRAS501OnziVPVaI1Kokdox9nEkS2AA4w4hWVSTyIjhIvHc1NjHNZTQUJbZJoteEYoZEwKDsbKHAiLli0gT5CgliFJs3PURnNNOdAPEj38YtmyGIODKUdLp5txEQ0zw3Wz6DXVKUY6iPawVz6xM5D1hRev8El/hhQz5Ze5J+pTM8UDo2vR+/AwSTuJa9h2D+ghzGKRAqlhFwkhxwCiAVD2TobeRiPVpISdff8A7YTt28Hma7UfMXbl1wNpKjxPqf1iLMSc3FreWnblEmS5H3v+b/bDCk7/AB/5v9scSI5qqppSJY4s/ooH5RJwymypCj0PuS/zgXhksrmOdAT7iINzTlAT0b3FPzELfHCCfHBIpUPYcSB57vXmDyiLWTgmdNmcJQKjqbpSAnoHWw8uMSqNTh9A+YnzKj7lQBxuoy06+BnLCQNSEpaYu/8AMZY8iIOCyw6/YAU0wgueJcnrzieoRCkC0OU81jkP9PUcvKLehhcsGqc1OjmncPkW+DQFx2qMyetSrmw4cABw84cwKpYLT/ElQ87H4CB0+eHUo8yfUkgQZgxNLhuesWPDZxXSIILKklSDfQXKVPqMoUghvwxW5XM6wV2VrAmeqUfZnJZi3tDTXoVdy0IsWUc+UWHBFuFIcjiA4sCwGtmStKQz8ugid4TpII6MfIN6ZR2SYDUiiiYHU1yk6/yk6MWORXmrqScUb8n19C/uKojkueCeXWSj4rSqkApS/hrUkjo2o52zjyI5RBMheQklsoLE8X3gR3Fx0Ag9trZMscSon3AEfCBs6U1NLX+JQSe6SUAf2xRGT2odGWVkBoS+lj+9YdpiRYxxLhZt6KkwiaS8JBjhCo76wRh0VaRrWDzs8tC/xJB9z8oyRQ4xpWxFXnpkjiklPlr8xDanzgTcuMkX6QzuSxzUf9JijCLf9IS9+Ul7so/6QPnFQmFo6z7mbV9p5k1v0hQhHOaFDBiqVaGKA2h2piLREAnpGeQgimOli0NGcGtHUsvGmBfCqYmRnbdSsoJ5Fgoern0ghhtX4M5C+AN+xtEr6OEpmJqpC7hSUL/1JJ96YjYvh6pKzLULjnxB0MQXQ2Pej6PQ3q6r0Zdpf7Gif4in8SfdCjMvr0z8RhQHzDA/TIj9Ct8yjck3OtyXPEx1XJ3NNf4R/wBuPKaSyQOj6Pr/AEmOa2XoG93/AI45s+X/AIhulSG9n3D/ALcNqSHTuj2vwjT/APnHcmXY24cv/HHKpVnbT+H/AMcdk09wmXlzn+JXo7RIlIK1PwGv/Kf+gwxRyipxoCpXxWOnSC0hIBy8dS/cn4lvOBZjY1iG5Lbid0aiwAJ07N5kcnqG0VQ81EoaSkhLfxHfX55lZf6RFmxepyrCl+xLAUX+8SbpHBywTzuoxX6bAp6slXMACJqyUklLlW8Xy6tYl+kUVL3KILEWyfT4RKCAFJUVcSFNfiw0aErBJJay3/n/AEiYNI9EWYQvLGZeHS0lwFP/ADfpHK8KklnC7fx/pEmFHcHckYYXK4JV/dClYVJStKwlQUkgg5uIL8okiOmjsI1Nns0JUSSDfViwNsvwt5xLGJHl+/2IigR1JkKWoJQlSlHRKQST5C8A4Q9jMZOa5CZxSVg7rsxbUB/gIZXRyzLTLynKk5hvXe517mLFT7F1a/8A8wn+daQfQEn3R3P2Gqkh8iT2WB/raA31LjKD9OWOio/4FI/Cr+9UI4DT/hV/eqC1VQzJRyzEKQeSgz9uflDDQ1YYDbXZDGESBolX96o9/wALlfgV/eqJJjyNMyxg4bJ4oV/eYJYZWfVwRLDPe5zfGIkeiDXBz5XI/ilQKhQVMDkBgxKba8IHVGHS8hZJBAcXe4vxiVCUlwe0c+TE8dFceOVx7CMCNIs0RFTYlucSJ6ojU85ixgTSTKCjEhKGMdSwI6MFgwsP0cVATXhJ0XLWPRlj/QYvO2eFibJ8RI30X7p4iM32PmZa6nPNZT/clSf+qNomiwHMXEY47ouI2ux1TU4mMPHsaF/8RldPWPIk+Ufue1+r/wCkqL8GHoPmgRDq5u9w/wCX84lS5YfUacMo/KItSpi/Pqn/ALkIPmo9nkpVuHon8jHgBfh6J/2x7LUOfw/3mEkh/wBB+ccGTfraZctxcuq3Z/db3x7haSylKupR19B8iYH1BDniApXxJ+APrBOlSyAP31+JgGhb6C9JhcsqTNqEpVLSQEIUHTmISPEWNNd0A8lHiIjbVoyTvDC8yU7wAZklQSCm3IJH7MHMOxBE6SCGmIIMqdLF1paxtx0ZuxEUpctAUoSyoozHLnfMzkB3v+gEV1Lk9K1KFS2nrx7HoELLFmCDJ5Cj1oTRh2RCPRHgEO0lKubMRKRdUxQSnuSznoA5PaMbxyzVz0FtmdmV1ajqmUmylgOSdciBxUzHkHGpIBvtJIk06GQnwpJlkqXuvcLyrWsu5dJG82VQY2IEdLlyaaR4aVpTLkDeC0l7Eq8V0qBSolKjmuX9kFwIqmKVylLC5qSZpIXKkLAyytCmbPRYKqDlzFJBQy7cSfNble/ZFSxWg7L2plllplzarKoLzy5DJDSleIPEWUoO6EqBRY5XZ4fl7SpROVNnSK6WMy3eWFIBzZd9UmYonKpZSLaZRfK8CE4CpYSqsqfDzJBQghS15b5WlIuEgKIGjAw+NlkBQNJVHO7gKC5KiQp90qYKILFucM+XrB9SQdw/JVpCQZVRJUGKwcwBCbhaWsp7gKSFM93aKVtXsj4GaZJOaUkkLFyUEM9+KQ4B4pJu4uO6eetE5woSKkEJE1sqJhGVPhVKRqLG4BXmUPO1YTiHiy0lSCgICpc6WtnlrSEjJMUtkpS61KGpWLl3IC8SoeV0FlTWGZSY8AgttNg/1aoKB7Chml/yF7OeRBHYA8YFR6UJKSyiSSw8HjQmjpoTQYJy0dCE0Jo44rU0MSORMNKXEiuDTF/zH4xFIgWOQxMiDNG9aJ06IiRvQLNQRoSct4fJiPTL4RJKYNdGHtASJqCCxCgQY2LZnGBPluTvpDKHzjH6FLzAP3oYs+EYkZE0L4feHMRJK307F7HsafSevppY7T4NJZMKIH+OyecKKfWr9zzfktR/lKAQXNzdhr+S45xB8o3uQ1P++FCiDBBF8ojygr9k/wC+PZUpXL4/nChRgTOFJdawdc3xCfyPrBKT7Ivwv6EfOFChczH4KbV1s2RWTPCmKQTMN0kh3L3568YsclBYOXPEx5Cj0KlwVWEkJhQoUPJxNChQo44UWH6PpANWuYbeDImLfgCcqHv/AAqXChQi9/QxtX3FrxSZ4gkS5k1M1C5hWreSWTLSqYuXvv7S0y7FagQ43Q0UyVXkz/EUxzKuDoxLMOTBmbRo8hQqiK9NjLXiSL1hFDKAW6VLW4dKlqQgIAS6lKSCSU3Z7ACzNEzF5cqXLMkU4SpSHQtC8wb2nOZIJ5Mb+gMKFAxf05GY+rBRcdIEwIAbKL83NyX15fsQd2Zqcs+UuwM+UQWQhavFlKCMyUgWUqWpsxcnU2aFCgprNf8AIVn6yP8ASDIBp5MwZt2aUb4SFZVoMwPlLfdRa3YRSGhQoPSv/DBu+49EIwoUUiTyFChRxzK/iaftVeXwEQ1CPYUCxy6GFovDCrLEeQow0mpA14w+9oUKCXZgU2UwlVRUFCbES1q9AAPeoRLmSFBRSXBBuDzhQoh1UVwz6H4PZLEo+OznJ+3hQoURnvH/2Q=="/>
          <p:cNvSpPr>
            <a:spLocks noChangeAspect="1" noChangeArrowheads="1"/>
          </p:cNvSpPr>
          <p:nvPr/>
        </p:nvSpPr>
        <p:spPr bwMode="auto">
          <a:xfrm>
            <a:off x="1524001" y="-838200"/>
            <a:ext cx="26003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jpeg;base64,/9j/4AAQSkZJRgABAQAAAQABAAD/2wCEAAkGBhMSERUUExQVFRUWFxoYFxcVFxcYFxoYHxcVFxcYFxgYHCYeHBokGRcVHy8gIycpLCwsGB4xNTAqNSYrLCkBCQoKDgwOGg8PGiwlHSQpLCkqLCwsLCksKSwsLCwsLCksLCksKSwsLCwpKSwsLCwsKSwsLCkpLCksLCksKSwsKf/AABEIALgBEQMBIgACEQEDEQH/xAAcAAABBQEBAQAAAAAAAAAAAAAFAAMEBgcCAQj/xABEEAABAgQDBgMECAQEBgMBAAABAhEAAwQhBRIxBiJBUWFxE4GRMqGxwQcUI0JS0eHwYnKCkhUkstIzosLT4/EWJUOT/8QAGgEAAwEBAQEAAAAAAAAAAAAAAgMEAQAFBv/EADERAAICAQQBAgUCBAcAAAAAAAABAgMRBBIhMUETUQUUIjJxFWFCgbHwI1JiocHh8f/aAAwDAQACEQMRAD8AG7DSlokLQsEKC1a8QwuOkVaYd49z8TFl2d2h+sz5xYjdT7nSGHDtDE3ZUgnf4k6Qm2LZ0GDJUwARFr17pIg0dnj+P3R1N2UzJbOb9IUoMNyRmUmSpa2SCSTYDWCOH1y5E3Omygkjs4a/NosdVs+jDh4+czCdwJIA1FyD0EQ9mZdKUzlTne2UKsjmHIu78otixMiPhWIDx0TJyEzRmBUFuAXYOcvLWLJt1tHJqVIEgZQgqcBICVGwzvqbBrwA2ewOZVLCUJJvvKAcJF/dHmJYWqnmGXMKc4AJCS7PoD1b4xRwJfYRk7NzJSZFUopAVMSAMwLglgzcYt9R7J7GKFTYktPgyjaWJmYpbV1BTxeahe6exiWzsfDofkGw7fKJ6Krw5S1/hST7oGSVWHaO66sRLkLMz2LBXaBXYUujOJlcuYy1nMetx27Q/ju0f1lElBQlOQAukBIfQjKOEc1SPGmlMrKy1sn7iWu2ulo62g2f+qzUJKgXD2uAP5uJd4qwuhCXkuezOGYeugWZq3mBe6JjSx4mSyAoXKTxihrw1c1UwoT7CSotprwOkEJeBzzKE1KCqUQVE8E5bF+AiDKxFUpSsmkxORQ4MeYjZ9GQ7A7xzltF2R9HaWB8VWgOgjw/R+nTxVegiMfgY+i9X+eH8hix/SrSqmzKZCASSDoCeQctwj3ZDZFNNOEwLKizXAiN9IeLrk1tOpCi6ZZsLalmMHEBrkqNXhcySrLNTlVqAeI0f3Qew7bRcqjVTHMoKzB3bKgjRJ11vAqdiH1qpC558PMEpUpIKtLZssW7b3ZKmpqeXMlKUpRCUboASCz5l8QTyijjHIHkj4CfsJR/h/8AUOYrYgw1sRTeLTkFXsLIHbWDNbgwX96JWxqQCrvumLHs6vcV3iCvAwR7WnSCeG0nhpN3eMTNaCBXAHa9zTLSm6lskDm8GTFc2vxQ08tCxrn48bGDQGDOMMqZkidmSN9BPkWIL+sEKnEZk1aVzVeIQAN/iBwPSJ+wtfSibOVVSyQQS77oSTvJy6l4j18vx6taZGQha2lhO4lvui+lofHoF9ll2j2vp51FLp5csS15Ek+GBlFy8sk7zcbQK2X2XFUidMMxCTLAID74YuTk5EBod2r2LVRJQtS0kLYJTcqdnXcWYGAMifNQlSpZUlJ3VKT6gPw0jpLgGOPBr1HNCkJVzAPugjSq3hFc2XqM1LKLuctz1cvB6Qu4iTI9oIPCjjzhRuQTM6TC0UeImUgqIXKUcxZiXzAJ5gaPEVe0E4k3Gp4QGwGuKaqSpRJBCg6ifvA6P1+MPHU94G/KaCrJ5xybzHoIarNp56E7qg46frEFRvEavO6YRFvI3BDr9op1UyZpBCS4ADX0f0himoJikKWlJKA4LaBruekcfVSiWlfBaSfe0FZW0avqX1YgEF3IswcEO2vHWPQj0IkcYNiy6ZYmINwFWcgEtZ21bWHp2JGdOE2eM7tnyskqAHPm3GDeyuGUcynmGas5mS6SMoBDlICz+KAVHRqnTRLQm6lMAHLOW4cBzhnAstO3K6QypP1ZKRMAlhTl5gDOkBrHqYmLqQwTfMQAwD6i0CKLZZcqoInWUhRCe/BXpcepg9Kw93KszEh9CcrrI5W1tCZLIalhCpZjgWa3HiLXHSAu3NS1OlH4lj3OYs0qkSAL3boNWt5OzdOsV7bHCVLQABeWyv6TrGKPJqllFOIJYAOXDD3x7UVy5k11KJOvQdh5QU2Xr5MqclU5AWl7EqKctje2sN47Vy51VnlbkshISFDKE83bhxeHvsAOVG30yZRimWAsEELUbF3dGXK2loFYDRSJs0pnKKXQcrCxPfgfKDeKbGS5VEmoEwTDlDiVdJL+25vlGkVqnwyZOKhLSVFKSogalizDrHPlGL9hVG2lUhSkhSWSSBuglho8Mnbeq/En+0QHq5JSshQIUCxB1B5GGlCz9YlcVkemXrYrayfOqRLmKBDE2DQZ2noJM+tImrIyyEsBxcquDoDZopv0fq/zqf5TEvbqYtdXMIfKkISW6DNf1jY9mSBtBSqmrSiUDmUWSDrx/KHqlc2/iFbnXM9yLceUFdg9qBRTSpQCkFJOXKCSr7oBNxeHdo8SXiNSZstKgClIZRGVBa4B0AeKM+4l5z+xJwXFkiQhMpkTADnCeLaGJhxKYQ+cu0C//j6qachQKVoWljlOYgtvO2gePJazlIYluPCJp9jok6XiswpcqLiDWz9UpaVZi94qSJ3tCD+yy7K7/KACxksjxR/pKnbspPNRPuaLq8Uv6QqbMkLH/wCZv2P7ENQGCt4Bs1Pqc5lIJCSL6A3vfoLwzMlMojUgta9+n74RK2Z2onUyViWr2iLG6Rfe3eukStnKiSmqQqegqQViyTlAJUGJ6DlD10LfZxim0M+oGWaslIysjgnKMth5RYtl9qqWTSTJU2UlKyQAtIzKJYsopVbdiNt/WUsyan6qEBIKvEypZRW91E8RyhUP0fzZtIakqSgJdRcuPDyu+7d34RzQP5Cuwc56Yh3yzFDlxfSLfJjPPo7qTmmy+FlDvp8I0CSYkaxIp7RJ8aPYYzR5HA4MoxOaKquCpZspYKXARlAFkgC1mbrCShiX1c/GBVUPDmbpCihViNCQdR0ghJm5khR1VcxupXTOrOFG8RcTVuntElWsRq24Hl8Ykj2PSyE8Uwz/ACMtheWkKPz+UVimS9o0qklJWhj7OVj6RQKijMqatKh7Pw4e6PSiTyQ9KpZhTmCVFBfS43dXbkDxgjsxi0ymqJcyWpQ3gCE6qS90+cEZG2SfqBp8gSVIKSqUAlr2fm/GGdk6SWULmqWnxEABMsgvdSRnzaWD+bQeeBWC0z63NMUtZdSiVHoSS5bjb4xBTiJfXQWBs3A3NrPxcXPcRZlY5yJdRuwTY66W4sNXsfWD2D7JhRzT1W4Il281qA3j2AieViiUV0yn0gYmrIN3J0fVruPaF7nQgcRcERPpqoKUkKs5a559+H5jnFqptkaO/wBilRbWYVLLf1H3QPxfZeQEMiWJbaFDhvz7GA9dZH/JS9zLtrsH8Ga6f+GXI6HlAtAdjGizsLNRSFMyygVB/wCNJKX7Fn7ERQ0q8Cay0JUUlihb5T3bhFieVkikmh+aZtkrzDInK12CTcDzd/OCmzu1Uyj8QJLpWg7tmzWYnjo+kT9r9qpVTLRLlpyZCDusEKsH620DwtjtlZVWJviTkJUE2TfOL+3exHCNyBkoeJrC1FYDBSjZ3bj8zEKYLPBLGKTJMmISFZUKbe15B+8DppsBEsux65Qe+j8/5xPYwR2lxzfqJAF1TBvC1gEuC2vGB2wwarQeh+EdY/QfaeLmBM6YssLsAW/KOj2bLoJ0+DSRICitK5ii4CCWSkC4WWsSeUGsNnpskghIGiR8uAgLQSgFZVPbQHoz+cXXCcKQwfofXhC52cjq6dwxSzQokEW4MNfW7wwrZ9YWZkuw4hiAR5nWLzS4VJYOH7xLqKZOVk2HSFOwqhpsPkyOrommW0L6DjxB5GCOzgZ+8EtoMNAJWLEtpzDsr0tELDQyj1ZvS8EpZJpx2vAcJgBiMsTPESbhTj3Qbe0VXBqzxArotXxtDk+RSjlNlJl05lrUlWoJEGcCwSZVzky5aVFyxUA4T1LaCCO1+CsRPTobLbgeBgZgONzKWamagqDapBIChexbWKl0IYsXwSbSrCJwAUbsCCWexLaPDlFtDUU8oy5aihClZu9spF7EdI4xnHptXMEydlKgGJSGJD2fmRzi3T8ToDhqUJQmXOyr8PxPtCC4zX4FXCOA6A30f1yEzJiFDfWxSr1dLe+NFlCMv2TwaatRqEhkyVJc8D+Id2MahIiSa+ooXQssKO/DhQODjJMIq0GrQuekqClOcpCWUfvdukdVM1BmL8IAS8xy5dALEecCjLKiwDk2AEFsNpDKROlTQAoZVN36w3UL6Tqk3nBGJhisFofCbw1VpfyiArpWZpFrwOqzyE8/ZPlEHbbCTlTOTxZK+3AxG2QqftVI4KuO4190XKbTJmpUlQdJBEX1SygNXVssa8GWU7XTBPDZypaVKT7SiEJ7m5v2aIlVQGRNUhWqT6jgYuGz8qVU0gl+HkXLnJUZksZlK3FDfBI1fnwhtjxBskhFymkifgNGmUgcVEDMrif06RYJdeUhpYSpfJRZPmRA6mpRLASS/qOHEHQ9InowRM1mUU+ZHZ21HSPLa5yezFPbg6w7aOp8UImBBJOiLgef5xxtViszMUGZ4CE6qYE8GZ7C5iVSYKmnypSLqsG15k3c8ePOJOJUgmZCriGNxqDb5xweOMFfpJuZAAVmBVZVnULXLfu0Adt8DzPOQLoYL6jn5RZp0tEuYlALPZI7XNu3xiVTS8y1A3BEelTLdFHk6iGyZkCTeJ0iVO8Na5YVlJCFlL8bgW7QR2r2b+rTbD7NROU8ukHNmdt5dNSTJa5ScxISDLSAshi6youCR2h76JH+xQJlYyJyF3KmYkOrMDzMCUofyi34Ts545mTVOUMoJfUm+8YqpRl+cS2cMoj0E9l15akHklR90RJNaoLSVAKylwFaavCwmc0wn+FXwidNkfWZyEyU6ISlgGY8XMZBcmy4WSz0lOFzCWbiPT4Xi1UEx2b9tFam4dOkgC0xQRvhJGcBrHKbkNxEF8CClyks4UQbDU66d4msLNOn2XOnxOXLSM5TbqH9Ih4jtciWA6XSdCD8Pf6QBOyK1nNMUQG9ket1G59AOkFaWkQqSgFKVeEctrlixBDdYXgtWWiCusTVS1BAFwSMqgpjqHYwJo5RYLP3wD24fnFwmy0IRugNo4DWiuVKSGB5qbtu/N4OJPfDjLHFr+zJ/hPwih7J1H2qkn7wcd3i5Tpv2ah0PwMZxQziiYFD7peGSltaYOlr3xlFGrU+HicnIoOFJb1jNsdwVdNOVKXwuk808DGobNVImJSsaEOPyjrbXZ0VUhx/xEXSefNPnF8eVk8mbcZbWY+hJLABySzDWD2I7GVEmSmepLSygKOY5SFEtlY3JgG5SeIIPYgj5xY8T22nVEhFOoBSQlAdV15wfbB58GjWc8+AHh2LTKcTAg2mMC+mvLTpGt4bMzIQeaQfcIpGAbGuQucP6fz6xb8CSRKSk/cdPobe5ols7Q+K+lsJPCjnNCgDCs7D4JI8ITBdf3n1B4joIFbcUeSoCgGCkse4/SG9mcX8GaxO4pgeh4GC+3CCtIIFwQzekc7PUq57LrtM9Na0vtaKMnWHpFPnRN6JB9Lx4qlWD7JgrgVOQC41s3SEQjlioS2tMr1FNKFJKfad/SNOwuoExAWNCPfxEUCqw0ypqge47HSCey+K5ZipXBQLdFfrBVScZYZ6mspVtSsj4/oTducMC0iagbyLK6j9IHbCYp4E0hVpcwpcnQKBdKu1yD3fhFyk0wUlWa4IY/OKRW0BlLKTw06g6Q3UTaj+xH8PohZN7nyui+VtEEBN/aKlE8ybv8+V49weuD5eIsYpeEzzmUl3KA7cgQx7aD1gkqsY5x7QL+XLu/xieKyhlj9ObS5RY8dxZCtwllGwIUyhrxcMH6wGkBcn7QqWtKXyp+0UQL805T62idhFEtaRMBRnU5Ou692HlfziXIwmape/ON9E8Bdm/fOC2vrAHqRazJ/9Fc2txIKTLWk7wOYH99vhB/ZjEhOSlYsSGUORip7aSskxMpI3QSRyckO3o0MYFiv1aYPwqsofAwUJ+nZjwUS0zv06ku+zSq3DEVMlUtfHQ8jwIjKa7BlSpqkLtlPkRzEazRTHSGNiHgZtPgQnysyRvo06jlFtu7Y9vZ5WkVcbkrVwVfZKqAzSTxdSfmIz/GZWSbMTyUfiYssqf4cxKk2KT/7EDNpcPXMqFrQhSkqZTgcxEVc90cPtHo/EKFXZuXTA9AplE/wn4Rpf0aUEvwwWZT7x5nh7ooOH4PMBUVoUlISbkNF5+j2saYtJ0LEeVjDIzxNIl9D1KJTXaLptPhGcZ02ITlJAuA9iCL209Ir0hRlqIFgDa/rFyl1wIIAcaF4o2OlcipDklCvZ6dOsdqIY+ozRylJbH2v7wWWkxBSwpJOo1hiVRrBV9r9mbEABLC4YKHTziFSVaVAF9Q0dije5BWf4rpHZJ3R6RKXp5CSFJUlkEEDkXFvnFfq6kmaU8EJDf1OT8vSDZl+GgqKQkm1gzvFUr6rwKpSZxyGYmXMQT7JQpIygngXBF7W1hkFlkuplhJMmTjaKJilGZU1SOZcdjF8SlyIEbR4bnR4rbydf5YZOOY5M0duyzD6Z3sTi+RXhEsFHdfnyi7qnKOsZJRzD79Y0PZ7GPHQyvbTYjn1gtPb/AAsdr9Nj/EivyV7bXZ5j48sWPtgcDzivUtKRfiI1wyQsFKhZQv2jP8Zwo080p+6bpPTl5QWplJLjoD4XCqU2pfd4LPgWJidKB+8myu/PzglQp3ldWMULA8RMmcOCVWV8j5Rf6VW9AQnvh+4Gt0/o2cdMk5YUdZOsKO5IjJGMWGgxHxJCgq5l/BnH5QxtBhBkrcDcXcdDxEQcEmtPUnhMQU+fD5xPDMJ7WfSanbfp98fyI4ujkYIYDOE1RbQKb0vFZUgAnpaCOyNaETSCbL0J0BH6PDYT+rk8aNbnGTXgM7YSM6c6RdFj2is0MtSVpKWBBzO7Oxv5cHNusWLFsXzOmUknNbqqxcB7AM5c8B2Bjow5t0kZrZgHyjgCSeRCWEBa1uygY/EHVV6cV/4GRtTLyhKUTLs5ZIHDTMQTrygftNiInJlESyknQkuSnQWAGp0vyveGplOkMAA5uT/b/wBXwhvaADOlNrSkgacQBoeoYva/MiNVsp8PoirtksyT/tkbB2RvnirKbu4bnrqON4L1tAXC0M/8WkBKlZTISoamePjM4nt+pgrS1pSG1HI8IJRbWUU1WJRxIdpcQny2CU92LjpreJAxmYkFZLKcJB6kgAX63iJNq0nipPPT0gdj9a8pkBmuO7EAns5PduUat74Dca0m0czJ8xf2aznyklJPtO7s76dOGZItEY0aip/a6XBB4gg8RD9XMcomDRaUrGnS1x1SP6zpxKVKAQJw0U2duIYFK++Upvxbm0TzWeWDRrLaVhPheGFdkMb0krP8hP8Api7STGaKpXvx4c+djFswPaJLBE45FC2Y+ye54HvbrFenuWNsmJ1FsLnuisPyivbZYL4a/FSncUb9D+sCZO0kqUkIXmccg4jTMVpBNkqQbhWnyIjE8epDLUQrVKikxltfpzyumelC75jTNS+6P9Czy8XlVKVoQ/sE3DQHwiqMpaF8iLdNDHewst1TT0A9Y4nyck1ST90mFW5STRR8Pw1KDNYplAgNoQD5QJ24p0ClVNUoDw9H4k2CRzJ5dOhiqI+kDwacS5aQuYCwWr2Ep4WF1H0HfSKnimLz6hQM6YpbaOd0fypFh5CLG1KGGjyG5U25i+mXmpo1ySkpLoWlMxBPFKkgg9xoeoMEKHH5oSwHeD2xWHIrMOp0THcS2SQLgp3HB7BLg2LdoH12y6pE/wANU2UEkh17xKUniUAG4F2dusJspknwhlOri87nhoewSlm1s7Ir/hpIKzyGrdzoIrP00LScQQkNuU8tJbqqaoDyCkxt2EYPLp5QRLFtSTcqJ1Uo8SefloI+eNv6vxcSqlatNKB2Q0sf6YbXHaiO292258LoCU9fNltkmLS2gBLemkEZe085mVkWOIKW96WgSBHghmEam0S5dWBwI83ifhmK+HMStKrjUHiOIgOEx00Ienj2uC+PxCzG2eGjZKCsTNQlaTY/to5xjChPlFNgoXSeRjJcPxubTqCpaiA/sucqrhwRpe99Y2KhrkzJaJiPZWkKHYh2PXh5Q/G5bWRKWye+HBllXJKVFKgQQWLxeNl6/wASWkm6hunyiJtvhLnxgOivkYHbF1eWcUH71x3H6R56i6rNr8nv6ia1elVke1/bL055Qo4YczCirB4OURsQw4TpJQddUnkeEZismVOS9ihd/W8a3L0jPtvMOyTAsff1/mH5iO1VfCmvB6Xwy7l0vp9fkr+ID7VYH4i3vjqRIyAOz/vnEilp8ys6tbfKG6lTqLHiB625iIyCy5xcq4vjyFMPoSd58obVrgMrMx8vcIfpxnLpshzlHFRdO8T3ECpc9amSVH7RXsucqUaJAHYv5wXp7DokW7taFyRAzuUPaOn/AKUfjEbaE/5lQbRgQbnVYFvUAE3drHeErTyPwI4+esQsdL1Cyo/AAXU+7Z+os47HKdYyH2sgY0P8rLc+1NJ46ZZja9xBrD0ibJQs6lNyNXFj8IAY8ppVMn+Fauf4Gvx4/HjBLZKp3VIPAv5H9QfWK6uhvhEynpt9VydGsza6cDcRF2hp2km3fq5A+cH5aN6wclg3V7MPOBG180iVlZnUHfWxfTuIc0dnIKo9+lRoTLWpF9GIzB+m8kdgRBnBzmlKQp3D6i9nO85/CVDulrXEAtnVgpnyzfdTMHdJY/FHpBTApuWaOo6ajhb+ErBtYva4eKxdo5/cTpI3G4pt5DT4N/7jk18sHKVpzaM/k3IHz5w9OlFJU3Bx0cCx6jdfrl6xT6KnStBUZgSXZshVyuS49A5ga69wmKznJo2z+IFMxMkl0lwkfhVqG6FiG0uDFQ278ObPUJanIso/dzDVjx5PD2B4iQJawQTLXlfhusU+7L74D0RRM8TMpbpUQyQnmXJKgXPQDzh9b3LZLwx9M5V5x+DjZ7FxTIW6SpZVZOgYcSrl2vEOvxBc5ZWtr8Ehh0/ZjivACy2nofMQ0IfGKwa7H4OSmOSmHCmPCYIE3P6Jp/8A9clTFRlrmBhxuFAeZLekD50uYteRZzTjMKVG4GYlWhZmGlnYCPPoQrwKaoSo2lTBM/pUhn9UK9YVFPXM8OYTvFSlk8QouoehPuiiDyRS4kzRsBw40tOJapipgQDvEAEDVv5RoOQYR8x1c0zFrWdVqUv+4lR+MfSeM4r/APWT5wsfq8w9leGoN/dHzUq3lE67ZRDrI2pJ4e+EhLd4ObRbKzaPwytUtaJoJQuWp3Ayu4IBSWWmx+UBB+kauegxRzMNocJtEYruO8cceTtQI0L6OcaGTwFm6SSh+Srt5HMfOM6l7yif20EsLqiia4seHcXEBKW1bh9EVOag/PBs1XKC0lJDggiM5lyTTViQfuqHmk2HuMXnZ/ExPlhT7wDKHWAW29J7E0D2Sx9XHvhV6U4qaLdHJ1WSon54/mWjP0hQB/xHqfWFE3qyH/pkvYk7M4t48sZvbRZQ52sYBbV4h4tQZAYJQRmJZyoC7EkWDt3gVhGKKp5gmAOBqOYjyiuVLV7Szc6El3PI6mG+s5V4IviNPy9rcPPP4Hp5CRbyuNPUwKlgOP5h+fMcoIzyCe3X81mByVN68x+cKR5sSRhlUkAEs7Ju1/ue6H6qqIKUJPJ/NheIuD0wCPEULJAZ+YAI+EN08wrmKUeJLeoMD5M8sNpmElJ4uPU3+IiHjK/t5jPy72JAd39osHs5a+YtLzMbPZtOWZvOzWgZiKFGetPMgP3ASX94+L2jawo/a/z/AMEPadX20pI0RKT71L+QEe7Oz8s8DgsFPzHwbziLjc4KqppGgUEf2hKT7wqI6JhSQoapII8i8WwWEhz9jQ5M0uC7EfoR8IBbZTyoocuSVKJ48PmTBdEwFiCGLH3Wit7UTnmgfhSPeSfg0MYK7IWAVGSplngomWf6hlT/AM2WCqj4cxz91T8PZ1OvDIQNbZVaZmVWySneGqSFDuLg+oi2YnMSVBY9mYgLGjMz3u9syfgPaZU1i5Rs+g4tIOW72ZR6gt8BLPbN514YEUlQSQEO4KilIDvu5lEAm1hq3Z4L0U95KeLM4JGoBQoWDXysdNdNWG7T5hLCgMwB3tQL2ct1/wBQhFbxLkW39f5OZdMmVLyaKCnUCzuo3Ibg2ViNQxhunwsKWDLBzLBMwFgkEZd5ywDuXctYc4jyKgLpiwGcEJ6vmSwd3O4Ne47xaxRAQS7jMGJ1cJIdj7LP7ucMgkpZCjxkiY/SKlTd5t5IIIIIIYJcFJIN08DENJj3EqvxABbcBYJLi5JPEsdLQ3TKcRWjRx45aPVx7GmF5+ibEMk6plnSbSzPVAce5S4s+D2lp6CMz2axLwKlC/5kHstCpZ/1P5Rp+Ghgx/d4fST3LnISx6uIwWsTyyp8lrlj5q9YxMxpu2Ndkop0vTxFSm65ZjlvJozEmBmsNh09HKv2Y9THK+ULNAIcKabRAS501OnziVPVaI1Kokdox9nEkS2AA4w4hWVSTyIjhIvHc1NjHNZTQUJbZJoteEYoZEwKDsbKHAiLli0gT5CgliFJs3PURnNNOdAPEj38YtmyGIODKUdLp5txEQ0zw3Wz6DXVKUY6iPawVz6xM5D1hRev8El/hhQz5Ze5J+pTM8UDo2vR+/AwSTuJa9h2D+ghzGKRAqlhFwkhxwCiAVD2TobeRiPVpISdff8A7YTt28Hma7UfMXbl1wNpKjxPqf1iLMSc3FreWnblEmS5H3v+b/bDCk7/AB/5v9scSI5qqppSJY4s/ooH5RJwymypCj0PuS/zgXhksrmOdAT7iINzTlAT0b3FPzELfHCCfHBIpUPYcSB57vXmDyiLWTgmdNmcJQKjqbpSAnoHWw8uMSqNTh9A+YnzKj7lQBxuoy06+BnLCQNSEpaYu/8AMZY8iIOCyw6/YAU0wgueJcnrzieoRCkC0OU81jkP9PUcvKLehhcsGqc1OjmncPkW+DQFx2qMyetSrmw4cABw84cwKpYLT/ElQ87H4CB0+eHUo8yfUkgQZgxNLhuesWPDZxXSIILKklSDfQXKVPqMoUghvwxW5XM6wV2VrAmeqUfZnJZi3tDTXoVdy0IsWUc+UWHBFuFIcjiA4sCwGtmStKQz8ugid4TpII6MfIN6ZR2SYDUiiiYHU1yk6/yk6MWORXmrqScUb8n19C/uKojkueCeXWSj4rSqkApS/hrUkjo2o52zjyI5RBMheQklsoLE8X3gR3Fx0Ag9trZMscSon3AEfCBs6U1NLX+JQSe6SUAf2xRGT2odGWVkBoS+lj+9YdpiRYxxLhZt6KkwiaS8JBjhCo76wRh0VaRrWDzs8tC/xJB9z8oyRQ4xpWxFXnpkjiklPlr8xDanzgTcuMkX6QzuSxzUf9JijCLf9IS9+Ul7so/6QPnFQmFo6z7mbV9p5k1v0hQhHOaFDBiqVaGKA2h2piLREAnpGeQgimOli0NGcGtHUsvGmBfCqYmRnbdSsoJ5Fgoern0ghhtX4M5C+AN+xtEr6OEpmJqpC7hSUL/1JJ96YjYvh6pKzLULjnxB0MQXQ2Pej6PQ3q6r0Zdpf7Gif4in8SfdCjMvr0z8RhQHzDA/TIj9Ct8yjck3OtyXPEx1XJ3NNf4R/wBuPKaSyQOj6Pr/AEmOa2XoG93/AI45s+X/AIhulSG9n3D/ALcNqSHTuj2vwjT/APnHcmXY24cv/HHKpVnbT+H/AMcdk09wmXlzn+JXo7RIlIK1PwGv/Kf+gwxRyipxoCpXxWOnSC0hIBy8dS/cn4lvOBZjY1iG5Lbid0aiwAJ07N5kcnqG0VQ81EoaSkhLfxHfX55lZf6RFmxepyrCl+xLAUX+8SbpHBywTzuoxX6bAp6slXMACJqyUklLlW8Xy6tYl+kUVL3KILEWyfT4RKCAFJUVcSFNfiw0aErBJJay3/n/AEiYNI9EWYQvLGZeHS0lwFP/ADfpHK8KklnC7fx/pEmFHcHckYYXK4JV/dClYVJStKwlQUkgg5uIL8okiOmjsI1Nns0JUSSDfViwNsvwt5xLGJHl+/2IigR1JkKWoJQlSlHRKQST5C8A4Q9jMZOa5CZxSVg7rsxbUB/gIZXRyzLTLynKk5hvXe517mLFT7F1a/8A8wn+daQfQEn3R3P2Gqkh8iT2WB/raA31LjKD9OWOio/4FI/Cr+9UI4DT/hV/eqC1VQzJRyzEKQeSgz9uflDDQ1YYDbXZDGESBolX96o9/wALlfgV/eqJJjyNMyxg4bJ4oV/eYJYZWfVwRLDPe5zfGIkeiDXBz5XI/ilQKhQVMDkBgxKba8IHVGHS8hZJBAcXe4vxiVCUlwe0c+TE8dFceOVx7CMCNIs0RFTYlucSJ6ojU85ixgTSTKCjEhKGMdSwI6MFgwsP0cVATXhJ0XLWPRlj/QYvO2eFibJ8RI30X7p4iM32PmZa6nPNZT/clSf+qNomiwHMXEY47ouI2ux1TU4mMPHsaF/8RldPWPIk+Ufue1+r/wCkqL8GHoPmgRDq5u9w/wCX84lS5YfUacMo/KItSpi/Pqn/ALkIPmo9nkpVuHon8jHgBfh6J/2x7LUOfw/3mEkh/wBB+ccGTfraZctxcuq3Z/db3x7haSylKupR19B8iYH1BDniApXxJ+APrBOlSyAP31+JgGhb6C9JhcsqTNqEpVLSQEIUHTmISPEWNNd0A8lHiIjbVoyTvDC8yU7wAZklQSCm3IJH7MHMOxBE6SCGmIIMqdLF1paxtx0ZuxEUpctAUoSyoozHLnfMzkB3v+gEV1Lk9K1KFS2nrx7HoELLFmCDJ5Cj1oTRh2RCPRHgEO0lKubMRKRdUxQSnuSznoA5PaMbxyzVz0FtmdmV1ajqmUmylgOSdciBxUzHkHGpIBvtJIk06GQnwpJlkqXuvcLyrWsu5dJG82VQY2IEdLlyaaR4aVpTLkDeC0l7Eq8V0qBSolKjmuX9kFwIqmKVylLC5qSZpIXKkLAyytCmbPRYKqDlzFJBQy7cSfNble/ZFSxWg7L2plllplzarKoLzy5DJDSleIPEWUoO6EqBRY5XZ4fl7SpROVNnSK6WMy3eWFIBzZd9UmYonKpZSLaZRfK8CE4CpYSqsqfDzJBQghS15b5WlIuEgKIGjAw+NlkBQNJVHO7gKC5KiQp90qYKILFucM+XrB9SQdw/JVpCQZVRJUGKwcwBCbhaWsp7gKSFM93aKVtXsj4GaZJOaUkkLFyUEM9+KQ4B4pJu4uO6eetE5woSKkEJE1sqJhGVPhVKRqLG4BXmUPO1YTiHiy0lSCgICpc6WtnlrSEjJMUtkpS61KGpWLl3IC8SoeV0FlTWGZSY8AgttNg/1aoKB7Chml/yF7OeRBHYA8YFR6UJKSyiSSw8HjQmjpoTQYJy0dCE0Jo44rU0MSORMNKXEiuDTF/zH4xFIgWOQxMiDNG9aJ06IiRvQLNQRoSct4fJiPTL4RJKYNdGHtASJqCCxCgQY2LZnGBPluTvpDKHzjH6FLzAP3oYs+EYkZE0L4feHMRJK307F7HsafSevppY7T4NJZMKIH+OyecKKfWr9zzfktR/lKAQXNzdhr+S45xB8o3uQ1P++FCiDBBF8ojygr9k/wC+PZUpXL4/nChRgTOFJdawdc3xCfyPrBKT7Ivwv6EfOFChczH4KbV1s2RWTPCmKQTMN0kh3L3568YsclBYOXPEx5Cj0KlwVWEkJhQoUPJxNChQo44UWH6PpANWuYbeDImLfgCcqHv/AAqXChQi9/QxtX3FrxSZ4gkS5k1M1C5hWreSWTLSqYuXvv7S0y7FagQ43Q0UyVXkz/EUxzKuDoxLMOTBmbRo8hQqiK9NjLXiSL1hFDKAW6VLW4dKlqQgIAS6lKSCSU3Z7ACzNEzF5cqXLMkU4SpSHQtC8wb2nOZIJ5Mb+gMKFAxf05GY+rBRcdIEwIAbKL83NyX15fsQd2Zqcs+UuwM+UQWQhavFlKCMyUgWUqWpsxcnU2aFCgprNf8AIVn6yP8ASDIBp5MwZt2aUb4SFZVoMwPlLfdRa3YRSGhQoPSv/DBu+49EIwoUUiTyFChRxzK/iaftVeXwEQ1CPYUCxy6GFovDCrLEeQow0mpA14w+9oUKCXZgU2UwlVRUFCbES1q9AAPeoRLmSFBRSXBBuDzhQoh1UVwz6H4PZLEo+OznJ+3hQoURnvH/2Q=="/>
          <p:cNvSpPr>
            <a:spLocks noChangeAspect="1" noChangeArrowheads="1"/>
          </p:cNvSpPr>
          <p:nvPr/>
        </p:nvSpPr>
        <p:spPr bwMode="auto">
          <a:xfrm>
            <a:off x="1828801" y="-533400"/>
            <a:ext cx="26003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t3.gstatic.com/images?q=tbn:ANd9GcTwRhD0KyhfZg9oeaUUb7meC0V9EkrY8pJ4dQj-lrSuNndnAxAH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0668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064218" y="1213248"/>
            <a:ext cx="5334000" cy="615553"/>
          </a:xfrm>
          <a:prstGeom prst="rect">
            <a:avLst/>
          </a:prstGeom>
          <a:noFill/>
        </p:spPr>
        <p:txBody>
          <a:bodyPr wrap="square" rtlCol="0">
            <a:spAutoFit/>
          </a:bodyPr>
          <a:lstStyle/>
          <a:p>
            <a:pPr algn="r"/>
            <a:r>
              <a:rPr lang="en-US" sz="1700" dirty="0"/>
              <a:t>“In Afghanistan we defeated the Taliban regime,”</a:t>
            </a:r>
          </a:p>
          <a:p>
            <a:pPr algn="r"/>
            <a:r>
              <a:rPr lang="en-US" sz="1600" dirty="0"/>
              <a:t> </a:t>
            </a:r>
            <a:r>
              <a:rPr lang="en-US" sz="1500" dirty="0"/>
              <a:t>President George Bush, July 4, 2002</a:t>
            </a:r>
            <a:endParaRPr lang="en-US" sz="1500" dirty="0"/>
          </a:p>
        </p:txBody>
      </p:sp>
      <p:sp>
        <p:nvSpPr>
          <p:cNvPr id="11" name="TextBox 10"/>
          <p:cNvSpPr txBox="1"/>
          <p:nvPr/>
        </p:nvSpPr>
        <p:spPr>
          <a:xfrm>
            <a:off x="3438526" y="1905000"/>
            <a:ext cx="7153274" cy="1123384"/>
          </a:xfrm>
          <a:prstGeom prst="rect">
            <a:avLst/>
          </a:prstGeom>
          <a:noFill/>
        </p:spPr>
        <p:txBody>
          <a:bodyPr wrap="square" rtlCol="0">
            <a:spAutoFit/>
          </a:bodyPr>
          <a:lstStyle/>
          <a:p>
            <a:pPr algn="just"/>
            <a:r>
              <a:rPr lang="en-US" sz="1700" dirty="0"/>
              <a:t>“In the battle of Afghanistan, nations from central and eastern Europe supplied soldiers and special forces and peacekeepers to help defeat the Taliban, to help destroy the terrorists and to bring freedom to the Afghan people.”</a:t>
            </a:r>
          </a:p>
          <a:p>
            <a:pPr algn="r"/>
            <a:r>
              <a:rPr lang="en-US" sz="1500" dirty="0"/>
              <a:t>President George Bush, May 2003</a:t>
            </a:r>
            <a:endParaRPr lang="en-US" sz="1500" dirty="0"/>
          </a:p>
        </p:txBody>
      </p:sp>
      <p:sp>
        <p:nvSpPr>
          <p:cNvPr id="12" name="TextBox 11"/>
          <p:cNvSpPr txBox="1"/>
          <p:nvPr/>
        </p:nvSpPr>
        <p:spPr>
          <a:xfrm>
            <a:off x="1676401" y="3146048"/>
            <a:ext cx="8829674" cy="892552"/>
          </a:xfrm>
          <a:prstGeom prst="rect">
            <a:avLst/>
          </a:prstGeom>
          <a:noFill/>
        </p:spPr>
        <p:txBody>
          <a:bodyPr wrap="square" rtlCol="0">
            <a:spAutoFit/>
          </a:bodyPr>
          <a:lstStyle/>
          <a:p>
            <a:r>
              <a:rPr lang="en-US" sz="1700" dirty="0"/>
              <a:t>“And as a result of the United States military, Taliban no longer is in existence. And the people of Afghanistan are now free.”</a:t>
            </a:r>
          </a:p>
          <a:p>
            <a:pPr algn="r"/>
            <a:r>
              <a:rPr lang="en-US" dirty="0"/>
              <a:t> </a:t>
            </a:r>
            <a:r>
              <a:rPr lang="en-US" sz="1500" dirty="0"/>
              <a:t>President George Bush, September 2004</a:t>
            </a:r>
            <a:endParaRPr lang="en-US" sz="1500" dirty="0"/>
          </a:p>
        </p:txBody>
      </p:sp>
      <p:sp>
        <p:nvSpPr>
          <p:cNvPr id="13" name="TextBox 12"/>
          <p:cNvSpPr txBox="1"/>
          <p:nvPr/>
        </p:nvSpPr>
        <p:spPr>
          <a:xfrm>
            <a:off x="1524000" y="4191001"/>
            <a:ext cx="6400800" cy="1384995"/>
          </a:xfrm>
          <a:prstGeom prst="rect">
            <a:avLst/>
          </a:prstGeom>
          <a:noFill/>
        </p:spPr>
        <p:txBody>
          <a:bodyPr wrap="square" rtlCol="0">
            <a:spAutoFit/>
          </a:bodyPr>
          <a:lstStyle/>
          <a:p>
            <a:r>
              <a:rPr lang="en-US" sz="1700" dirty="0"/>
              <a:t>"</a:t>
            </a:r>
            <a:r>
              <a:rPr lang="en-US" sz="1700" dirty="0"/>
              <a:t>I don't see a resurgence of the </a:t>
            </a:r>
            <a:r>
              <a:rPr lang="en-US" sz="1700" dirty="0"/>
              <a:t>Taliban. As </a:t>
            </a:r>
            <a:r>
              <a:rPr lang="en-US" sz="1700" dirty="0"/>
              <a:t>far as the defeat of the Taliban is concerned, they are defeated, they are gone-as a movement, as a government, as a structure, a political structure, a religious structure-they are not there</a:t>
            </a:r>
            <a:r>
              <a:rPr lang="en-US" sz="1700" dirty="0"/>
              <a:t>.“</a:t>
            </a:r>
          </a:p>
          <a:p>
            <a:pPr algn="r"/>
            <a:r>
              <a:rPr lang="en-US" sz="1500" dirty="0"/>
              <a:t>President Hamid Karzai June 8, 2003 BBC</a:t>
            </a:r>
          </a:p>
        </p:txBody>
      </p:sp>
      <p:sp>
        <p:nvSpPr>
          <p:cNvPr id="15" name="TextBox 14"/>
          <p:cNvSpPr txBox="1"/>
          <p:nvPr/>
        </p:nvSpPr>
        <p:spPr>
          <a:xfrm>
            <a:off x="1579608" y="5638800"/>
            <a:ext cx="6345192" cy="846386"/>
          </a:xfrm>
          <a:prstGeom prst="rect">
            <a:avLst/>
          </a:prstGeom>
          <a:noFill/>
        </p:spPr>
        <p:txBody>
          <a:bodyPr wrap="square" rtlCol="0">
            <a:spAutoFit/>
          </a:bodyPr>
          <a:lstStyle/>
          <a:p>
            <a:r>
              <a:rPr lang="en-US" sz="1700" dirty="0"/>
              <a:t>“The Taliban are defeated and not coming back, our priority now is narcotics and rebuilding of Afghanistan,”</a:t>
            </a:r>
          </a:p>
          <a:p>
            <a:pPr algn="r"/>
            <a:r>
              <a:rPr lang="en-US" sz="1500" dirty="0"/>
              <a:t> President Hamid Karzai, February 2005</a:t>
            </a:r>
            <a:endParaRPr lang="en-US" sz="1500" dirty="0"/>
          </a:p>
        </p:txBody>
      </p:sp>
      <p:sp>
        <p:nvSpPr>
          <p:cNvPr id="9" name="AutoShape 12" descr="data:image/jpeg;base64,/9j/4AAQSkZJRgABAQAAAQABAAD/2wCEAAkGBhQSEBUUEhQVFBQVFRYUFRQVFBQUFBgVFBUVFBQVFhQXHCYeFxojGhQUHy8gIycpLCwsFR4xNTAqNSYrLCkBCQoKDgwOGg8PGiwcHCQpLCksLCwsLCkpLCopKSwsKSwpLCksLCksKSwsLCkpKSwpKSwsLCkqKikpKSwsKiwsKf/AABEIANUA7QMBIgACEQEDEQH/xAAcAAABBQEBAQAAAAAAAAAAAAAEAQIDBQYHAAj/xABEEAACAQIEAggCCAMGBQUBAAABAgADEQQSITEFQQYTIlFhcYGRMqEHFEJScrHB8COC0RUzkrLh8UNiY6KzJDRzwsMI/8QAGQEAAgMBAAAAAAAAAAAAAAAAAQIAAwQF/8QALxEAAgIBAwEGBQQDAQAAAAAAAAECEQMSITFBBBMiMlGBYXGRwfAjQrHRFKHhBf/aAAwDAQACEQMRAD8A7A+0CeHVNoC0VhG0+cmwG8gpneEYDeKgsNeeURXirHFJKckjKUkhANIigTxiyEI6205b0s+kbBUiwWqKzrcFaXa1BtYv8I94D9OfTtkH1Gg5BIviCpsbN8NK/K41PhYd4nDnfs2iSWrYZOjfY36Yav8AwqCLru7M9x3WGW3nKqp9KGPbasEB+5TRSO0SNbE9w8h75Eb6z1/35G8VQS4C5stMZx/EVrmrXrVNFHbquR2WJA1Otjf1jOC8ZehiKdZT26dQP4m2pUnuIzD1lex+WvvEz/v9+sYWzv8Ax/GJWpJVpm6VFDqfBhcev9JQ5ezKHoPx41MO2GY60+2n4GPaHoxv/N4TRAdmYqqTR0YO4KgF1kLLDGSRMkYAPlkbJCssjZYSArLImWEushaEhAUjCg7h7CTNI7SAIzSHcPYROpX7o9h/SSRLQkob9XX7q/4V/pEOFT7i/wCFf6SSLJZKPo2rtAWhtY6QIzSYUMTnCOH7wdOcJ4fFQWGVI9IypFURxSenJJHSkkJBDG1KgVSSbAAknuA1JjjM79IWPNHheKcaHqWQHxqWpj/PIA+X+OcTOIxFWq2pq1GqH+di3yFhKx/0/WPrN/pIB+/zlYw7L+cTLEzR5Fr+R/pCAULt7SJl18/05ybLt++//SI5GnkP6mQgXwLGdTiKb30zWb8LaN8jf0nV/szjltJ1Lo1jRWwiNzAyN33XT8rH1lORcM1YJbOIYRGFJJaetKi8HKSJxC2WQVVkACOJC4hLLIXWSyA5EYRJ2WR5YSEVolpIViEQkI4ojssS0hD6JrmBXhOJaCrNLMKPJzhPD94Kp3hXDoFyRhrxyxHjk2jiktOPjKYj4SCGc8+nTFFOFWH269NT5KHqfmgnRJyD/wDonFkUMLT5M9Vz/IqqP/IYHwQ4QTc/vvjQPnePp9/79IVhOFVKpHV0qjb/AAqxGvjtEtLkZRb4ACuvrJVH5fv85fU+gmOYAjDVLE2Gig78wTcDx2hi/RlxA3tQtYhdXp67ajXUeIg1x9Ru7n6GVkLzdj6Jseb9iktrfFVGvlYeHO0Jp/QriSe3WojyDt+gg1xXUPczfQ53f9+01vQfjIRjSY26w6fit2ffUe01OE+hykutau7eCKEHvqZZr0Ewiherp2dDmVrsWLDYMTuP1AlUs0HsXw7NkXiGRAI0GPvELRCJDVWERjrAQBZZEyQtkkTCAIKyyMrCWWROIwpARGWkxEYwhIR2iGPJjZAHf8QYPTktcyKnNL5MYg5wvhsCvvDOGGCPIGHvFQxHiqJYKT09o6NTaOhIIZxb6buHVsVjsPSUBaaUS2c99SoVYenVr7ztUyHTvD3aiTyDW87rK8jqLaHxq5JM510d6F4bDgZkFR/vuL+w2E09OmttAB4AWgRrAN484VTqA7Tkyk29zvRgktlRZYKrpDhUlRQPvLKjTJjQkymaVkjNGh7xxHeLQepiFU79wPrHcmKkmR10lVU0b998s6mNXtX5c/eZziHH6NM9twD90an2lbtvYuWy3AeJUctVgO+48m7Q/OQpD+MsrinVQ6OuUrzBTTfxErlM0mFkk8RFBiNCQhZZGyQgiRlYowK6SFlhjLIXWMmCgNhIyISyyEiMhSErGyYrGZJAHdsQY2nPVzPUpo6mIiqHeGcIOkCq84XwfaCPJHwWjxyxjmPSWikqbR0am0dCQQmZrpY6uqhdWRjew7xb87TRYhrKxHIE+wnOsH0eZajuKlTMwZtXa3llvbeZu0TaWldTX2bEp3JuqK4YUHY3J38/KPpqQbfu/K0JGLptUIDKzpbOV8e/xiVKgLX/ANvGc1nWg3dDFxIHa9NdPeRY9KtVcyVmpWGmXT3vJ63COtGhA9/nrKLGdHiwYYms+UghURgiDuJO7G3ebeEeFJiz32Rn+I4zFUqlnxIrW7ma381tL+cuujXEMRXPwsRmBZjtcbgeUZwLovSpqKdNTUbPfOSL7WAuuw8Lzf4WiE00HloNrfpLJtMSK0GF6WV8QjNkFgwsSfS1hzO8xGFDriHD0GrVE7TZmy2A57anXv5TsvSPBZlB59/mNZk04axe1+fME+Wt7QRko7DOHeVKxlV//S0jlyF2Zsp3AygkfOCI8tuNL/AUfdqH5rr/AJR7ylSNF7GeS8TQUDJLyFJKI6YghiERxiCAhGyyF1hREidZCAbLImWFOkgYR0IQERpEe8jJhIdvrGLTjKsfT2l/UxEFXnC+DHSCVtjCeCnSCPmI+C2cxUiOI9BLhCVNo6NTaOhIIZluIYUo7INLqQp8zcfr7TVQHiWCzi4F2HLvHd590pzQ1R2L8GTRLfg5zwTg6U6JP/Eck1CdDmzbW3sAB+zPVdD5fv8ArLvi7qtMsSBkBzXtm05d4lTV7VO/2j7Acz7X95zXHodZTd6grh+IG2n6Q/q1O4/KZvD1crlb7ajlp/uCJbUsWbfrFW3I0o3ug8UFS5A1tp4QXh2Iaoubk1yPLWx9Yw0TVIW5yn4teQ5SrxdXF4WwopSekAAAXZW7gBZSI6WoDSS53NNihnpXty09NwZngBby0gdLp51gFNaVQMLq4t8JGpBbaPq1LC99/aTJvuHD6AnGP7o2+8B8if6SjSXvEMR/6crb4ql76aZQP36ylRZZFUkZJy8bJEkqmRqI+PwCx5iCIDHAQEPCMZZJaIYSMGdYPUWGssHqrChQJ4O0JqiCsY4DuNWOp7RlWPp7S0xEFbYwngkErnQwngckfMToXDSRTpImj1MuEJk2jo1No6Eh6IYjuACToBqSdrTjf0j/AEpl82HwjWp6rUrDd+9UPJPHn5bhugN0WvTrp5QZmo01SoqkU6lWytdm7OSmT3XFz3kAc5FQqEZVJuOZ5aaXP75ic64XhAzUEbmUqP8AidlKj/CVHpN59Zyse87XmDK7kjp9ni1AnxOCF7g+Q5nU6C421MLwjaW5yrfHdtRewJtYC/4u0dBoe+EjiiUzdjyOUDw2AG++kqcbNCnSLWjXyAk2FzYcuWn78JHWxIK3ZlpqPtMRc6bgDy+cqMRUZ1DXYA+B+ZUXtt7ypqPSRgXSm+wJJZrjxz7HxkW2xZHGp+JsMrcTwlPMUrHPUbmQRcHU+WsiocSWoxXMGFrggEDQeOm/dAVfCUwerSl1h+7lNj3gAfu8N4XRz3J5C97R5IM4RgrRPxoWKr3KCR3M2p/fhKxBDeI1czkjny7oIghMPxJAkawk6LGVFjBRCDJUMjtHAxQkkQxQYhhoDYjCQVFhIkVRYQFbWWBONZYV1gNRdYwDttUx9PaRVTH0zpLkYiCudDCOBmC4g6GS8BeBPxh6F6Y9RKrjHSPD4UXr1VXuXdz5INZzvpD9M7m6YOmE/wCpUszeibD1v5S1uivpZ1x66ouZ2CqNyxAHuZn+kPT/AAuEABfrKjDMtNNSRyJOyr4n0vOKYDidTGYkPiqjVUS9R+sqFVsgzEAD4eQ7IvrpK7FY01aj1GABc3sLmw2AudTYWF4Yy1AyPu4KT5fBpulf0kYjF0+ruKaHRlT7R8Tvbw/OYuhgzUqIn32C+QO59Bc+klc6yx6PWWpUqt8NKkxv4uMn+U1D/LKZO2JT1xh8r9xq1jUaqydkhxlPdksy+djYeU1mGxH1imHGjbMvNWG4/fIiYDo3jcxcHRmY1PRjr7H85o8HjWpNmTnuDsRFy4dS25Ohh7Rok74ZaPXdCAbW218+R5QyrVDHMuuXUEKdNNh46n3lZiuNI4NxlPcf0P8AWZ3+1npVM1KoUPiLr7GUwT4kacko8xdnUsM7VFC2sDcqbcuV/wB/lIMX0QouO2Lg65cxA7ySRr8+cxKfSC1IAvlLcyjgjS4tl5crwmp9K9M08ovmA5A6k8vLXw2j92nuUxzuCroaXD9F8OhyIAp3tqdQQDv/AFkfGcfRwqLmB7Zy3UA5bjdva0ynEOmjKjVhqStlB7yLAnxubzKUOkz1cSfrDE06pykX0W/wlb7AHlG7rqJPO5LSmdJIDrnQh1+8uo15HuPgZCsxmB4jWwlY9W5RlPLYjcEjYgiaWj0ypVCvXUhTJPbq07kAW1Jpedvh8Yqx2thI9oulLYt0ERxC3wJADKy1EYZlqIbqynmP6coOwitUXqSfAMyRLScrGFJAjRFjWMbmkshJGvEDRWkIA4hYDUXWWVaA1F1hQDsVUx9M6QHiPEqdLLnaxbNlG5ORS7kDuCgkzlHSP6Wq1UFMN/Ap/e3qkeeyemvjNEU2YjpfGeP0aCvncXUXKjVhc2UW5EnYfoDbnfEfpCrtdaJ6pT3fGR4ty9JR48GnTpUiSXKDEViSbmrWF0BvvlpBR5u0rwseMFdmfNk/aiTEYxmJZiWY8ybm/iTvBgCSAouzEADmSTYD3MdW38padECgxSVKpASn/FNza5QEoPMsBoJTJ27LZQepYo/jfP8ARNxKguFV8LYmtmUVXIsLKFbKg/HftHcAWteVo0kvEeItiKz1nN2dix12vsB4C1pAz2EvXhjYub9XtGnov4XInOFY6t1XDX1s2IqZR35FuvqP74QEN3ankO/uEk6bVctSjQBFqS67bjsk6eKu388piTE9UpZH+WUuGxBpurr9nl3jmPabTDVQ4DKbgi4mJmq6PMHU65Tv4ZtjpLkENxVDMJl+IM1O++9tzbz+c1dai4BuAw8DY+x/rK2lhsyjMha+u3M66H1haCjJ0sIXO2+uwllgOCWa7e00Ywht2advYRRwpt2IA8NYKJZmekeJ+FB5n0/1/KUbiXHSDL14VfsrZj4nWVzU4GAveHYo4mja96tId+roPzI1Pv3iRpW9pS4HFtQqq68j46juNv3pNJxbCr2a1L+6qi4/5X+0lvmPUfZMqmqdoaStavqH8D6S1cISFJai3x0sxA5HPT+647+exvNBiemQUjrlFWi9+qxCjKxA0IqKPtg6G3PlMJQqcj+xLPg/VMTRrdlXvkcXulQ2Ck2+JTaxHjfvha1q0LFqLSv5P+zZYbi9JyAGsT8OYizfhfY+RsfCGulpy7FYeph6r0iPhYqy3DC66G1tPWaHg3SerSGRx1lPkG1ZfJt5WoWXPO4bSRpqkgLRafF6NQdksr6nKRdSBqcrD8iI21/KJKLjyaIZIzVxJFMfIQbR2eQssbWECfeGuYHU3kAE9K+LnEYzFZScuFw1dU/FZadRvU1W/wAImD4Hw3r8TSp/ZerTQ+TOqn5Ey5wGKy0sWxOr4WoD5vVo/qYJ0dq9VWoseVamx8lYMfkDOhiXhMONqStE3FcX1terU+/UYj8IOVB6KFjcMl5Gw0H75Sag1lJ8DBLZMx4f1M0U/X/S3YBiefnL3o5gesw2LHw5KS1Li1zkvlXtEWHaYm2vZ2MzeLxAGnPnI049VWm1MOerZgzLpZiuxOnK5mZR9TXinKMnk671831LRE/flpI6gjOH4sVFvzGhHjJX3lmV7IzY7jCcuuy+u/2CeBYe+IQnVUvVPj1YLAepCj+aZ7ilc1MVUO9iVFjcWXs3B7jYn1mq4U3V0a9buCovnrVb/wAaD+eZFLLzuTue884sDRBVj+Z4iXPRfE2rZTs2n79bSldouExOVwRyMclHR+stodtrxuARci33Gh9NJ7D1hUQHvF43DrZ3Xlow9dD8xGIFORbyt8jBqz9kk8gTCOrEB4tUtTtbf9P9pCGF4kv8QnmSTfyAA/IwQGF8QPb9PzJMDvFAMdZoeh3ElbNhKzWp1dUOllqDY6+Oo9R9oygYSM3Gq6EG4I0II1g5Gi6NHiMEadRkcWZGKkeI/Q/lJRSBGghfXfXMKK6/31EBK66XKD4anjbbyPhAKL28jK4vTLcqnDZ4/dfnx4NC1IYxdAFr0qbMxC361UChAFXZgBYna1jKylSDLaLgcaaNRXXUg3tcgHkVOUg2Ox1hvFFUkV6eVadYnKgIzIy2zKyjbe/kYckadoqyN5cal+6Oz+39FeHKMD3G4PK45GW2C4glMZCxOZyy32Wmyqya92YkeYMr2IYWOx38D3wDiAKqrH7JNJvwsC6fPP7iMnrVPkt7O2o6o+/z/wCr7mxd4zrZTcF4nnXIxuQND3ju8xLGZqOjGepWgrPIHjg0a7QjmaVCaFYjYCkh/nqBv/ykNDV/JSfe1MfJifSW3B6ebAY7vX6q/tVdT/mlVgE7Jf7zEDypgA+l6v8A2zfi2gcxPTisIbUwTiGIKdnKxHO2npeEf2wlFj2OsqEWVeQvzMruJYnElu2gUnXLbkYk3exR2aDj4xnXLrnpJYjSwa9/xQLHUQuqG42I5qe7yhuBxym61Oybc9pTmp22C6htBp46WlaRrbLTgZ7THlYf1liWkeFw/Vpbnz8Sd5FVxjU2UoLte4HLTmflFlzRXPeEV67/AG+xccUwdYYajTVbA56r307TsAoPktND/NKakKi7qCo5ACS8Rq1qgD1a4u2yhhp6CCUsbVoEdYCyNse8d4MNMttLYFxdVTqBlYfEBt6d0iorJeOAdYHT4XHKJRWwjIVmv6L47NTyk6rqPXf5/nLmibVfAp/9v9ZieBYrJV8OfkdD+h9Js1b+In4W/Qx0AIpKRfzN9Ba2hFm3vuLbbG/dVccrW9MxlxfeZzpO9gfb3IH6yBMpijdj++Qg5MnrHtHzP5yAiKA9miNFtEOkhA7o/wAaOFxCvup7NReRU73HOaDjPD1pVAU/uqgz0j/ym11v4XHoQecxhS4Jms6MY36zhzg3P8Rbvhie/XNT30B7gOd/sxZq0M4646evQbTqaWMt+D0Q9HEIWsQgrU1JCrnUgOxbvyE9nn6SgVrH5G+/jLjo/n+tUhS+NnVQL2uCbMCeQK3B8LyQeqNMoupKdc7Nfnr/ACgdG9u6exlA1KTga9gt59X2wfOwYes3nSn6PkpU2rUGPZuzUj8OXc5DvpqbHumIRrHzuD+UpjKnY8V/j5tMvK/y/YoeGYoqdDrcEen9Zs8JiBUQMOe/geYmLXC5K/V95sp8T8B97CXHBcdkex0R+/ke+aMkE1aLpTePJpfHBo5Gxk1WiQBcEXFxcWBHeO8QZ2mY1gfAXAw2OQ/awbsPOlVpOPleD1aHVrSTYpRplvx1b4hvlVUekk6NtmxVOkdRXV6BH/yqVHzsfSe4viRVxFVhs9Vyv4Q2RB/hUTbiexxskqw+5laoqPUZF3LFi1tgNBr3SPEYRxds5YjncnaHY/j3Vu601AJtdudxBsZihVpl1YLlABU/ExO9u+Vu7NMPKgDHY81Tme2a1iQLXtpyl5StUyVGGqoqILaBVGn5zNdSbXsbd/KWuG4iQo1vbSx0h2Tsk4yapFo7/v8AflKrHVGD9gntDL53htOuH+Hyt4yTF4wUVU2V2LXOoNsoIt4bmVLeVkl59uEq+iIKXALqTe5Fsx2385XYisy/w2JKjYHUC/dC043nDB7jN3HTvEqWJdrx1d7jhWHF1F+RNoTSpljZQSe4Ak+wl10S6MpVVqlViKVM2IGjO1r2vyA095fYPjFLC/3Sqovcam5ttc7mVTypOluaMfZ3NW3SMVUotScZ1Ze8MpU5TpexnQeh/D2xb01BsFzdY29gAB7nQDzlR0+6SJjBRCC7Le9txmt2fHXlOl9BuDfUcEA4ArVLPV12NtF9BYed5O9qNvYKwfqaVugfpF0fpUaealcEaEE3vfS+vOcu6VvZk8WX5a/oJ03pPxMOAoN9b2HhOWdNqnbpjxJ+QEOFuUbYvaIqMqRQGRkyRpG0tMw0GNc8opMSmNZCEmWRUq7UqgdCQVNwfGTSKql5AmoxtcVkGIQfGctVdOzWtqdNg1r+d5adCKw+u0L8mPvla378JjeCcU6lyHF6TjJUXfsn7Q7mGhG23nNDwxuoxVM5rqHQq42KsRZvYkEciCOUpmtI8UtafRtez6HdcZVVlZTsQQfIicTrUyrsn3WKn+U2nYkwgZblnOm17flOU9IaOXEVDsM7A+9x8rTNjb1bl/8A6GJPGmuUUXFqN0FQfEh+V9D6GGiipxIv8FQ06wH/AC1AHYe5YTwAOh2Oh9Zpui/RM1KdKrWuq0kamBsXy1HKNf7uUjztNTyVBlGJPPGL6p7+xb8Y4otdQoFig0sPceVpm6g1mn4p0f6upmRydLuunPmP6TNVRrMuJ2jq50k00A9DjbFPX5YbD16/8y0yif8Ac4gmGpHQAEmwAtqSQLbecteiPDKlTBYrq1LVK74fDKB3F+uqknuyoLzbU8NheD0ler/GxT6KgF2LHko5ec394sUV6nAlglkSjwjIYD6G6uKbrazfV0OpvqxHM22Et/7G4Fw/So31ioNwSahv+FdBH4injeI0mxGJqnD4ZH7eHW6uUFr357cvlJadfh2EaomGoCslRB2j2ira6drzvKNE8m8nXwRsi441SJ6PT3C3FPD8NquGuygUlUEW+IDyA1kR6b4MqWrcLdUvlLdUhF+Yip04rDqiEpqaaldviFrWty2kY6aVguQrTK9Z1moHffLD/ixJ3zETB8DxZshOFqnQXvSYE+ekzXSn6Fa9IGphH+sU7Xtf+J4nuM1lfjWCxJqnE4ZQ7qFRgLkDbfl3yShwjFYFg3DaxxNELmqUXYEAdynlpfaL3U4bwf1DrjLzI4TUw5RmWorKw0sQQQfEGepJed4x/CMHx2gWQCji0Go0Dhu5h9oTkbdF6tLFjC1Blcuq35WJ+IHmLXMaGXVs9mCWN9NzZdFuEu2Bp3sgYOzc7hmIU277D8pHW6O4amt2LPrzbKPlLLivEfq4WnT1RVCZedlFhr5SmwuBfEglqnVpmy7Zjte/hMjttyOrFVFRSs0/Rnh+BFm6qmHVtGOrAjUEX5yw6QdIEyfFqNARv4XlRgejVCmLozO1rEs5sfQWExXSzGFK6gKyopBIN7EnQ2v3A+8aMdboOR91Bzrc2OCpU3p1nqVctRACikqM+hOgOrXNl7O1wTpMD0xP8en4KT7/AO00vDsYGWxOo0/1mV6SNmr3GwFp0OFSOJKTk7ZVGRmTFT3SJ0PcfaABE5jlnqdAnkfYxXpNyU+xkIOvEMVKDW+E+0d9Vf7p9pCAdbeW/BMYHAouQNb0XJsFc/YJ5Kx9ib98AqYJ7fCfaCMpB1FjDVqhk6PqDhlNnoqbhTYeJ1G8x3SLotVasOrQstUZGP3XUEq7dwIBF/BZp+hFbNg6LE5iaSEnxyiGcSxfZOQjMDoPS1j7znNadzrPxrS+DKdD+goDZ8UAWB7NO4K6faa2h8B+xoePBqS5VKhSLbgG3cBzlHR48Q2VrrUG6nfwGm48ZZ1cejWLjtAXHP2HfEnKxsOCOHaPBjsXxCtRrhal8r2Ksd7Ha4i8TQZgV2YX9ecE6WcX66ogFMjLcJ95ie8d0WmzZQHtcchy2lkE+QZpJ7M2/RNRgeC9egzuwarrp2iAoHPQBfzlB0RwAxdCtxSsxbE0nZqYOqLkAIGX1np6aY7zk2c2eySRBxLizYuoaj9m4AKqSFNtde+JwvAddVFO+UXA2v8ArEnpfJ1HYpjvI6Jwz6M8Pa9RmfT8I+Uj4n9F+Hy3R3UgeDfnPT0HQfqc84pwvqSRmzEHe1r89rz3CeN1aBPVsQGsGXkReenocbbjuLNU9i/6V0RTK4zDWoVKQGZVFxUB3Dbd0O6aYda2BTHABK6JmVrZviFiPYxJ6Y+0bST+JoxPY5L/AG1Uqt/EsT5Wh1DiDoLKco8BFnpsUI1wZ1knzY88Vq3+MxmO4jUrALVbOBqAbaeUWehUV6EeST5YMj220jSATtPT0YQUIO4e0TKO6enpGQW09aenoCHjEnp6Agko+P0BYNzvaenpAnXugeNb+z6R/wCmB7dn9JeVaFr63/1ESenMnyztw8qK3ivClqgk3DKt1YbggfMabTL4TiLm4Judr+U9PRIDy6AOH/8AdsfAw2pvFnpr6HP6v5s//9k="/>
          <p:cNvSpPr>
            <a:spLocks noChangeAspect="1" noChangeArrowheads="1"/>
          </p:cNvSpPr>
          <p:nvPr/>
        </p:nvSpPr>
        <p:spPr bwMode="auto">
          <a:xfrm>
            <a:off x="1524001" y="-981075"/>
            <a:ext cx="2257425" cy="2028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data:image/jpeg;base64,/9j/4AAQSkZJRgABAQAAAQABAAD/2wCEAAkGBhQSEBUUEhQVFBQVFRYUFRQVFBQUFBgVFBUVFBQVFhQXHCYeFxojGhQUHy8gIycpLCwsFR4xNTAqNSYrLCkBCQoKDgwOGg8PGiwcHCQpLCksLCwsLCkpLCopKSwsKSwpLCksLCksKSwsLCkpKSwpKSwsLCkqKikpKSwsKiwsKf/AABEIANUA7QMBIgACEQEDEQH/xAAcAAABBQEBAQAAAAAAAAAAAAAEAQIDBQYHAAj/xABEEAACAQIEAggCCAMGBQUBAAABAgADEQQSITEFQQYTIlFhcYGRMqEHFEJScrHB8COC0RUzkrLh8UNiY6KzJDRzwsMI/8QAGQEAAgMBAAAAAAAAAAAAAAAAAQIAAwQF/8QALxEAAgIBAwEGBQQDAQAAAAAAAAECEQMSITFBBBMiMlGBYXGRwfAjQrHRFKHhBf/aAAwDAQACEQMRAD8A7A+0CeHVNoC0VhG0+cmwG8gpneEYDeKgsNeeURXirHFJKckjKUkhANIigTxiyEI6205b0s+kbBUiwWqKzrcFaXa1BtYv8I94D9OfTtkH1Gg5BIviCpsbN8NK/K41PhYd4nDnfs2iSWrYZOjfY36Yav8AwqCLru7M9x3WGW3nKqp9KGPbasEB+5TRSO0SNbE9w8h75Eb6z1/35G8VQS4C5stMZx/EVrmrXrVNFHbquR2WJA1Otjf1jOC8ZehiKdZT26dQP4m2pUnuIzD1lex+WvvEz/v9+sYWzv8Ax/GJWpJVpm6VFDqfBhcev9JQ5ezKHoPx41MO2GY60+2n4GPaHoxv/N4TRAdmYqqTR0YO4KgF1kLLDGSRMkYAPlkbJCssjZYSArLImWEushaEhAUjCg7h7CTNI7SAIzSHcPYROpX7o9h/SSRLQkob9XX7q/4V/pEOFT7i/wCFf6SSLJZKPo2rtAWhtY6QIzSYUMTnCOH7wdOcJ4fFQWGVI9IypFURxSenJJHSkkJBDG1KgVSSbAAknuA1JjjM79IWPNHheKcaHqWQHxqWpj/PIA+X+OcTOIxFWq2pq1GqH+di3yFhKx/0/WPrN/pIB+/zlYw7L+cTLEzR5Fr+R/pCAULt7SJl18/05ybLt++//SI5GnkP6mQgXwLGdTiKb30zWb8LaN8jf0nV/szjltJ1Lo1jRWwiNzAyN33XT8rH1lORcM1YJbOIYRGFJJaetKi8HKSJxC2WQVVkACOJC4hLLIXWSyA5EYRJ2WR5YSEVolpIViEQkI4ojssS0hD6JrmBXhOJaCrNLMKPJzhPD94Kp3hXDoFyRhrxyxHjk2jiktOPjKYj4SCGc8+nTFFOFWH269NT5KHqfmgnRJyD/wDonFkUMLT5M9Vz/IqqP/IYHwQ4QTc/vvjQPnePp9/79IVhOFVKpHV0qjb/AAqxGvjtEtLkZRb4ACuvrJVH5fv85fU+gmOYAjDVLE2Gig78wTcDx2hi/RlxA3tQtYhdXp67ajXUeIg1x9Ru7n6GVkLzdj6Jseb9iktrfFVGvlYeHO0Jp/QriSe3WojyDt+gg1xXUPczfQ53f9+01vQfjIRjSY26w6fit2ffUe01OE+hykutau7eCKEHvqZZr0Ewiherp2dDmVrsWLDYMTuP1AlUs0HsXw7NkXiGRAI0GPvELRCJDVWERjrAQBZZEyQtkkTCAIKyyMrCWWROIwpARGWkxEYwhIR2iGPJjZAHf8QYPTktcyKnNL5MYg5wvhsCvvDOGGCPIGHvFQxHiqJYKT09o6NTaOhIIZxb6buHVsVjsPSUBaaUS2c99SoVYenVr7ztUyHTvD3aiTyDW87rK8jqLaHxq5JM510d6F4bDgZkFR/vuL+w2E09OmttAB4AWgRrAN484VTqA7Tkyk29zvRgktlRZYKrpDhUlRQPvLKjTJjQkymaVkjNGh7xxHeLQepiFU79wPrHcmKkmR10lVU0b998s6mNXtX5c/eZziHH6NM9twD90an2lbtvYuWy3AeJUctVgO+48m7Q/OQpD+MsrinVQ6OuUrzBTTfxErlM0mFkk8RFBiNCQhZZGyQgiRlYowK6SFlhjLIXWMmCgNhIyISyyEiMhSErGyYrGZJAHdsQY2nPVzPUpo6mIiqHeGcIOkCq84XwfaCPJHwWjxyxjmPSWikqbR0am0dCQQmZrpY6uqhdWRjew7xb87TRYhrKxHIE+wnOsH0eZajuKlTMwZtXa3llvbeZu0TaWldTX2bEp3JuqK4YUHY3J38/KPpqQbfu/K0JGLptUIDKzpbOV8e/xiVKgLX/ANvGc1nWg3dDFxIHa9NdPeRY9KtVcyVmpWGmXT3vJ63COtGhA9/nrKLGdHiwYYms+UghURgiDuJO7G3ebeEeFJiz32Rn+I4zFUqlnxIrW7ma381tL+cuujXEMRXPwsRmBZjtcbgeUZwLovSpqKdNTUbPfOSL7WAuuw8Lzf4WiE00HloNrfpLJtMSK0GF6WV8QjNkFgwsSfS1hzO8xGFDriHD0GrVE7TZmy2A57anXv5TsvSPBZlB59/mNZk04axe1+fME+Wt7QRko7DOHeVKxlV//S0jlyF2Zsp3AygkfOCI8tuNL/AUfdqH5rr/AJR7ylSNF7GeS8TQUDJLyFJKI6YghiERxiCAhGyyF1hREidZCAbLImWFOkgYR0IQERpEe8jJhIdvrGLTjKsfT2l/UxEFXnC+DHSCVtjCeCnSCPmI+C2cxUiOI9BLhCVNo6NTaOhIIZluIYUo7INLqQp8zcfr7TVQHiWCzi4F2HLvHd590pzQ1R2L8GTRLfg5zwTg6U6JP/Eck1CdDmzbW3sAB+zPVdD5fv8ArLvi7qtMsSBkBzXtm05d4lTV7VO/2j7Acz7X95zXHodZTd6grh+IG2n6Q/q1O4/KZvD1crlb7ajlp/uCJbUsWbfrFW3I0o3ug8UFS5A1tp4QXh2Iaoubk1yPLWx9Yw0TVIW5yn4teQ5SrxdXF4WwopSekAAAXZW7gBZSI6WoDSS53NNihnpXty09NwZngBby0gdLp51gFNaVQMLq4t8JGpBbaPq1LC99/aTJvuHD6AnGP7o2+8B8if6SjSXvEMR/6crb4ql76aZQP36ylRZZFUkZJy8bJEkqmRqI+PwCx5iCIDHAQEPCMZZJaIYSMGdYPUWGssHqrChQJ4O0JqiCsY4DuNWOp7RlWPp7S0xEFbYwngkErnQwngckfMToXDSRTpImj1MuEJk2jo1No6Eh6IYjuACToBqSdrTjf0j/AEpl82HwjWp6rUrDd+9UPJPHn5bhugN0WvTrp5QZmo01SoqkU6lWytdm7OSmT3XFz3kAc5FQqEZVJuOZ5aaXP75ic64XhAzUEbmUqP8AidlKj/CVHpN59Zyse87XmDK7kjp9ni1AnxOCF7g+Q5nU6C421MLwjaW5yrfHdtRewJtYC/4u0dBoe+EjiiUzdjyOUDw2AG++kqcbNCnSLWjXyAk2FzYcuWn78JHWxIK3ZlpqPtMRc6bgDy+cqMRUZ1DXYA+B+ZUXtt7ypqPSRgXSm+wJJZrjxz7HxkW2xZHGp+JsMrcTwlPMUrHPUbmQRcHU+WsiocSWoxXMGFrggEDQeOm/dAVfCUwerSl1h+7lNj3gAfu8N4XRz3J5C97R5IM4RgrRPxoWKr3KCR3M2p/fhKxBDeI1czkjny7oIghMPxJAkawk6LGVFjBRCDJUMjtHAxQkkQxQYhhoDYjCQVFhIkVRYQFbWWBONZYV1gNRdYwDttUx9PaRVTH0zpLkYiCudDCOBmC4g6GS8BeBPxh6F6Y9RKrjHSPD4UXr1VXuXdz5INZzvpD9M7m6YOmE/wCpUszeibD1v5S1uivpZ1x66ouZ2CqNyxAHuZn+kPT/AAuEABfrKjDMtNNSRyJOyr4n0vOKYDidTGYkPiqjVUS9R+sqFVsgzEAD4eQ7IvrpK7FY01aj1GABc3sLmw2AudTYWF4Yy1AyPu4KT5fBpulf0kYjF0+ruKaHRlT7R8Tvbw/OYuhgzUqIn32C+QO59Bc+klc6yx6PWWpUqt8NKkxv4uMn+U1D/LKZO2JT1xh8r9xq1jUaqydkhxlPdksy+djYeU1mGxH1imHGjbMvNWG4/fIiYDo3jcxcHRmY1PRjr7H85o8HjWpNmTnuDsRFy4dS25Ohh7Rok74ZaPXdCAbW218+R5QyrVDHMuuXUEKdNNh46n3lZiuNI4NxlPcf0P8AWZ3+1npVM1KoUPiLr7GUwT4kacko8xdnUsM7VFC2sDcqbcuV/wB/lIMX0QouO2Lg65cxA7ySRr8+cxKfSC1IAvlLcyjgjS4tl5crwmp9K9M08ovmA5A6k8vLXw2j92nuUxzuCroaXD9F8OhyIAp3tqdQQDv/AFkfGcfRwqLmB7Zy3UA5bjdva0ynEOmjKjVhqStlB7yLAnxubzKUOkz1cSfrDE06pykX0W/wlb7AHlG7rqJPO5LSmdJIDrnQh1+8uo15HuPgZCsxmB4jWwlY9W5RlPLYjcEjYgiaWj0ypVCvXUhTJPbq07kAW1Jpedvh8Yqx2thI9oulLYt0ERxC3wJADKy1EYZlqIbqynmP6coOwitUXqSfAMyRLScrGFJAjRFjWMbmkshJGvEDRWkIA4hYDUXWWVaA1F1hQDsVUx9M6QHiPEqdLLnaxbNlG5ORS7kDuCgkzlHSP6Wq1UFMN/Ap/e3qkeeyemvjNEU2YjpfGeP0aCvncXUXKjVhc2UW5EnYfoDbnfEfpCrtdaJ6pT3fGR4ty9JR48GnTpUiSXKDEViSbmrWF0BvvlpBR5u0rwseMFdmfNk/aiTEYxmJZiWY8ybm/iTvBgCSAouzEADmSTYD3MdW38padECgxSVKpASn/FNza5QEoPMsBoJTJ27LZQepYo/jfP8ARNxKguFV8LYmtmUVXIsLKFbKg/HftHcAWteVo0kvEeItiKz1nN2dix12vsB4C1pAz2EvXhjYub9XtGnov4XInOFY6t1XDX1s2IqZR35FuvqP74QEN3ankO/uEk6bVctSjQBFqS67bjsk6eKu388piTE9UpZH+WUuGxBpurr9nl3jmPabTDVQ4DKbgi4mJmq6PMHU65Tv4ZtjpLkENxVDMJl+IM1O++9tzbz+c1dai4BuAw8DY+x/rK2lhsyjMha+u3M66H1haCjJ0sIXO2+uwllgOCWa7e00Ywht2advYRRwpt2IA8NYKJZmekeJ+FB5n0/1/KUbiXHSDL14VfsrZj4nWVzU4GAveHYo4mja96tId+roPzI1Pv3iRpW9pS4HFtQqq68j46juNv3pNJxbCr2a1L+6qi4/5X+0lvmPUfZMqmqdoaStavqH8D6S1cISFJai3x0sxA5HPT+647+exvNBiemQUjrlFWi9+qxCjKxA0IqKPtg6G3PlMJQqcj+xLPg/VMTRrdlXvkcXulQ2Ck2+JTaxHjfvha1q0LFqLSv5P+zZYbi9JyAGsT8OYizfhfY+RsfCGulpy7FYeph6r0iPhYqy3DC66G1tPWaHg3SerSGRx1lPkG1ZfJt5WoWXPO4bSRpqkgLRafF6NQdksr6nKRdSBqcrD8iI21/KJKLjyaIZIzVxJFMfIQbR2eQssbWECfeGuYHU3kAE9K+LnEYzFZScuFw1dU/FZadRvU1W/wAImD4Hw3r8TSp/ZerTQ+TOqn5Ey5wGKy0sWxOr4WoD5vVo/qYJ0dq9VWoseVamx8lYMfkDOhiXhMONqStE3FcX1terU+/UYj8IOVB6KFjcMl5Gw0H75Sag1lJ8DBLZMx4f1M0U/X/S3YBiefnL3o5gesw2LHw5KS1Li1zkvlXtEWHaYm2vZ2MzeLxAGnPnI049VWm1MOerZgzLpZiuxOnK5mZR9TXinKMnk671831LRE/flpI6gjOH4sVFvzGhHjJX3lmV7IzY7jCcuuy+u/2CeBYe+IQnVUvVPj1YLAepCj+aZ7ilc1MVUO9iVFjcWXs3B7jYn1mq4U3V0a9buCovnrVb/wAaD+eZFLLzuTue884sDRBVj+Z4iXPRfE2rZTs2n79bSldouExOVwRyMclHR+stodtrxuARci33Gh9NJ7D1hUQHvF43DrZ3Xlow9dD8xGIFORbyt8jBqz9kk8gTCOrEB4tUtTtbf9P9pCGF4kv8QnmSTfyAA/IwQGF8QPb9PzJMDvFAMdZoeh3ElbNhKzWp1dUOllqDY6+Oo9R9oygYSM3Gq6EG4I0II1g5Gi6NHiMEadRkcWZGKkeI/Q/lJRSBGghfXfXMKK6/31EBK66XKD4anjbbyPhAKL28jK4vTLcqnDZ4/dfnx4NC1IYxdAFr0qbMxC361UChAFXZgBYna1jKylSDLaLgcaaNRXXUg3tcgHkVOUg2Ox1hvFFUkV6eVadYnKgIzIy2zKyjbe/kYckadoqyN5cal+6Oz+39FeHKMD3G4PK45GW2C4glMZCxOZyy32Wmyqya92YkeYMr2IYWOx38D3wDiAKqrH7JNJvwsC6fPP7iMnrVPkt7O2o6o+/z/wCr7mxd4zrZTcF4nnXIxuQND3ju8xLGZqOjGepWgrPIHjg0a7QjmaVCaFYjYCkh/nqBv/ykNDV/JSfe1MfJifSW3B6ebAY7vX6q/tVdT/mlVgE7Jf7zEDypgA+l6v8A2zfi2gcxPTisIbUwTiGIKdnKxHO2npeEf2wlFj2OsqEWVeQvzMruJYnElu2gUnXLbkYk3exR2aDj4xnXLrnpJYjSwa9/xQLHUQuqG42I5qe7yhuBxym61Oybc9pTmp22C6htBp46WlaRrbLTgZ7THlYf1liWkeFw/Vpbnz8Sd5FVxjU2UoLte4HLTmflFlzRXPeEV67/AG+xccUwdYYajTVbA56r307TsAoPktND/NKakKi7qCo5ACS8Rq1qgD1a4u2yhhp6CCUsbVoEdYCyNse8d4MNMttLYFxdVTqBlYfEBt6d0iorJeOAdYHT4XHKJRWwjIVmv6L47NTyk6rqPXf5/nLmibVfAp/9v9ZieBYrJV8OfkdD+h9Js1b+In4W/Qx0AIpKRfzN9Ba2hFm3vuLbbG/dVccrW9MxlxfeZzpO9gfb3IH6yBMpijdj++Qg5MnrHtHzP5yAiKA9miNFtEOkhA7o/wAaOFxCvup7NReRU73HOaDjPD1pVAU/uqgz0j/ym11v4XHoQecxhS4Jms6MY36zhzg3P8Rbvhie/XNT30B7gOd/sxZq0M4646evQbTqaWMt+D0Q9HEIWsQgrU1JCrnUgOxbvyE9nn6SgVrH5G+/jLjo/n+tUhS+NnVQL2uCbMCeQK3B8LyQeqNMoupKdc7Nfnr/ACgdG9u6exlA1KTga9gt59X2wfOwYes3nSn6PkpU2rUGPZuzUj8OXc5DvpqbHumIRrHzuD+UpjKnY8V/j5tMvK/y/YoeGYoqdDrcEen9Zs8JiBUQMOe/geYmLXC5K/V95sp8T8B97CXHBcdkex0R+/ke+aMkE1aLpTePJpfHBo5Gxk1WiQBcEXFxcWBHeO8QZ2mY1gfAXAw2OQ/awbsPOlVpOPleD1aHVrSTYpRplvx1b4hvlVUekk6NtmxVOkdRXV6BH/yqVHzsfSe4viRVxFVhs9Vyv4Q2RB/hUTbiexxskqw+5laoqPUZF3LFi1tgNBr3SPEYRxds5YjncnaHY/j3Vu601AJtdudxBsZihVpl1YLlABU/ExO9u+Vu7NMPKgDHY81Tme2a1iQLXtpyl5StUyVGGqoqILaBVGn5zNdSbXsbd/KWuG4iQo1vbSx0h2Tsk4yapFo7/v8AflKrHVGD9gntDL53htOuH+Hyt4yTF4wUVU2V2LXOoNsoIt4bmVLeVkl59uEq+iIKXALqTe5Fsx2385XYisy/w2JKjYHUC/dC043nDB7jN3HTvEqWJdrx1d7jhWHF1F+RNoTSpljZQSe4Ak+wl10S6MpVVqlViKVM2IGjO1r2vyA095fYPjFLC/3Sqovcam5ttc7mVTypOluaMfZ3NW3SMVUotScZ1Ze8MpU5TpexnQeh/D2xb01BsFzdY29gAB7nQDzlR0+6SJjBRCC7Le9txmt2fHXlOl9BuDfUcEA4ArVLPV12NtF9BYed5O9qNvYKwfqaVugfpF0fpUaealcEaEE3vfS+vOcu6VvZk8WX5a/oJ03pPxMOAoN9b2HhOWdNqnbpjxJ+QEOFuUbYvaIqMqRQGRkyRpG0tMw0GNc8opMSmNZCEmWRUq7UqgdCQVNwfGTSKql5AmoxtcVkGIQfGctVdOzWtqdNg1r+d5adCKw+u0L8mPvla378JjeCcU6lyHF6TjJUXfsn7Q7mGhG23nNDwxuoxVM5rqHQq42KsRZvYkEciCOUpmtI8UtafRtez6HdcZVVlZTsQQfIicTrUyrsn3WKn+U2nYkwgZblnOm17flOU9IaOXEVDsM7A+9x8rTNjb1bl/8A6GJPGmuUUXFqN0FQfEh+V9D6GGiipxIv8FQ06wH/AC1AHYe5YTwAOh2Oh9Zpui/RM1KdKrWuq0kamBsXy1HKNf7uUjztNTyVBlGJPPGL6p7+xb8Y4otdQoFig0sPceVpm6g1mn4p0f6upmRydLuunPmP6TNVRrMuJ2jq50k00A9DjbFPX5YbD16/8y0yif8Ac4gmGpHQAEmwAtqSQLbecteiPDKlTBYrq1LVK74fDKB3F+uqknuyoLzbU8NheD0ler/GxT6KgF2LHko5ec394sUV6nAlglkSjwjIYD6G6uKbrazfV0OpvqxHM22Et/7G4Fw/So31ioNwSahv+FdBH4injeI0mxGJqnD4ZH7eHW6uUFr357cvlJadfh2EaomGoCslRB2j2ira6drzvKNE8m8nXwRsi441SJ6PT3C3FPD8NquGuygUlUEW+IDyA1kR6b4MqWrcLdUvlLdUhF+Yip04rDqiEpqaaldviFrWty2kY6aVguQrTK9Z1moHffLD/ixJ3zETB8DxZshOFqnQXvSYE+ekzXSn6Fa9IGphH+sU7Xtf+J4nuM1lfjWCxJqnE4ZQ7qFRgLkDbfl3yShwjFYFg3DaxxNELmqUXYEAdynlpfaL3U4bwf1DrjLzI4TUw5RmWorKw0sQQQfEGepJed4x/CMHx2gWQCji0Go0Dhu5h9oTkbdF6tLFjC1Blcuq35WJ+IHmLXMaGXVs9mCWN9NzZdFuEu2Bp3sgYOzc7hmIU277D8pHW6O4amt2LPrzbKPlLLivEfq4WnT1RVCZedlFhr5SmwuBfEglqnVpmy7Zjte/hMjttyOrFVFRSs0/Rnh+BFm6qmHVtGOrAjUEX5yw6QdIEyfFqNARv4XlRgejVCmLozO1rEs5sfQWExXSzGFK6gKyopBIN7EnQ2v3A+8aMdboOR91Bzrc2OCpU3p1nqVctRACikqM+hOgOrXNl7O1wTpMD0xP8en4KT7/AO00vDsYGWxOo0/1mV6SNmr3GwFp0OFSOJKTk7ZVGRmTFT3SJ0PcfaABE5jlnqdAnkfYxXpNyU+xkIOvEMVKDW+E+0d9Vf7p9pCAdbeW/BMYHAouQNb0XJsFc/YJ5Kx9ib98AqYJ7fCfaCMpB1FjDVqhk6PqDhlNnoqbhTYeJ1G8x3SLotVasOrQstUZGP3XUEq7dwIBF/BZp+hFbNg6LE5iaSEnxyiGcSxfZOQjMDoPS1j7znNadzrPxrS+DKdD+goDZ8UAWB7NO4K6faa2h8B+xoePBqS5VKhSLbgG3cBzlHR48Q2VrrUG6nfwGm48ZZ1cejWLjtAXHP2HfEnKxsOCOHaPBjsXxCtRrhal8r2Ksd7Ha4i8TQZgV2YX9ecE6WcX66ogFMjLcJ95ie8d0WmzZQHtcchy2lkE+QZpJ7M2/RNRgeC9egzuwarrp2iAoHPQBfzlB0RwAxdCtxSsxbE0nZqYOqLkAIGX1np6aY7zk2c2eySRBxLizYuoaj9m4AKqSFNtde+JwvAddVFO+UXA2v8ArEnpfJ1HYpjvI6Jwz6M8Pa9RmfT8I+Uj4n9F+Hy3R3UgeDfnPT0HQfqc84pwvqSRmzEHe1r89rz3CeN1aBPVsQGsGXkReenocbbjuLNU9i/6V0RTK4zDWoVKQGZVFxUB3Dbd0O6aYda2BTHABK6JmVrZviFiPYxJ6Y+0bST+JoxPY5L/AG1Uqt/EsT5Wh1DiDoLKco8BFnpsUI1wZ1knzY88Vq3+MxmO4jUrALVbOBqAbaeUWehUV6EeST5YMj220jSATtPT0YQUIO4e0TKO6enpGQW09aenoCHjEnp6Agko+P0BYNzvaenpAnXugeNb+z6R/wCmB7dn9JeVaFr63/1ESenMnyztw8qK3ivClqgk3DKt1YbggfMabTL4TiLm4Judr+U9PRIDy6AOH/8AdsfAw2pvFnpr6HP6v5s//9k="/>
          <p:cNvSpPr>
            <a:spLocks noChangeAspect="1" noChangeArrowheads="1"/>
          </p:cNvSpPr>
          <p:nvPr/>
        </p:nvSpPr>
        <p:spPr bwMode="auto">
          <a:xfrm>
            <a:off x="1676401" y="-828675"/>
            <a:ext cx="2257425" cy="2028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http://upload.wikimedia.org/wikipedia/commons/c/c2/Hamid_Karzai_2006-09-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4267201"/>
            <a:ext cx="2590801" cy="21326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438526" y="457201"/>
            <a:ext cx="5324474" cy="646331"/>
          </a:xfrm>
          <a:prstGeom prst="rect">
            <a:avLst/>
          </a:prstGeom>
          <a:noFill/>
        </p:spPr>
        <p:txBody>
          <a:bodyPr wrap="square" rtlCol="0">
            <a:spAutoFit/>
          </a:bodyPr>
          <a:lstStyle/>
          <a:p>
            <a:pPr algn="ctr"/>
            <a:r>
              <a:rPr lang="en-US" sz="3600" b="1" i="1" dirty="0"/>
              <a:t>“Defeat of the Taliban”</a:t>
            </a:r>
            <a:endParaRPr lang="en-US" sz="3600" b="1" i="1" dirty="0"/>
          </a:p>
        </p:txBody>
      </p:sp>
    </p:spTree>
    <p:extLst>
      <p:ext uri="{BB962C8B-B14F-4D97-AF65-F5344CB8AC3E}">
        <p14:creationId xmlns:p14="http://schemas.microsoft.com/office/powerpoint/2010/main" val="2247655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6900" y="1397676"/>
            <a:ext cx="4686300" cy="2031325"/>
          </a:xfrm>
          <a:prstGeom prst="rect">
            <a:avLst/>
          </a:prstGeom>
          <a:noFill/>
        </p:spPr>
        <p:txBody>
          <a:bodyPr wrap="square" rtlCol="0">
            <a:spAutoFit/>
          </a:bodyPr>
          <a:lstStyle/>
          <a:p>
            <a:r>
              <a:rPr lang="en-US" dirty="0"/>
              <a:t>“In coordination with the Afghan government, my administration has been in direct discussions with the Taliban. We have made it clear that they can be a part of this future if they break with al Qaeda, renounce violence and abide by Afghan laws.” </a:t>
            </a:r>
          </a:p>
          <a:p>
            <a:pPr algn="r"/>
            <a:r>
              <a:rPr lang="en-US" dirty="0"/>
              <a:t>President Barak Obama, May 3, 2012</a:t>
            </a:r>
            <a:endParaRPr lang="en-US" dirty="0"/>
          </a:p>
        </p:txBody>
      </p:sp>
      <p:sp>
        <p:nvSpPr>
          <p:cNvPr id="3" name="TextBox 2"/>
          <p:cNvSpPr txBox="1"/>
          <p:nvPr/>
        </p:nvSpPr>
        <p:spPr>
          <a:xfrm>
            <a:off x="1603458" y="3877270"/>
            <a:ext cx="8686800" cy="923330"/>
          </a:xfrm>
          <a:prstGeom prst="rect">
            <a:avLst/>
          </a:prstGeom>
          <a:noFill/>
        </p:spPr>
        <p:txBody>
          <a:bodyPr wrap="square" rtlCol="0">
            <a:spAutoFit/>
          </a:bodyPr>
          <a:lstStyle/>
          <a:p>
            <a:r>
              <a:rPr lang="en-US" dirty="0"/>
              <a:t>"Even if the Taliban say they have killed my brother, I call on them, brothers, come make peace,“</a:t>
            </a:r>
          </a:p>
          <a:p>
            <a:pPr algn="r"/>
            <a:r>
              <a:rPr lang="en-US" dirty="0"/>
              <a:t>President Hamid Karzai  July 13, 2011</a:t>
            </a:r>
            <a:endParaRPr lang="en-US" dirty="0"/>
          </a:p>
        </p:txBody>
      </p:sp>
      <p:sp>
        <p:nvSpPr>
          <p:cNvPr id="7" name="TextBox 6"/>
          <p:cNvSpPr txBox="1"/>
          <p:nvPr/>
        </p:nvSpPr>
        <p:spPr>
          <a:xfrm>
            <a:off x="4002129" y="5281880"/>
            <a:ext cx="4644942" cy="661720"/>
          </a:xfrm>
          <a:prstGeom prst="rect">
            <a:avLst/>
          </a:prstGeom>
          <a:noFill/>
        </p:spPr>
        <p:txBody>
          <a:bodyPr wrap="square" rtlCol="0">
            <a:spAutoFit/>
          </a:bodyPr>
          <a:lstStyle/>
          <a:p>
            <a:r>
              <a:rPr lang="en-US" sz="1900" b="1" dirty="0"/>
              <a:t>“</a:t>
            </a:r>
            <a:r>
              <a:rPr lang="en-US" sz="1900" dirty="0"/>
              <a:t>You Have the Watches, We Have the Time”</a:t>
            </a:r>
            <a:endParaRPr lang="en-US" dirty="0"/>
          </a:p>
          <a:p>
            <a:pPr algn="r"/>
            <a:r>
              <a:rPr lang="en-US" dirty="0"/>
              <a:t>Mohammad Mullah Omar March 2009</a:t>
            </a:r>
            <a:endParaRPr lang="en-US" dirty="0"/>
          </a:p>
        </p:txBody>
      </p:sp>
      <p:pic>
        <p:nvPicPr>
          <p:cNvPr id="3074" name="Picture 2" descr="http://www.whitehouse.gov/sites/default/files/imagecache/embedded_img_full/image/image_file/p052012ps-01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658" y="1223684"/>
            <a:ext cx="3882942" cy="25863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gdb.rferl.org/503DB933-CBA5-40D8-82EF-621E8B57FA4E_mw800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8768" y="4862796"/>
            <a:ext cx="1342569" cy="16142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743201" y="496670"/>
            <a:ext cx="6796850" cy="646331"/>
          </a:xfrm>
          <a:prstGeom prst="rect">
            <a:avLst/>
          </a:prstGeom>
          <a:noFill/>
        </p:spPr>
        <p:txBody>
          <a:bodyPr wrap="square" rtlCol="0">
            <a:spAutoFit/>
          </a:bodyPr>
          <a:lstStyle/>
          <a:p>
            <a:pPr algn="ctr"/>
            <a:r>
              <a:rPr lang="en-US" sz="3600" b="1" i="1" dirty="0"/>
              <a:t>“Making Peace with the Taliban”</a:t>
            </a:r>
            <a:endParaRPr lang="en-US" sz="3600" b="1" i="1" dirty="0"/>
          </a:p>
        </p:txBody>
      </p:sp>
    </p:spTree>
    <p:extLst>
      <p:ext uri="{BB962C8B-B14F-4D97-AF65-F5344CB8AC3E}">
        <p14:creationId xmlns:p14="http://schemas.microsoft.com/office/powerpoint/2010/main" val="1410061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ghanistan power point 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062" y="1524000"/>
            <a:ext cx="8906538" cy="48040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01900" y="605135"/>
            <a:ext cx="7543800" cy="1107996"/>
          </a:xfrm>
          <a:prstGeom prst="rect">
            <a:avLst/>
          </a:prstGeom>
          <a:noFill/>
        </p:spPr>
        <p:txBody>
          <a:bodyPr wrap="square" rtlCol="0">
            <a:spAutoFit/>
          </a:bodyPr>
          <a:lstStyle/>
          <a:p>
            <a:pPr>
              <a:defRPr/>
            </a:pPr>
            <a:r>
              <a:rPr lang="en-US" sz="2400" b="1" kern="0" dirty="0">
                <a:solidFill>
                  <a:sysClr val="windowText" lastClr="000000"/>
                </a:solidFill>
              </a:rPr>
              <a:t>'When we understand that slide, we'll have won the </a:t>
            </a:r>
            <a:r>
              <a:rPr lang="en-US" sz="2400" b="1" kern="0" dirty="0">
                <a:solidFill>
                  <a:sysClr val="windowText" lastClr="000000"/>
                </a:solidFill>
              </a:rPr>
              <a:t>war‘</a:t>
            </a:r>
          </a:p>
          <a:p>
            <a:pPr algn="r">
              <a:defRPr/>
            </a:pPr>
            <a:r>
              <a:rPr lang="en-US" dirty="0">
                <a:solidFill>
                  <a:sysClr val="windowText" lastClr="000000"/>
                </a:solidFill>
              </a:rPr>
              <a:t>General Stanley </a:t>
            </a:r>
            <a:r>
              <a:rPr lang="en-US" dirty="0" err="1">
                <a:solidFill>
                  <a:sysClr val="windowText" lastClr="000000"/>
                </a:solidFill>
              </a:rPr>
              <a:t>McChrystal</a:t>
            </a:r>
            <a:endParaRPr lang="en-US" dirty="0"/>
          </a:p>
          <a:p>
            <a:pPr>
              <a:defRPr/>
            </a:pPr>
            <a:endParaRPr lang="en-US" sz="2400" b="1" kern="0" dirty="0">
              <a:solidFill>
                <a:sysClr val="windowText" lastClr="000000"/>
              </a:solidFill>
            </a:endParaRPr>
          </a:p>
        </p:txBody>
      </p:sp>
    </p:spTree>
    <p:extLst>
      <p:ext uri="{BB962C8B-B14F-4D97-AF65-F5344CB8AC3E}">
        <p14:creationId xmlns:p14="http://schemas.microsoft.com/office/powerpoint/2010/main" val="2483971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590801" y="1219200"/>
            <a:ext cx="6799263" cy="249238"/>
          </a:xfrm>
        </p:spPr>
        <p:txBody>
          <a:bodyPr>
            <a:normAutofit fontScale="90000"/>
          </a:bodyPr>
          <a:lstStyle/>
          <a:p>
            <a:pPr eaLnBrk="1" hangingPunct="1"/>
            <a:r>
              <a:rPr lang="en-US" altLang="en-US" dirty="0" smtClean="0"/>
              <a:t>Economic Development: Why do it?</a:t>
            </a:r>
          </a:p>
        </p:txBody>
      </p:sp>
      <p:sp>
        <p:nvSpPr>
          <p:cNvPr id="21508" name="Rectangle 3"/>
          <p:cNvSpPr>
            <a:spLocks noGrp="1" noChangeArrowheads="1"/>
          </p:cNvSpPr>
          <p:nvPr>
            <p:ph type="body" idx="1"/>
          </p:nvPr>
        </p:nvSpPr>
        <p:spPr>
          <a:xfrm>
            <a:off x="2667000" y="1905001"/>
            <a:ext cx="7391400" cy="480131"/>
          </a:xfrm>
        </p:spPr>
        <p:txBody>
          <a:bodyPr>
            <a:spAutoFit/>
          </a:bodyPr>
          <a:lstStyle/>
          <a:p>
            <a:pPr marL="171450" indent="-171450">
              <a:buNone/>
            </a:pPr>
            <a:r>
              <a:rPr lang="en-US" altLang="en-US" smtClean="0"/>
              <a:t> </a:t>
            </a:r>
          </a:p>
        </p:txBody>
      </p:sp>
      <p:sp>
        <p:nvSpPr>
          <p:cNvPr id="2151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
        <p:nvSpPr>
          <p:cNvPr id="6153" name="Rectangle 3"/>
          <p:cNvSpPr>
            <a:spLocks noChangeArrowheads="1"/>
          </p:cNvSpPr>
          <p:nvPr/>
        </p:nvSpPr>
        <p:spPr bwMode="auto">
          <a:xfrm>
            <a:off x="2590800" y="1905001"/>
            <a:ext cx="7467600"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Short Term</a:t>
            </a:r>
          </a:p>
          <a:p>
            <a:pPr lvl="1" eaLnBrk="1" hangingPunct="1"/>
            <a:r>
              <a:rPr lang="en-US" altLang="en-US" dirty="0"/>
              <a:t>Reduce the economic incentive to join the insurgency</a:t>
            </a:r>
          </a:p>
          <a:p>
            <a:pPr lvl="1" eaLnBrk="1" hangingPunct="1"/>
            <a:r>
              <a:rPr lang="en-US" altLang="en-US" dirty="0"/>
              <a:t>Raise revenue to pay for security and governance</a:t>
            </a:r>
          </a:p>
          <a:p>
            <a:pPr lvl="1" eaLnBrk="1" hangingPunct="1"/>
            <a:r>
              <a:rPr lang="en-US" altLang="en-US" dirty="0"/>
              <a:t>Enable successful COIN strategies</a:t>
            </a:r>
          </a:p>
          <a:p>
            <a:pPr eaLnBrk="1" hangingPunct="1"/>
            <a:r>
              <a:rPr lang="en-US" altLang="en-US" dirty="0"/>
              <a:t>Long Term</a:t>
            </a:r>
          </a:p>
          <a:p>
            <a:pPr lvl="1" eaLnBrk="1" hangingPunct="1"/>
            <a:r>
              <a:rPr lang="en-US" altLang="en-US" dirty="0"/>
              <a:t>Establish an economy that isn’t dependent on the international community</a:t>
            </a:r>
          </a:p>
          <a:p>
            <a:pPr lvl="1" eaLnBrk="1" hangingPunct="1"/>
            <a:r>
              <a:rPr lang="en-US" altLang="en-US" dirty="0"/>
              <a:t>Give Afghans a stake in the future of their own country</a:t>
            </a:r>
          </a:p>
        </p:txBody>
      </p:sp>
    </p:spTree>
    <p:extLst>
      <p:ext uri="{BB962C8B-B14F-4D97-AF65-F5344CB8AC3E}">
        <p14:creationId xmlns:p14="http://schemas.microsoft.com/office/powerpoint/2010/main" val="2469191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5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153">
                                            <p:txEl>
                                              <p:pRg st="4" end="4"/>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6153">
                                            <p:txEl>
                                              <p:pRg st="5" end="5"/>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6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303384"/>
            <a:ext cx="9067800" cy="1354217"/>
          </a:xfrm>
          <a:prstGeom prst="rect">
            <a:avLst/>
          </a:prstGeom>
          <a:noFill/>
        </p:spPr>
        <p:txBody>
          <a:bodyPr wrap="square" rtlCol="0">
            <a:spAutoFit/>
          </a:bodyPr>
          <a:lstStyle/>
          <a:p>
            <a:r>
              <a:rPr lang="en-US" sz="1700" dirty="0"/>
              <a:t>“COIN </a:t>
            </a:r>
            <a:r>
              <a:rPr lang="en-US" sz="1700" dirty="0"/>
              <a:t>integrates military and civilian counterinsurgency activities, and is based on the theory that military operations </a:t>
            </a:r>
            <a:r>
              <a:rPr lang="en-US" sz="1700" dirty="0"/>
              <a:t>alone </a:t>
            </a:r>
            <a:r>
              <a:rPr lang="en-US" sz="1700" dirty="0"/>
              <a:t>are not enough to defeat an insurgency. </a:t>
            </a:r>
            <a:r>
              <a:rPr lang="en-US" sz="1700" dirty="0"/>
              <a:t> The </a:t>
            </a:r>
            <a:r>
              <a:rPr lang="en-US" sz="1700" dirty="0"/>
              <a:t>process of COIN has three objectives: first, the enemy must be cleared from the target area; second, the enemy must be kept out; and third, </a:t>
            </a:r>
            <a:r>
              <a:rPr lang="en-US" sz="1700" dirty="0"/>
              <a:t>economic development  and governance must empower </a:t>
            </a:r>
            <a:r>
              <a:rPr lang="en-US" sz="1700" dirty="0"/>
              <a:t>the civilians of the region</a:t>
            </a:r>
            <a:r>
              <a:rPr lang="en-US" sz="1700" dirty="0"/>
              <a:t>.”</a:t>
            </a:r>
          </a:p>
          <a:p>
            <a:pPr algn="r"/>
            <a:r>
              <a:rPr lang="en-US" sz="1400" dirty="0"/>
              <a:t>General David </a:t>
            </a:r>
            <a:r>
              <a:rPr lang="en-US" sz="1400" dirty="0" err="1"/>
              <a:t>Petraeus</a:t>
            </a:r>
            <a:r>
              <a:rPr lang="en-US" sz="1400" dirty="0"/>
              <a:t>  August 2010</a:t>
            </a:r>
            <a:endParaRPr lang="en-US" sz="1400" dirty="0"/>
          </a:p>
        </p:txBody>
      </p:sp>
      <p:sp>
        <p:nvSpPr>
          <p:cNvPr id="6" name="TextBox 5"/>
          <p:cNvSpPr txBox="1"/>
          <p:nvPr/>
        </p:nvSpPr>
        <p:spPr>
          <a:xfrm>
            <a:off x="1524000" y="5798404"/>
            <a:ext cx="9031941" cy="830997"/>
          </a:xfrm>
          <a:prstGeom prst="rect">
            <a:avLst/>
          </a:prstGeom>
          <a:noFill/>
        </p:spPr>
        <p:txBody>
          <a:bodyPr wrap="square" rtlCol="0">
            <a:spAutoFit/>
          </a:bodyPr>
          <a:lstStyle/>
          <a:p>
            <a:r>
              <a:rPr lang="en-US" sz="1700" dirty="0"/>
              <a:t>“Afghanistan requires a holistic approach …. a military solution alone cannot defeat the </a:t>
            </a:r>
            <a:r>
              <a:rPr lang="en-US" sz="1700" dirty="0"/>
              <a:t>insurgency </a:t>
            </a:r>
            <a:r>
              <a:rPr lang="en-US" sz="1700" dirty="0"/>
              <a:t>a regional comprehensive solution is </a:t>
            </a:r>
            <a:r>
              <a:rPr lang="en-US" sz="1700" dirty="0"/>
              <a:t>required</a:t>
            </a:r>
            <a:r>
              <a:rPr lang="en-US" sz="1700" dirty="0"/>
              <a:t>” </a:t>
            </a:r>
            <a:endParaRPr lang="en-US" sz="1700" dirty="0"/>
          </a:p>
          <a:p>
            <a:pPr algn="r"/>
            <a:r>
              <a:rPr lang="en-US" sz="1400" dirty="0"/>
              <a:t>Supreme </a:t>
            </a:r>
            <a:r>
              <a:rPr lang="en-US" sz="1400" dirty="0"/>
              <a:t>Allied Comdr. Admiral Jim </a:t>
            </a:r>
            <a:r>
              <a:rPr lang="en-US" sz="1400" dirty="0" err="1"/>
              <a:t>Stavridis</a:t>
            </a:r>
            <a:r>
              <a:rPr lang="en-US" sz="1400" dirty="0"/>
              <a:t> </a:t>
            </a:r>
            <a:r>
              <a:rPr lang="en-US" sz="1400" dirty="0"/>
              <a:t> February 2011</a:t>
            </a:r>
            <a:endParaRPr lang="en-US" sz="1400" dirty="0"/>
          </a:p>
        </p:txBody>
      </p:sp>
      <p:sp>
        <p:nvSpPr>
          <p:cNvPr id="7" name="TextBox 6"/>
          <p:cNvSpPr txBox="1"/>
          <p:nvPr/>
        </p:nvSpPr>
        <p:spPr>
          <a:xfrm>
            <a:off x="1488141" y="4698594"/>
            <a:ext cx="9067800" cy="1092607"/>
          </a:xfrm>
          <a:prstGeom prst="rect">
            <a:avLst/>
          </a:prstGeom>
          <a:noFill/>
        </p:spPr>
        <p:txBody>
          <a:bodyPr wrap="square" rtlCol="0">
            <a:spAutoFit/>
          </a:bodyPr>
          <a:lstStyle/>
          <a:p>
            <a:r>
              <a:rPr lang="en-US" sz="1700" dirty="0"/>
              <a:t>“U.S. understands that success in Afghanistan requires more than just a military solution. The military solution will not work alone, in order to defeat the insurgency a political, regional and economic solutions are also required.”</a:t>
            </a:r>
          </a:p>
          <a:p>
            <a:pPr algn="r"/>
            <a:r>
              <a:rPr lang="en-US" sz="1400" dirty="0"/>
              <a:t>General John Allen March 2011</a:t>
            </a:r>
          </a:p>
        </p:txBody>
      </p:sp>
      <p:sp>
        <p:nvSpPr>
          <p:cNvPr id="11" name="TextBox 10"/>
          <p:cNvSpPr txBox="1"/>
          <p:nvPr/>
        </p:nvSpPr>
        <p:spPr>
          <a:xfrm>
            <a:off x="1524000" y="3741004"/>
            <a:ext cx="9067800" cy="830997"/>
          </a:xfrm>
          <a:prstGeom prst="rect">
            <a:avLst/>
          </a:prstGeom>
          <a:noFill/>
        </p:spPr>
        <p:txBody>
          <a:bodyPr wrap="square" rtlCol="0">
            <a:spAutoFit/>
          </a:bodyPr>
          <a:lstStyle/>
          <a:p>
            <a:r>
              <a:rPr lang="en-US" sz="1700" dirty="0"/>
              <a:t>“We believe there is not a purely military solution; we never believed it. However, military means are necessary although they are not sufficient”</a:t>
            </a:r>
          </a:p>
          <a:p>
            <a:pPr algn="r"/>
            <a:r>
              <a:rPr lang="en-US" sz="1400" dirty="0"/>
              <a:t>General Stanley </a:t>
            </a:r>
            <a:r>
              <a:rPr lang="en-US" sz="1400" dirty="0" err="1"/>
              <a:t>McChrystal</a:t>
            </a:r>
            <a:r>
              <a:rPr lang="en-US" sz="1400" dirty="0"/>
              <a:t> December 2009</a:t>
            </a:r>
            <a:endParaRPr lang="en-US" sz="1400" dirty="0"/>
          </a:p>
        </p:txBody>
      </p:sp>
      <p:sp>
        <p:nvSpPr>
          <p:cNvPr id="16" name="TextBox 15"/>
          <p:cNvSpPr txBox="1"/>
          <p:nvPr/>
        </p:nvSpPr>
        <p:spPr>
          <a:xfrm>
            <a:off x="1524000" y="593974"/>
            <a:ext cx="9144000" cy="1615827"/>
          </a:xfrm>
          <a:prstGeom prst="rect">
            <a:avLst/>
          </a:prstGeom>
          <a:noFill/>
        </p:spPr>
        <p:txBody>
          <a:bodyPr wrap="square" rtlCol="0">
            <a:spAutoFit/>
          </a:bodyPr>
          <a:lstStyle/>
          <a:p>
            <a:r>
              <a:rPr lang="en-US" sz="1700" dirty="0"/>
              <a:t>“One of the most important lessons of the wars in Iraq and Afghanistan is that military success is not sufficient to win: Economic development, institution-building and the rule of law, promoting internal reconciliation good governance, providing basic services to the people, training and equipping indigenous military and police forces, strategic communications, and more--these, along with security, are essential ingredients for long-term success …” </a:t>
            </a:r>
          </a:p>
          <a:p>
            <a:pPr algn="r"/>
            <a:r>
              <a:rPr lang="en-US" sz="1400" dirty="0"/>
              <a:t>Defense Secretary Robert Gates November 2007</a:t>
            </a:r>
          </a:p>
        </p:txBody>
      </p:sp>
    </p:spTree>
    <p:extLst>
      <p:ext uri="{BB962C8B-B14F-4D97-AF65-F5344CB8AC3E}">
        <p14:creationId xmlns:p14="http://schemas.microsoft.com/office/powerpoint/2010/main" val="4231391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23555" name="Rectangle 2"/>
          <p:cNvSpPr>
            <a:spLocks noGrp="1" noChangeArrowheads="1"/>
          </p:cNvSpPr>
          <p:nvPr>
            <p:ph type="title" idx="4294967295"/>
          </p:nvPr>
        </p:nvSpPr>
        <p:spPr>
          <a:xfrm>
            <a:off x="1458687" y="779916"/>
            <a:ext cx="6799263" cy="249238"/>
          </a:xfrm>
        </p:spPr>
        <p:txBody>
          <a:bodyPr>
            <a:normAutofit fontScale="90000"/>
          </a:bodyPr>
          <a:lstStyle/>
          <a:p>
            <a:pPr eaLnBrk="1" hangingPunct="1"/>
            <a:r>
              <a:rPr lang="en-US" altLang="en-US" dirty="0" smtClean="0"/>
              <a:t>Once Upon a Time in Afghanistan</a:t>
            </a:r>
          </a:p>
        </p:txBody>
      </p:sp>
      <p:sp>
        <p:nvSpPr>
          <p:cNvPr id="23556" name="Rectangle 3"/>
          <p:cNvSpPr>
            <a:spLocks noGrp="1" noChangeArrowheads="1"/>
          </p:cNvSpPr>
          <p:nvPr>
            <p:ph type="body" idx="4294967295"/>
          </p:nvPr>
        </p:nvSpPr>
        <p:spPr>
          <a:xfrm>
            <a:off x="2667000" y="1905001"/>
            <a:ext cx="7391400" cy="480131"/>
          </a:xfrm>
        </p:spPr>
        <p:txBody>
          <a:bodyPr>
            <a:spAutoFit/>
          </a:bodyPr>
          <a:lstStyle/>
          <a:p>
            <a:pPr marL="171450" indent="-171450">
              <a:buNone/>
            </a:pPr>
            <a:r>
              <a:rPr lang="en-US" altLang="en-US" smtClean="0"/>
              <a:t> </a:t>
            </a:r>
          </a:p>
        </p:txBody>
      </p:sp>
      <p:sp>
        <p:nvSpPr>
          <p:cNvPr id="23558"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23559" name="Picture 8" descr="100527_12-Afghanistan-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2" y="1634331"/>
            <a:ext cx="29003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descr="100527_11-Afghanistan-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4343401"/>
            <a:ext cx="2595563"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0" descr="100527_13-Afghanistan-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419600"/>
            <a:ext cx="22860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2" descr="100527_23-Afghanistan-1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1" y="4114801"/>
            <a:ext cx="2671763"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4" descr="100527_8-Afghanistan-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1" y="1752600"/>
            <a:ext cx="358616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671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25603"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Afghanistan: Pre-Conflict Nation</a:t>
            </a:r>
          </a:p>
        </p:txBody>
      </p:sp>
      <p:sp>
        <p:nvSpPr>
          <p:cNvPr id="25604" name="Rectangle 3"/>
          <p:cNvSpPr>
            <a:spLocks noGrp="1" noChangeArrowheads="1"/>
          </p:cNvSpPr>
          <p:nvPr>
            <p:ph type="body" idx="4294967295"/>
          </p:nvPr>
        </p:nvSpPr>
        <p:spPr>
          <a:xfrm>
            <a:off x="2667000" y="1905001"/>
            <a:ext cx="7391400" cy="480131"/>
          </a:xfrm>
        </p:spPr>
        <p:txBody>
          <a:bodyPr>
            <a:spAutoFit/>
          </a:bodyPr>
          <a:lstStyle/>
          <a:p>
            <a:pPr marL="171450" indent="-171450">
              <a:buNone/>
            </a:pPr>
            <a:r>
              <a:rPr lang="en-US" altLang="en-US" smtClean="0"/>
              <a:t> </a:t>
            </a:r>
          </a:p>
        </p:txBody>
      </p:sp>
      <p:sp>
        <p:nvSpPr>
          <p:cNvPr id="25606"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
        <p:nvSpPr>
          <p:cNvPr id="25607" name="Rectangle 3"/>
          <p:cNvSpPr>
            <a:spLocks noChangeArrowheads="1"/>
          </p:cNvSpPr>
          <p:nvPr/>
        </p:nvSpPr>
        <p:spPr bwMode="auto">
          <a:xfrm>
            <a:off x="2590800" y="1905000"/>
            <a:ext cx="7467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Functional economy until Soviet invasion</a:t>
            </a:r>
          </a:p>
          <a:p>
            <a:pPr eaLnBrk="1" hangingPunct="1"/>
            <a:r>
              <a:rPr lang="en-US" altLang="en-US"/>
              <a:t>Mainly agricultural based</a:t>
            </a:r>
          </a:p>
          <a:p>
            <a:pPr lvl="1" eaLnBrk="1" hangingPunct="1"/>
            <a:r>
              <a:rPr lang="en-US" altLang="en-US" sz="2400"/>
              <a:t>Leading exporter of dried fruits and nuts</a:t>
            </a:r>
          </a:p>
          <a:p>
            <a:pPr lvl="1" eaLnBrk="1" hangingPunct="1"/>
            <a:r>
              <a:rPr lang="en-US" altLang="en-US" sz="2400"/>
              <a:t>Pomegranates and raisins prized</a:t>
            </a:r>
          </a:p>
          <a:p>
            <a:pPr eaLnBrk="1" hangingPunct="1"/>
            <a:r>
              <a:rPr lang="en-US" altLang="en-US"/>
              <a:t>Light and Medium Industry</a:t>
            </a:r>
          </a:p>
          <a:p>
            <a:pPr eaLnBrk="1" hangingPunct="1"/>
            <a:r>
              <a:rPr lang="en-US" altLang="en-US"/>
              <a:t>Large infrastructure projects</a:t>
            </a:r>
          </a:p>
          <a:p>
            <a:pPr eaLnBrk="1" hangingPunct="1"/>
            <a:endParaRPr lang="en-US" altLang="en-US" sz="2000"/>
          </a:p>
        </p:txBody>
      </p:sp>
      <p:pic>
        <p:nvPicPr>
          <p:cNvPr id="25608" name="Picture 18" descr="100527_12-Afghanistan-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48201"/>
            <a:ext cx="19812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19" descr="100527_13-Afghanistan-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648201"/>
            <a:ext cx="19812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20" descr="100527_11-Afghanistan-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1" y="4648200"/>
            <a:ext cx="2138363"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2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E866A1C7-214B-43EF-9511-86919D6F27BA}" type="slidenum">
              <a:rPr lang="en-US" altLang="en-US" sz="1000"/>
              <a:pPr algn="r">
                <a:spcBef>
                  <a:spcPct val="0"/>
                </a:spcBef>
                <a:buClrTx/>
                <a:buFontTx/>
                <a:buNone/>
              </a:pPr>
              <a:t>18</a:t>
            </a:fld>
            <a:endParaRPr lang="en-US" altLang="en-US" sz="1400"/>
          </a:p>
        </p:txBody>
      </p:sp>
      <p:sp>
        <p:nvSpPr>
          <p:cNvPr id="27651"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Afghanistan: A Post-Conflict Nation</a:t>
            </a:r>
          </a:p>
        </p:txBody>
      </p:sp>
      <p:sp>
        <p:nvSpPr>
          <p:cNvPr id="27652" name="Rectangle 3"/>
          <p:cNvSpPr>
            <a:spLocks noGrp="1" noChangeArrowheads="1"/>
          </p:cNvSpPr>
          <p:nvPr>
            <p:ph type="body" idx="4294967295"/>
          </p:nvPr>
        </p:nvSpPr>
        <p:spPr>
          <a:xfrm>
            <a:off x="2667000" y="1905001"/>
            <a:ext cx="7391400" cy="480131"/>
          </a:xfrm>
        </p:spPr>
        <p:txBody>
          <a:bodyPr>
            <a:spAutoFit/>
          </a:bodyPr>
          <a:lstStyle/>
          <a:p>
            <a:pPr marL="171450" indent="-171450">
              <a:buNone/>
            </a:pPr>
            <a:r>
              <a:rPr lang="en-US" altLang="en-US" smtClean="0"/>
              <a:t> </a:t>
            </a:r>
          </a:p>
        </p:txBody>
      </p:sp>
      <p:sp>
        <p:nvSpPr>
          <p:cNvPr id="27654"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
        <p:nvSpPr>
          <p:cNvPr id="6153" name="Rectangle 3"/>
          <p:cNvSpPr>
            <a:spLocks noChangeArrowheads="1"/>
          </p:cNvSpPr>
          <p:nvPr/>
        </p:nvSpPr>
        <p:spPr bwMode="auto">
          <a:xfrm>
            <a:off x="2590800" y="1905000"/>
            <a:ext cx="7467600" cy="39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Government mismanagement and corruption</a:t>
            </a:r>
          </a:p>
          <a:p>
            <a:pPr eaLnBrk="1" hangingPunct="1"/>
            <a:r>
              <a:rPr lang="en-US" altLang="en-US"/>
              <a:t>Loss of skilled manpower</a:t>
            </a:r>
          </a:p>
          <a:p>
            <a:pPr eaLnBrk="1" hangingPunct="1"/>
            <a:r>
              <a:rPr lang="en-US" altLang="en-US"/>
              <a:t>Weak infrastructure</a:t>
            </a:r>
          </a:p>
          <a:p>
            <a:pPr eaLnBrk="1" hangingPunct="1"/>
            <a:r>
              <a:rPr lang="en-US" altLang="en-US"/>
              <a:t>Lack of security</a:t>
            </a:r>
          </a:p>
          <a:p>
            <a:pPr eaLnBrk="1" hangingPunct="1"/>
            <a:r>
              <a:rPr lang="en-US" altLang="en-US"/>
              <a:t>Reliance on foreign aid</a:t>
            </a:r>
          </a:p>
          <a:p>
            <a:pPr eaLnBrk="1" hangingPunct="1"/>
            <a:r>
              <a:rPr lang="en-US" altLang="en-US"/>
              <a:t>Poor trading relationships</a:t>
            </a:r>
          </a:p>
          <a:p>
            <a:pPr eaLnBrk="1" hangingPunct="1"/>
            <a:r>
              <a:rPr lang="en-US" altLang="en-US"/>
              <a:t>Wide-spread poverty</a:t>
            </a:r>
          </a:p>
          <a:p>
            <a:pPr eaLnBrk="1" hangingPunct="1"/>
            <a:r>
              <a:rPr lang="en-US" altLang="en-US"/>
              <a:t>Dysfunctional economic systems</a:t>
            </a:r>
          </a:p>
          <a:p>
            <a:pPr eaLnBrk="1" hangingPunct="1"/>
            <a:endParaRPr lang="en-US" altLang="en-US" sz="2000"/>
          </a:p>
        </p:txBody>
      </p:sp>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590800"/>
            <a:ext cx="30480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049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5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5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D50A1735-974E-46DE-A7C8-D4462D0065A0}" type="slidenum">
              <a:rPr lang="en-US" altLang="en-US" sz="1000"/>
              <a:pPr algn="r">
                <a:spcBef>
                  <a:spcPct val="0"/>
                </a:spcBef>
                <a:buClrTx/>
                <a:buFontTx/>
                <a:buNone/>
              </a:pPr>
              <a:t>19</a:t>
            </a:fld>
            <a:endParaRPr lang="en-US" altLang="en-US" sz="1400"/>
          </a:p>
        </p:txBody>
      </p:sp>
      <p:sp>
        <p:nvSpPr>
          <p:cNvPr id="29699"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What is Economic Development?</a:t>
            </a:r>
          </a:p>
        </p:txBody>
      </p:sp>
      <p:sp>
        <p:nvSpPr>
          <p:cNvPr id="27652" name="Rectangle 3"/>
          <p:cNvSpPr>
            <a:spLocks noGrp="1" noChangeArrowheads="1"/>
          </p:cNvSpPr>
          <p:nvPr>
            <p:ph type="body" idx="4294967295"/>
          </p:nvPr>
        </p:nvSpPr>
        <p:spPr>
          <a:xfrm>
            <a:off x="2590800" y="1905001"/>
            <a:ext cx="7467600" cy="2270365"/>
          </a:xfrm>
        </p:spPr>
        <p:txBody>
          <a:bodyPr>
            <a:spAutoFit/>
          </a:bodyPr>
          <a:lstStyle/>
          <a:p>
            <a:pPr marL="171450" indent="-171450"/>
            <a:r>
              <a:rPr lang="en-US" altLang="en-US" smtClean="0"/>
              <a:t> World Bank Definition</a:t>
            </a:r>
          </a:p>
          <a:p>
            <a:pPr lvl="1" eaLnBrk="1" hangingPunct="1"/>
            <a:r>
              <a:rPr lang="en-US" altLang="en-US" smtClean="0"/>
              <a:t>Qualitative change and restructuring in a country’s economy in connection with technological and social progress</a:t>
            </a:r>
          </a:p>
          <a:p>
            <a:pPr lvl="1" eaLnBrk="1" hangingPunct="1"/>
            <a:r>
              <a:rPr lang="en-US" altLang="en-US" smtClean="0"/>
              <a:t>Main indicators: gross national product (GNP)/ gross domestic product (GDP)</a:t>
            </a:r>
          </a:p>
        </p:txBody>
      </p:sp>
      <p:sp>
        <p:nvSpPr>
          <p:cNvPr id="29702"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2745480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870" y="203085"/>
            <a:ext cx="10184524" cy="5940088"/>
          </a:xfrm>
          <a:prstGeom prst="rect">
            <a:avLst/>
          </a:prstGeom>
          <a:noFill/>
        </p:spPr>
        <p:txBody>
          <a:bodyPr wrap="square" rtlCol="0">
            <a:spAutoFit/>
          </a:bodyPr>
          <a:lstStyle/>
          <a:p>
            <a:pPr algn="ctr"/>
            <a:r>
              <a:rPr lang="en-US" sz="4400" dirty="0" smtClean="0"/>
              <a:t>Welcome</a:t>
            </a:r>
          </a:p>
          <a:p>
            <a:pPr algn="ctr"/>
            <a:endParaRPr lang="en-US" sz="2800" dirty="0"/>
          </a:p>
          <a:p>
            <a:r>
              <a:rPr lang="en-US" sz="2800" dirty="0" smtClean="0"/>
              <a:t>Please introduce yourself . . .</a:t>
            </a:r>
          </a:p>
          <a:p>
            <a:endParaRPr lang="en-US" sz="2800" dirty="0"/>
          </a:p>
          <a:p>
            <a:r>
              <a:rPr lang="en-US" sz="2800" dirty="0" smtClean="0"/>
              <a:t>	 . . . Share at your table the most recent negotiations you were involved.</a:t>
            </a:r>
          </a:p>
          <a:p>
            <a:endParaRPr lang="en-US" sz="2800" dirty="0"/>
          </a:p>
          <a:p>
            <a:pPr marL="457200" indent="-457200">
              <a:buFont typeface="Arial" panose="020B0604020202020204" pitchFamily="34" charset="0"/>
              <a:buChar char="•"/>
            </a:pPr>
            <a:r>
              <a:rPr lang="en-US" sz="2800" dirty="0" smtClean="0"/>
              <a:t>Identify the top three things for your table that you would like to learn during our next two days?</a:t>
            </a:r>
          </a:p>
          <a:p>
            <a:endParaRPr lang="en-US" sz="2800" dirty="0"/>
          </a:p>
          <a:p>
            <a:pPr marL="457200" indent="-457200">
              <a:buFont typeface="Arial" panose="020B0604020202020204" pitchFamily="34" charset="0"/>
              <a:buChar char="•"/>
            </a:pPr>
            <a:r>
              <a:rPr lang="en-US" sz="2800" dirty="0"/>
              <a:t>What knowledge or ability that you could learn today that will delight you? </a:t>
            </a:r>
          </a:p>
          <a:p>
            <a:r>
              <a:rPr lang="en-US" sz="2800" dirty="0" smtClean="0"/>
              <a:t>    </a:t>
            </a:r>
            <a:endParaRPr lang="en-US" sz="2800" dirty="0"/>
          </a:p>
        </p:txBody>
      </p:sp>
    </p:spTree>
    <p:extLst>
      <p:ext uri="{BB962C8B-B14F-4D97-AF65-F5344CB8AC3E}">
        <p14:creationId xmlns:p14="http://schemas.microsoft.com/office/powerpoint/2010/main" val="381948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3"/>
          <p:cNvSpPr txBox="1">
            <a:spLocks/>
          </p:cNvSpPr>
          <p:nvPr/>
        </p:nvSpPr>
        <p:spPr bwMode="auto">
          <a:xfrm>
            <a:off x="3241285" y="1159728"/>
            <a:ext cx="3323066" cy="2899316"/>
          </a:xfrm>
          <a:prstGeom prst="ellipse">
            <a:avLst/>
          </a:prstGeom>
          <a:solidFill>
            <a:schemeClr val="accent2">
              <a:lumMod val="20000"/>
              <a:lumOff val="80000"/>
            </a:schemeClr>
          </a:solid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0" fontAlgn="base" hangingPunct="0">
              <a:spcBef>
                <a:spcPct val="0"/>
              </a:spcBef>
              <a:spcAft>
                <a:spcPct val="0"/>
              </a:spcAft>
              <a:buFontTx/>
              <a:buNone/>
            </a:pPr>
            <a:endParaRPr lang="en-US" sz="2400" b="1">
              <a:solidFill>
                <a:schemeClr val="tx1"/>
              </a:solidFill>
              <a:latin typeface="Arial" charset="0"/>
            </a:endParaRPr>
          </a:p>
          <a:p>
            <a:pPr eaLnBrk="0" fontAlgn="base" hangingPunct="0">
              <a:spcBef>
                <a:spcPct val="0"/>
              </a:spcBef>
              <a:spcAft>
                <a:spcPct val="0"/>
              </a:spcAft>
              <a:buFontTx/>
              <a:buNone/>
            </a:pPr>
            <a:r>
              <a:rPr lang="en-US" sz="2400" b="1">
                <a:solidFill>
                  <a:schemeClr val="tx1"/>
                </a:solidFill>
                <a:latin typeface="Arial" charset="0"/>
              </a:rPr>
              <a:t>Military Transition</a:t>
            </a:r>
            <a:endParaRPr lang="en-US" sz="2400" b="1" dirty="0">
              <a:solidFill>
                <a:schemeClr val="tx1"/>
              </a:solidFill>
              <a:latin typeface="Arial" charset="0"/>
            </a:endParaRPr>
          </a:p>
        </p:txBody>
      </p:sp>
      <p:sp>
        <p:nvSpPr>
          <p:cNvPr id="7" name="Oval 6"/>
          <p:cNvSpPr/>
          <p:nvPr/>
        </p:nvSpPr>
        <p:spPr bwMode="auto">
          <a:xfrm>
            <a:off x="5828371" y="1178314"/>
            <a:ext cx="3300760" cy="2947638"/>
          </a:xfrm>
          <a:prstGeom prst="ellipse">
            <a:avLst/>
          </a:prstGeom>
          <a:solidFill>
            <a:schemeClr val="accent6">
              <a:lumMod val="75000"/>
              <a:alpha val="51000"/>
            </a:schemeClr>
          </a:solidFill>
          <a:ln w="28575"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b="1" dirty="0">
              <a:solidFill>
                <a:srgbClr val="000000"/>
              </a:solidFill>
              <a:cs typeface="Arial" charset="0"/>
            </a:endParaRPr>
          </a:p>
          <a:p>
            <a:pPr algn="ctr" eaLnBrk="0" fontAlgn="base" hangingPunct="0">
              <a:spcBef>
                <a:spcPct val="0"/>
              </a:spcBef>
              <a:spcAft>
                <a:spcPct val="0"/>
              </a:spcAft>
            </a:pPr>
            <a:r>
              <a:rPr lang="en-US" sz="2400" b="1" dirty="0">
                <a:solidFill>
                  <a:srgbClr val="000000"/>
                </a:solidFill>
                <a:cs typeface="Arial" charset="0"/>
              </a:rPr>
              <a:t>Governance Transition</a:t>
            </a:r>
          </a:p>
        </p:txBody>
      </p:sp>
      <p:sp>
        <p:nvSpPr>
          <p:cNvPr id="8" name="Oval 7"/>
          <p:cNvSpPr/>
          <p:nvPr/>
        </p:nvSpPr>
        <p:spPr bwMode="auto">
          <a:xfrm>
            <a:off x="4579434" y="2806391"/>
            <a:ext cx="3256156" cy="2880731"/>
          </a:xfrm>
          <a:prstGeom prst="ellipse">
            <a:avLst/>
          </a:prstGeom>
          <a:solidFill>
            <a:schemeClr val="bg2">
              <a:lumMod val="75000"/>
              <a:alpha val="51000"/>
            </a:schemeClr>
          </a:solid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b="1" dirty="0">
              <a:solidFill>
                <a:srgbClr val="000000"/>
              </a:solidFill>
              <a:cs typeface="Arial" charset="0"/>
            </a:endParaRPr>
          </a:p>
          <a:p>
            <a:pPr algn="ctr" eaLnBrk="0" fontAlgn="base" hangingPunct="0">
              <a:spcBef>
                <a:spcPct val="0"/>
              </a:spcBef>
              <a:spcAft>
                <a:spcPct val="0"/>
              </a:spcAft>
            </a:pPr>
            <a:endParaRPr lang="en-US" sz="2400" b="1" dirty="0">
              <a:solidFill>
                <a:srgbClr val="000000"/>
              </a:solidFill>
              <a:cs typeface="Arial" charset="0"/>
            </a:endParaRPr>
          </a:p>
          <a:p>
            <a:pPr algn="ctr" eaLnBrk="0" fontAlgn="base" hangingPunct="0">
              <a:spcBef>
                <a:spcPct val="0"/>
              </a:spcBef>
              <a:spcAft>
                <a:spcPct val="0"/>
              </a:spcAft>
            </a:pPr>
            <a:r>
              <a:rPr lang="en-US" sz="2400" b="1" dirty="0">
                <a:solidFill>
                  <a:srgbClr val="000000"/>
                </a:solidFill>
                <a:cs typeface="Arial" charset="0"/>
              </a:rPr>
              <a:t>Economic</a:t>
            </a:r>
          </a:p>
          <a:p>
            <a:pPr algn="ctr" eaLnBrk="0" fontAlgn="base" hangingPunct="0">
              <a:spcBef>
                <a:spcPct val="0"/>
              </a:spcBef>
              <a:spcAft>
                <a:spcPct val="0"/>
              </a:spcAft>
            </a:pPr>
            <a:r>
              <a:rPr lang="en-US" sz="2400" b="1" dirty="0">
                <a:solidFill>
                  <a:srgbClr val="000000"/>
                </a:solidFill>
                <a:cs typeface="Arial" charset="0"/>
              </a:rPr>
              <a:t>Transition</a:t>
            </a:r>
          </a:p>
        </p:txBody>
      </p:sp>
    </p:spTree>
    <p:extLst>
      <p:ext uri="{BB962C8B-B14F-4D97-AF65-F5344CB8AC3E}">
        <p14:creationId xmlns:p14="http://schemas.microsoft.com/office/powerpoint/2010/main" val="1856375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The Economy – The Bad News</a:t>
            </a:r>
          </a:p>
        </p:txBody>
      </p:sp>
      <p:sp>
        <p:nvSpPr>
          <p:cNvPr id="31747" name="Rectangle 3"/>
          <p:cNvSpPr>
            <a:spLocks noGrp="1" noChangeArrowheads="1"/>
          </p:cNvSpPr>
          <p:nvPr>
            <p:ph type="body" idx="1"/>
          </p:nvPr>
        </p:nvSpPr>
        <p:spPr>
          <a:xfrm>
            <a:off x="2590800" y="1905000"/>
            <a:ext cx="7467600" cy="2803844"/>
          </a:xfrm>
        </p:spPr>
        <p:txBody>
          <a:bodyPr>
            <a:spAutoFit/>
          </a:bodyPr>
          <a:lstStyle/>
          <a:p>
            <a:r>
              <a:rPr lang="en-US" altLang="en-US" smtClean="0"/>
              <a:t>Unemployment rate: 35% (2008 estimate); ranked 183 of 228 countries</a:t>
            </a:r>
          </a:p>
          <a:p>
            <a:r>
              <a:rPr lang="en-US" altLang="en-US" smtClean="0"/>
              <a:t>Inflation rate: 13.3% (2009 estimate); ranked 214 of 228 countries</a:t>
            </a:r>
          </a:p>
          <a:p>
            <a:r>
              <a:rPr lang="en-US" altLang="en-US" smtClean="0"/>
              <a:t>Population below poverty line: 36% (FY 08/09)</a:t>
            </a:r>
          </a:p>
          <a:p>
            <a:endParaRPr lang="en-US" altLang="en-US" smtClean="0"/>
          </a:p>
        </p:txBody>
      </p:sp>
      <p:sp>
        <p:nvSpPr>
          <p:cNvPr id="31749"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31750" name="Picture 9" descr="AfgP641Afghani2002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1066801"/>
            <a:ext cx="198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085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The Economy – The Good News</a:t>
            </a:r>
          </a:p>
        </p:txBody>
      </p:sp>
      <p:sp>
        <p:nvSpPr>
          <p:cNvPr id="33795" name="Rectangle 3"/>
          <p:cNvSpPr>
            <a:spLocks noGrp="1" noChangeArrowheads="1"/>
          </p:cNvSpPr>
          <p:nvPr>
            <p:ph type="body" idx="1"/>
          </p:nvPr>
        </p:nvSpPr>
        <p:spPr>
          <a:xfrm>
            <a:off x="2590800" y="1905000"/>
            <a:ext cx="7467600" cy="4351961"/>
          </a:xfrm>
        </p:spPr>
        <p:txBody>
          <a:bodyPr>
            <a:spAutoFit/>
          </a:bodyPr>
          <a:lstStyle/>
          <a:p>
            <a:r>
              <a:rPr lang="en-US" altLang="en-US" smtClean="0"/>
              <a:t>GDP $29.81 billion (2010 estimate); ranked 109 of 228 countries</a:t>
            </a:r>
          </a:p>
          <a:p>
            <a:r>
              <a:rPr lang="en-US" altLang="en-US" smtClean="0"/>
              <a:t>GDP growth 8.9% (2010 estimate)</a:t>
            </a:r>
          </a:p>
          <a:p>
            <a:r>
              <a:rPr lang="en-US" altLang="en-US" smtClean="0"/>
              <a:t>GDP per capita $1000 (2010 estimate)</a:t>
            </a:r>
          </a:p>
          <a:p>
            <a:r>
              <a:rPr lang="en-US" altLang="en-US" smtClean="0"/>
              <a:t>Ease of Doing Business Index: 167 of 183 countries</a:t>
            </a:r>
          </a:p>
          <a:p>
            <a:r>
              <a:rPr lang="en-US" altLang="en-US" smtClean="0"/>
              <a:t>Significant mineral resources</a:t>
            </a:r>
          </a:p>
          <a:p>
            <a:r>
              <a:rPr lang="en-US" altLang="en-US" smtClean="0"/>
              <a:t>A rich heritage of textile production   </a:t>
            </a:r>
          </a:p>
          <a:p>
            <a:endParaRPr lang="en-US" altLang="en-US" smtClean="0"/>
          </a:p>
        </p:txBody>
      </p:sp>
      <p:sp>
        <p:nvSpPr>
          <p:cNvPr id="33797"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33798" name="Picture 9" descr="AfgP641Afghani2002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1066801"/>
            <a:ext cx="198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91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The Economy – Following the Money</a:t>
            </a:r>
          </a:p>
        </p:txBody>
      </p:sp>
      <p:sp>
        <p:nvSpPr>
          <p:cNvPr id="35843" name="Rectangle 3"/>
          <p:cNvSpPr>
            <a:spLocks noGrp="1" noChangeArrowheads="1"/>
          </p:cNvSpPr>
          <p:nvPr>
            <p:ph type="body" idx="1"/>
          </p:nvPr>
        </p:nvSpPr>
        <p:spPr>
          <a:xfrm>
            <a:off x="2590800" y="1905001"/>
            <a:ext cx="5486400" cy="3448123"/>
          </a:xfrm>
        </p:spPr>
        <p:txBody>
          <a:bodyPr>
            <a:spAutoFit/>
          </a:bodyPr>
          <a:lstStyle/>
          <a:p>
            <a:r>
              <a:rPr lang="en-US" altLang="en-US" smtClean="0"/>
              <a:t>Afghanistan Reconstruction Trust Fund (ARTF)</a:t>
            </a:r>
          </a:p>
          <a:p>
            <a:r>
              <a:rPr lang="en-US" altLang="en-US" smtClean="0"/>
              <a:t>Da Afghanistan Bank</a:t>
            </a:r>
          </a:p>
          <a:p>
            <a:r>
              <a:rPr lang="en-US" altLang="en-US" smtClean="0"/>
              <a:t>Weak Afghani currency</a:t>
            </a:r>
          </a:p>
          <a:p>
            <a:r>
              <a:rPr lang="en-US" altLang="en-US" smtClean="0"/>
              <a:t>Hawala System</a:t>
            </a:r>
          </a:p>
          <a:p>
            <a:endParaRPr lang="en-US" altLang="en-US" smtClean="0"/>
          </a:p>
          <a:p>
            <a:endParaRPr lang="en-US" altLang="en-US" smtClean="0"/>
          </a:p>
        </p:txBody>
      </p:sp>
      <p:sp>
        <p:nvSpPr>
          <p:cNvPr id="35845"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12292" name="Picture 4" descr="G:\ECONOMY PHOTOS\20 Afghanis.jpg"/>
          <p:cNvPicPr>
            <a:picLocks noChangeAspect="1" noChangeArrowheads="1"/>
          </p:cNvPicPr>
          <p:nvPr/>
        </p:nvPicPr>
        <p:blipFill>
          <a:blip r:embed="rId3"/>
          <a:srcRect/>
          <a:stretch>
            <a:fillRect/>
          </a:stretch>
        </p:blipFill>
        <p:spPr bwMode="auto">
          <a:xfrm>
            <a:off x="6858000" y="2819400"/>
            <a:ext cx="3200400" cy="3003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4779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Hawala Operation</a:t>
            </a:r>
          </a:p>
        </p:txBody>
      </p:sp>
      <p:sp>
        <p:nvSpPr>
          <p:cNvPr id="37892"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37893" name="Picture 4" descr="usa.jpg"/>
          <p:cNvPicPr>
            <a:picLocks noChangeAspect="1"/>
          </p:cNvPicPr>
          <p:nvPr/>
        </p:nvPicPr>
        <p:blipFill>
          <a:blip r:embed="rId3">
            <a:lum bright="28000" contrast="-8000"/>
            <a:extLst>
              <a:ext uri="{28A0092B-C50C-407E-A947-70E740481C1C}">
                <a14:useLocalDpi xmlns:a14="http://schemas.microsoft.com/office/drawing/2010/main" val="0"/>
              </a:ext>
            </a:extLst>
          </a:blip>
          <a:srcRect/>
          <a:stretch>
            <a:fillRect/>
          </a:stretch>
        </p:blipFill>
        <p:spPr bwMode="auto">
          <a:xfrm>
            <a:off x="1905000" y="1676400"/>
            <a:ext cx="3657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9" descr="389px-Man_from_northern_Pakista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0200"/>
            <a:ext cx="10048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2743201" y="2286000"/>
            <a:ext cx="1196975" cy="609600"/>
            <a:chOff x="1751012" y="1905000"/>
            <a:chExt cx="1295400" cy="609600"/>
          </a:xfrm>
        </p:grpSpPr>
        <p:sp>
          <p:nvSpPr>
            <p:cNvPr id="27" name="Striped Right Arrow 26"/>
            <p:cNvSpPr/>
            <p:nvPr/>
          </p:nvSpPr>
          <p:spPr bwMode="auto">
            <a:xfrm>
              <a:off x="1751012" y="1905000"/>
              <a:ext cx="1295400" cy="609600"/>
            </a:xfrm>
            <a:prstGeom prst="stripedRigh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100000" t="100000"/>
              </a:path>
              <a:tileRect r="-100000" b="-100000"/>
            </a:gradFill>
            <a:ln w="9525" cap="flat" cmpd="sng" algn="ctr">
              <a:solidFill>
                <a:schemeClr val="tx1"/>
              </a:solidFill>
              <a:prstDash val="solid"/>
              <a:round/>
              <a:headEnd type="none" w="med" len="med"/>
              <a:tailEnd type="none" w="med" len="med"/>
            </a:ln>
            <a:effectLst/>
          </p:spPr>
          <p:txBody>
            <a:bodyPr wrap="none" lIns="45720" rIns="45720" anchor="ctr"/>
            <a:lstStyle/>
            <a:p>
              <a:pPr algn="ctr">
                <a:defRPr/>
              </a:pPr>
              <a:endParaRPr lang="en-US" sz="1200">
                <a:latin typeface="Arial" charset="0"/>
              </a:endParaRPr>
            </a:p>
          </p:txBody>
        </p:sp>
        <p:pic>
          <p:nvPicPr>
            <p:cNvPr id="11" name="Picture 10" descr="100-dollar-bill.jpg"/>
            <p:cNvPicPr>
              <a:picLocks noChangeAspect="1"/>
            </p:cNvPicPr>
            <p:nvPr/>
          </p:nvPicPr>
          <p:blipFill>
            <a:blip r:embed="rId5"/>
            <a:stretch>
              <a:fillRect/>
            </a:stretch>
          </p:blipFill>
          <p:spPr>
            <a:xfrm>
              <a:off x="1903918" y="2057400"/>
              <a:ext cx="797169" cy="344488"/>
            </a:xfrm>
            <a:prstGeom prst="rect">
              <a:avLst/>
            </a:prstGeom>
            <a:ln>
              <a:noFill/>
            </a:ln>
            <a:effectLst>
              <a:outerShdw blurRad="292100" dist="139700" dir="2700000" algn="tl" rotWithShape="0">
                <a:srgbClr val="333333">
                  <a:alpha val="65000"/>
                </a:srgbClr>
              </a:outerShdw>
            </a:effectLst>
          </p:spPr>
        </p:pic>
      </p:grpSp>
      <p:pic>
        <p:nvPicPr>
          <p:cNvPr id="8" name="Picture 7" descr="_39827951_dinar2203.jpg"/>
          <p:cNvPicPr>
            <a:picLocks noChangeAspect="1"/>
          </p:cNvPicPr>
          <p:nvPr/>
        </p:nvPicPr>
        <p:blipFill>
          <a:blip r:embed="rId6"/>
          <a:stretch>
            <a:fillRect/>
          </a:stretch>
        </p:blipFill>
        <p:spPr>
          <a:xfrm>
            <a:off x="3962400" y="2590801"/>
            <a:ext cx="1295400" cy="1050925"/>
          </a:xfrm>
          <a:prstGeom prst="rect">
            <a:avLst/>
          </a:prstGeom>
          <a:ln>
            <a:noFill/>
          </a:ln>
          <a:effectLst>
            <a:outerShdw blurRad="292100" dist="139700" dir="2700000" algn="tl" rotWithShape="0">
              <a:srgbClr val="333333">
                <a:alpha val="65000"/>
              </a:srgbClr>
            </a:outerShdw>
          </a:effectLst>
        </p:spPr>
      </p:pic>
      <p:grpSp>
        <p:nvGrpSpPr>
          <p:cNvPr id="3" name="Group 53"/>
          <p:cNvGrpSpPr>
            <a:grpSpLocks/>
          </p:cNvGrpSpPr>
          <p:nvPr/>
        </p:nvGrpSpPr>
        <p:grpSpPr bwMode="auto">
          <a:xfrm>
            <a:off x="2819400" y="1752600"/>
            <a:ext cx="1371600" cy="762000"/>
            <a:chOff x="1751012" y="685800"/>
            <a:chExt cx="1905000" cy="914400"/>
          </a:xfrm>
        </p:grpSpPr>
        <p:sp>
          <p:nvSpPr>
            <p:cNvPr id="32" name="Bent Arrow 31"/>
            <p:cNvSpPr/>
            <p:nvPr/>
          </p:nvSpPr>
          <p:spPr bwMode="auto">
            <a:xfrm flipH="1">
              <a:off x="1751012" y="685800"/>
              <a:ext cx="1905000" cy="914400"/>
            </a:xfrm>
            <a:prstGeom prst="bentArrow">
              <a:avLst/>
            </a:prstGeom>
            <a:solidFill>
              <a:srgbClr val="0070C0"/>
            </a:solidFill>
            <a:ln w="9525" cap="flat" cmpd="sng" algn="ctr">
              <a:solidFill>
                <a:schemeClr val="tx1"/>
              </a:solidFill>
              <a:prstDash val="solid"/>
              <a:round/>
              <a:headEnd type="none" w="med" len="med"/>
              <a:tailEnd type="none" w="med" len="med"/>
            </a:ln>
            <a:effectLst/>
          </p:spPr>
          <p:txBody>
            <a:bodyPr wrap="none" lIns="45720" rIns="45720" anchor="ctr"/>
            <a:lstStyle/>
            <a:p>
              <a:pPr algn="ctr">
                <a:defRPr/>
              </a:pPr>
              <a:endParaRPr lang="en-US" sz="1200">
                <a:latin typeface="Arial" charset="0"/>
              </a:endParaRPr>
            </a:p>
          </p:txBody>
        </p:sp>
        <p:sp>
          <p:nvSpPr>
            <p:cNvPr id="37919" name="Flowchart: Process 32"/>
            <p:cNvSpPr>
              <a:spLocks noChangeArrowheads="1"/>
            </p:cNvSpPr>
            <p:nvPr/>
          </p:nvSpPr>
          <p:spPr bwMode="auto">
            <a:xfrm>
              <a:off x="2055812" y="762000"/>
              <a:ext cx="609600" cy="304800"/>
            </a:xfrm>
            <a:prstGeom prst="flowChartProcess">
              <a:avLst/>
            </a:prstGeom>
            <a:solidFill>
              <a:schemeClr val="bg1"/>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latin typeface="Arial Black" panose="020B0A04020102020204" pitchFamily="34" charset="0"/>
                </a:rPr>
                <a:t>ID#</a:t>
              </a:r>
            </a:p>
          </p:txBody>
        </p:sp>
      </p:grpSp>
      <p:pic>
        <p:nvPicPr>
          <p:cNvPr id="37898" name="Picture 20" descr="afou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276600"/>
            <a:ext cx="41148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fghan.jpg"/>
          <p:cNvPicPr>
            <a:picLocks noChangeAspect="1"/>
          </p:cNvPicPr>
          <p:nvPr/>
        </p:nvPicPr>
        <p:blipFill>
          <a:blip r:embed="rId8"/>
          <a:stretch>
            <a:fillRect/>
          </a:stretch>
        </p:blipFill>
        <p:spPr>
          <a:xfrm>
            <a:off x="8534400" y="4953001"/>
            <a:ext cx="1695450" cy="1196975"/>
          </a:xfrm>
          <a:prstGeom prst="rect">
            <a:avLst/>
          </a:prstGeom>
          <a:ln>
            <a:noFill/>
          </a:ln>
          <a:effectLst>
            <a:outerShdw blurRad="292100" dist="139700" dir="2700000" algn="tl" rotWithShape="0">
              <a:srgbClr val="333333">
                <a:alpha val="65000"/>
              </a:srgbClr>
            </a:outerShdw>
          </a:effectLst>
        </p:spPr>
      </p:pic>
      <p:pic>
        <p:nvPicPr>
          <p:cNvPr id="7" name="Picture 6" descr="image002.jpg"/>
          <p:cNvPicPr>
            <a:picLocks noChangeAspect="1"/>
          </p:cNvPicPr>
          <p:nvPr/>
        </p:nvPicPr>
        <p:blipFill>
          <a:blip r:embed="rId9"/>
          <a:stretch>
            <a:fillRect/>
          </a:stretch>
        </p:blipFill>
        <p:spPr>
          <a:xfrm>
            <a:off x="5486401" y="4191000"/>
            <a:ext cx="1408113" cy="1138238"/>
          </a:xfrm>
          <a:prstGeom prst="rect">
            <a:avLst/>
          </a:prstGeom>
          <a:ln>
            <a:noFill/>
          </a:ln>
          <a:effectLst>
            <a:outerShdw blurRad="292100" dist="139700" dir="2700000" algn="tl" rotWithShape="0">
              <a:srgbClr val="333333">
                <a:alpha val="65000"/>
              </a:srgbClr>
            </a:outerShdw>
          </a:effectLst>
        </p:spPr>
      </p:pic>
      <p:grpSp>
        <p:nvGrpSpPr>
          <p:cNvPr id="4" name="Group 57"/>
          <p:cNvGrpSpPr>
            <a:grpSpLocks/>
          </p:cNvGrpSpPr>
          <p:nvPr/>
        </p:nvGrpSpPr>
        <p:grpSpPr bwMode="auto">
          <a:xfrm>
            <a:off x="7010400" y="4114800"/>
            <a:ext cx="1970088" cy="838200"/>
            <a:chOff x="6399212" y="3276600"/>
            <a:chExt cx="2133600" cy="838200"/>
          </a:xfrm>
        </p:grpSpPr>
        <p:sp>
          <p:nvSpPr>
            <p:cNvPr id="34" name="Bent Arrow 33"/>
            <p:cNvSpPr/>
            <p:nvPr/>
          </p:nvSpPr>
          <p:spPr bwMode="auto">
            <a:xfrm flipH="1">
              <a:off x="6399212" y="3276600"/>
              <a:ext cx="2133600" cy="838200"/>
            </a:xfrm>
            <a:prstGeom prst="bentArrow">
              <a:avLst/>
            </a:prstGeom>
            <a:solidFill>
              <a:srgbClr val="0070C0"/>
            </a:solidFill>
            <a:ln w="9525" cap="flat" cmpd="sng" algn="ctr">
              <a:solidFill>
                <a:schemeClr val="tx1"/>
              </a:solidFill>
              <a:prstDash val="solid"/>
              <a:round/>
              <a:headEnd type="none" w="med" len="med"/>
              <a:tailEnd type="none" w="med" len="med"/>
            </a:ln>
            <a:effectLst/>
          </p:spPr>
          <p:txBody>
            <a:bodyPr wrap="none" lIns="45720" rIns="45720" anchor="ctr"/>
            <a:lstStyle/>
            <a:p>
              <a:pPr algn="ctr">
                <a:defRPr/>
              </a:pPr>
              <a:endParaRPr lang="en-US" sz="1200">
                <a:latin typeface="Arial" charset="0"/>
              </a:endParaRPr>
            </a:p>
          </p:txBody>
        </p:sp>
        <p:sp>
          <p:nvSpPr>
            <p:cNvPr id="37917" name="Flowchart: Process 34"/>
            <p:cNvSpPr>
              <a:spLocks noChangeArrowheads="1"/>
            </p:cNvSpPr>
            <p:nvPr/>
          </p:nvSpPr>
          <p:spPr bwMode="auto">
            <a:xfrm>
              <a:off x="6704012" y="3352800"/>
              <a:ext cx="609600" cy="304800"/>
            </a:xfrm>
            <a:prstGeom prst="flowChartProcess">
              <a:avLst/>
            </a:prstGeom>
            <a:solidFill>
              <a:schemeClr val="bg1"/>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latin typeface="Arial Black" panose="020B0A04020102020204" pitchFamily="34" charset="0"/>
                </a:rPr>
                <a:t>ID#</a:t>
              </a:r>
            </a:p>
          </p:txBody>
        </p:sp>
      </p:grpSp>
      <p:grpSp>
        <p:nvGrpSpPr>
          <p:cNvPr id="5" name="Group 56"/>
          <p:cNvGrpSpPr>
            <a:grpSpLocks/>
          </p:cNvGrpSpPr>
          <p:nvPr/>
        </p:nvGrpSpPr>
        <p:grpSpPr bwMode="auto">
          <a:xfrm>
            <a:off x="7162801" y="4876800"/>
            <a:ext cx="1336675" cy="533400"/>
            <a:chOff x="6170612" y="4114800"/>
            <a:chExt cx="1447800" cy="533400"/>
          </a:xfrm>
        </p:grpSpPr>
        <p:sp>
          <p:nvSpPr>
            <p:cNvPr id="30" name="Striped Right Arrow 29"/>
            <p:cNvSpPr/>
            <p:nvPr/>
          </p:nvSpPr>
          <p:spPr bwMode="auto">
            <a:xfrm>
              <a:off x="6170612" y="4114800"/>
              <a:ext cx="1447800" cy="533400"/>
            </a:xfrm>
            <a:prstGeom prst="stripedRigh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100000" t="100000"/>
              </a:path>
              <a:tileRect r="-100000" b="-100000"/>
            </a:gradFill>
            <a:ln w="9525" cap="flat" cmpd="sng" algn="ctr">
              <a:solidFill>
                <a:schemeClr val="tx1"/>
              </a:solidFill>
              <a:prstDash val="solid"/>
              <a:round/>
              <a:headEnd type="none" w="med" len="med"/>
              <a:tailEnd type="none" w="med" len="med"/>
            </a:ln>
            <a:effectLst/>
          </p:spPr>
          <p:txBody>
            <a:bodyPr wrap="none" lIns="45720" rIns="45720" anchor="ctr"/>
            <a:lstStyle/>
            <a:p>
              <a:pPr algn="ctr">
                <a:defRPr/>
              </a:pPr>
              <a:endParaRPr lang="en-US" sz="1200">
                <a:latin typeface="Arial" charset="0"/>
              </a:endParaRPr>
            </a:p>
          </p:txBody>
        </p:sp>
        <p:pic>
          <p:nvPicPr>
            <p:cNvPr id="13" name="Picture 12" descr="afghan13.jpg"/>
            <p:cNvPicPr>
              <a:picLocks noChangeAspect="1"/>
            </p:cNvPicPr>
            <p:nvPr/>
          </p:nvPicPr>
          <p:blipFill>
            <a:blip r:embed="rId10"/>
            <a:stretch>
              <a:fillRect/>
            </a:stretch>
          </p:blipFill>
          <p:spPr>
            <a:xfrm>
              <a:off x="6323646" y="4191000"/>
              <a:ext cx="940554" cy="396875"/>
            </a:xfrm>
            <a:prstGeom prst="rect">
              <a:avLst/>
            </a:prstGeom>
            <a:ln>
              <a:noFill/>
            </a:ln>
            <a:effectLst>
              <a:outerShdw blurRad="292100" dist="139700" dir="2700000" algn="tl" rotWithShape="0">
                <a:srgbClr val="333333">
                  <a:alpha val="65000"/>
                </a:srgbClr>
              </a:outerShdw>
            </a:effectLst>
          </p:spPr>
        </p:pic>
      </p:grpSp>
      <p:grpSp>
        <p:nvGrpSpPr>
          <p:cNvPr id="6" name="Group 54"/>
          <p:cNvGrpSpPr>
            <a:grpSpLocks/>
          </p:cNvGrpSpPr>
          <p:nvPr/>
        </p:nvGrpSpPr>
        <p:grpSpPr bwMode="auto">
          <a:xfrm>
            <a:off x="5334000" y="3124200"/>
            <a:ext cx="1828800" cy="1066800"/>
            <a:chOff x="4494212" y="2057400"/>
            <a:chExt cx="1981200" cy="1066800"/>
          </a:xfrm>
        </p:grpSpPr>
        <p:sp>
          <p:nvSpPr>
            <p:cNvPr id="47" name="Bent Arrow 46"/>
            <p:cNvSpPr/>
            <p:nvPr/>
          </p:nvSpPr>
          <p:spPr bwMode="auto">
            <a:xfrm rot="5400000">
              <a:off x="4684778" y="2095434"/>
              <a:ext cx="838200" cy="1219333"/>
            </a:xfrm>
            <a:prstGeom prst="bentArrow">
              <a:avLst/>
            </a:prstGeom>
            <a:solidFill>
              <a:srgbClr val="0070C0"/>
            </a:solidFill>
            <a:ln w="9525" cap="flat" cmpd="sng" algn="ctr">
              <a:solidFill>
                <a:schemeClr val="tx1"/>
              </a:solidFill>
              <a:prstDash val="solid"/>
              <a:round/>
              <a:headEnd type="none" w="med" len="med"/>
              <a:tailEnd type="none" w="med" len="med"/>
            </a:ln>
            <a:effectLst/>
          </p:spPr>
          <p:txBody>
            <a:bodyPr wrap="none" lIns="45720" rIns="45720" anchor="ctr"/>
            <a:lstStyle/>
            <a:p>
              <a:pPr algn="ctr">
                <a:defRPr/>
              </a:pPr>
              <a:endParaRPr lang="en-US" sz="1200">
                <a:latin typeface="Arial" charset="0"/>
              </a:endParaRPr>
            </a:p>
          </p:txBody>
        </p:sp>
        <p:pic>
          <p:nvPicPr>
            <p:cNvPr id="37909" name="Picture 39" descr="phone.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70412" y="2209800"/>
              <a:ext cx="477087" cy="409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910" name="Flowchart: Process 49"/>
            <p:cNvSpPr>
              <a:spLocks noChangeArrowheads="1"/>
            </p:cNvSpPr>
            <p:nvPr/>
          </p:nvSpPr>
          <p:spPr bwMode="auto">
            <a:xfrm>
              <a:off x="5256212" y="2590800"/>
              <a:ext cx="457200" cy="228600"/>
            </a:xfrm>
            <a:prstGeom prst="flowChartProcess">
              <a:avLst/>
            </a:prstGeom>
            <a:solidFill>
              <a:schemeClr val="bg1"/>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latin typeface="Arial Black" panose="020B0A04020102020204" pitchFamily="34" charset="0"/>
                </a:rPr>
                <a:t>ID#</a:t>
              </a:r>
            </a:p>
          </p:txBody>
        </p:sp>
        <p:sp>
          <p:nvSpPr>
            <p:cNvPr id="37911" name="Flowchart: Process 51"/>
            <p:cNvSpPr>
              <a:spLocks noChangeArrowheads="1"/>
            </p:cNvSpPr>
            <p:nvPr/>
          </p:nvSpPr>
          <p:spPr bwMode="auto">
            <a:xfrm>
              <a:off x="5256212" y="2057400"/>
              <a:ext cx="1219200" cy="381000"/>
            </a:xfrm>
            <a:prstGeom prst="flowChartProcess">
              <a:avLst/>
            </a:prstGeom>
            <a:solidFill>
              <a:schemeClr val="bg1"/>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latin typeface="Arial Black" panose="020B0A04020102020204" pitchFamily="34" charset="0"/>
                </a:rPr>
                <a:t>Owed Value</a:t>
              </a:r>
            </a:p>
          </p:txBody>
        </p:sp>
      </p:grpSp>
      <p:grpSp>
        <p:nvGrpSpPr>
          <p:cNvPr id="10" name="Group 54"/>
          <p:cNvGrpSpPr>
            <a:grpSpLocks/>
          </p:cNvGrpSpPr>
          <p:nvPr/>
        </p:nvGrpSpPr>
        <p:grpSpPr bwMode="auto">
          <a:xfrm>
            <a:off x="2133600" y="3962400"/>
            <a:ext cx="5943600" cy="2667000"/>
            <a:chOff x="384" y="1872"/>
            <a:chExt cx="3744" cy="1680"/>
          </a:xfrm>
        </p:grpSpPr>
        <p:sp>
          <p:nvSpPr>
            <p:cNvPr id="41" name="Bent Arrow 40"/>
            <p:cNvSpPr/>
            <p:nvPr/>
          </p:nvSpPr>
          <p:spPr bwMode="auto">
            <a:xfrm flipV="1">
              <a:off x="432" y="1872"/>
              <a:ext cx="3696" cy="1680"/>
            </a:xfrm>
            <a:prstGeom prst="bentArrow">
              <a:avLst>
                <a:gd name="adj1" fmla="val 25000"/>
                <a:gd name="adj2" fmla="val 22143"/>
                <a:gd name="adj3" fmla="val 25000"/>
                <a:gd name="adj4" fmla="val 74643"/>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9525" cap="flat" cmpd="sng" algn="ctr">
              <a:solidFill>
                <a:schemeClr val="tx1"/>
              </a:solidFill>
              <a:prstDash val="solid"/>
              <a:round/>
              <a:headEnd type="none" w="med" len="med"/>
              <a:tailEnd type="none" w="med" len="med"/>
            </a:ln>
            <a:effectLst/>
          </p:spPr>
          <p:txBody>
            <a:bodyPr wrap="none" lIns="45720" rIns="45720" anchor="ctr"/>
            <a:lstStyle/>
            <a:p>
              <a:pPr algn="ctr">
                <a:defRPr/>
              </a:pPr>
              <a:endParaRPr lang="en-US" sz="1200">
                <a:latin typeface="Arial" charset="0"/>
              </a:endParaRPr>
            </a:p>
          </p:txBody>
        </p:sp>
        <p:pic>
          <p:nvPicPr>
            <p:cNvPr id="37906" name="Picture 38" descr="phone.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4" y="2277"/>
              <a:ext cx="677" cy="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907" name="Flowchart: Process 50"/>
            <p:cNvSpPr>
              <a:spLocks noChangeArrowheads="1"/>
            </p:cNvSpPr>
            <p:nvPr/>
          </p:nvSpPr>
          <p:spPr bwMode="auto">
            <a:xfrm>
              <a:off x="3072" y="2928"/>
              <a:ext cx="561" cy="496"/>
            </a:xfrm>
            <a:prstGeom prst="flowChartProcess">
              <a:avLst/>
            </a:prstGeom>
            <a:solidFill>
              <a:schemeClr val="bg1"/>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latin typeface="Arial Black" panose="020B0A04020102020204" pitchFamily="34" charset="0"/>
                </a:rPr>
                <a:t>ID#</a:t>
              </a:r>
            </a:p>
          </p:txBody>
        </p:sp>
      </p:grpSp>
    </p:spTree>
    <p:extLst>
      <p:ext uri="{BB962C8B-B14F-4D97-AF65-F5344CB8AC3E}">
        <p14:creationId xmlns:p14="http://schemas.microsoft.com/office/powerpoint/2010/main" val="3195366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85975" y="1524000"/>
            <a:ext cx="8091488" cy="4191000"/>
          </a:xfrm>
        </p:spPr>
        <p:txBody>
          <a:bodyPr vert="horz" lIns="0" tIns="0" rIns="0" bIns="0" rtlCol="0">
            <a:normAutofit/>
          </a:bodyPr>
          <a:lstStyle/>
          <a:p>
            <a:pPr marL="234950" indent="-234950">
              <a:buNone/>
            </a:pPr>
            <a:r>
              <a:rPr lang="en-US" altLang="en-US" smtClean="0"/>
              <a:t> </a:t>
            </a:r>
          </a:p>
        </p:txBody>
      </p:sp>
      <p:pic>
        <p:nvPicPr>
          <p:cNvPr id="39939" name="Picture 4" descr="usa.jpg"/>
          <p:cNvPicPr>
            <a:picLocks noChangeAspect="1"/>
          </p:cNvPicPr>
          <p:nvPr/>
        </p:nvPicPr>
        <p:blipFill>
          <a:blip r:embed="rId4" cstate="print">
            <a:lum bright="28000" contrast="-8000"/>
            <a:extLst>
              <a:ext uri="{28A0092B-C50C-407E-A947-70E740481C1C}">
                <a14:useLocalDpi xmlns:a14="http://schemas.microsoft.com/office/drawing/2010/main" val="0"/>
              </a:ext>
            </a:extLst>
          </a:blip>
          <a:srcRect/>
          <a:stretch>
            <a:fillRect/>
          </a:stretch>
        </p:blipFill>
        <p:spPr bwMode="auto">
          <a:xfrm>
            <a:off x="2133600" y="790576"/>
            <a:ext cx="4268788"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afghterr.jpg"/>
          <p:cNvPicPr>
            <a:picLocks noChangeAspect="1"/>
          </p:cNvPicPr>
          <p:nvPr/>
        </p:nvPicPr>
        <p:blipFill>
          <a:blip r:embed="rId5">
            <a:lum bright="4000"/>
            <a:extLst>
              <a:ext uri="{28A0092B-C50C-407E-A947-70E740481C1C}">
                <a14:useLocalDpi xmlns:a14="http://schemas.microsoft.com/office/drawing/2010/main" val="0"/>
              </a:ext>
            </a:extLst>
          </a:blip>
          <a:srcRect/>
          <a:stretch>
            <a:fillRect/>
          </a:stretch>
        </p:blipFill>
        <p:spPr bwMode="auto">
          <a:xfrm>
            <a:off x="6376988" y="3743326"/>
            <a:ext cx="4291012"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002.jpg"/>
          <p:cNvPicPr>
            <a:picLocks noChangeAspect="1"/>
          </p:cNvPicPr>
          <p:nvPr/>
        </p:nvPicPr>
        <p:blipFill>
          <a:blip r:embed="rId6"/>
          <a:stretch>
            <a:fillRect/>
          </a:stretch>
        </p:blipFill>
        <p:spPr>
          <a:xfrm>
            <a:off x="7081839" y="3886200"/>
            <a:ext cx="1406525" cy="1138238"/>
          </a:xfrm>
          <a:prstGeom prst="rect">
            <a:avLst/>
          </a:prstGeom>
          <a:ln>
            <a:noFill/>
          </a:ln>
          <a:effectLst>
            <a:outerShdw blurRad="292100" dist="139700" dir="2700000" algn="tl" rotWithShape="0">
              <a:srgbClr val="333333">
                <a:alpha val="65000"/>
              </a:srgbClr>
            </a:outerShdw>
          </a:effectLst>
        </p:spPr>
      </p:pic>
      <p:pic>
        <p:nvPicPr>
          <p:cNvPr id="8" name="Picture 7" descr="_39827951_dinar2203.jpg"/>
          <p:cNvPicPr>
            <a:picLocks noChangeAspect="1"/>
          </p:cNvPicPr>
          <p:nvPr/>
        </p:nvPicPr>
        <p:blipFill>
          <a:blip r:embed="rId7"/>
          <a:stretch>
            <a:fillRect/>
          </a:stretch>
        </p:blipFill>
        <p:spPr>
          <a:xfrm>
            <a:off x="4056064" y="1828801"/>
            <a:ext cx="1195387" cy="969963"/>
          </a:xfrm>
          <a:prstGeom prst="rect">
            <a:avLst/>
          </a:prstGeom>
          <a:ln>
            <a:noFill/>
          </a:ln>
          <a:effectLst>
            <a:outerShdw blurRad="292100" dist="139700" dir="2700000" algn="tl" rotWithShape="0">
              <a:srgbClr val="333333">
                <a:alpha val="65000"/>
              </a:srgbClr>
            </a:outerShdw>
          </a:effectLst>
        </p:spPr>
      </p:pic>
      <p:pic>
        <p:nvPicPr>
          <p:cNvPr id="39943" name="Picture 9" descr="389px-Man_from_northern_Pakistan.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5600" y="19812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4" name="Group 52"/>
          <p:cNvGrpSpPr>
            <a:grpSpLocks/>
          </p:cNvGrpSpPr>
          <p:nvPr/>
        </p:nvGrpSpPr>
        <p:grpSpPr bwMode="auto">
          <a:xfrm rot="5400000">
            <a:off x="4668838" y="1316038"/>
            <a:ext cx="622300" cy="276225"/>
            <a:chOff x="1751012" y="1905000"/>
            <a:chExt cx="1295400" cy="609600"/>
          </a:xfrm>
        </p:grpSpPr>
        <p:grpSp>
          <p:nvGrpSpPr>
            <p:cNvPr id="40052" name="Striped Right Arrow 26"/>
            <p:cNvGrpSpPr>
              <a:grpSpLocks/>
            </p:cNvGrpSpPr>
            <p:nvPr/>
          </p:nvGrpSpPr>
          <p:grpSpPr bwMode="auto">
            <a:xfrm rot="-5400000">
              <a:off x="2056189" y="1539812"/>
              <a:ext cx="684538" cy="1345674"/>
              <a:chOff x="3560064" y="1054608"/>
              <a:chExt cx="335280" cy="646176"/>
            </a:xfrm>
          </p:grpSpPr>
          <p:pic>
            <p:nvPicPr>
              <p:cNvPr id="40054" name="Striped Right Arrow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064" y="1054608"/>
                <a:ext cx="335280" cy="6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55" name="Text Box 11"/>
              <p:cNvSpPr txBox="1">
                <a:spLocks noChangeArrowheads="1"/>
              </p:cNvSpPr>
              <p:nvPr/>
            </p:nvSpPr>
            <p:spPr bwMode="auto">
              <a:xfrm rot="5400000">
                <a:off x="3478730" y="1289178"/>
                <a:ext cx="500739" cy="1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11" name="Picture 10" descr="100-dollar-bill.jpg"/>
            <p:cNvPicPr>
              <a:picLocks noChangeAspect="1"/>
            </p:cNvPicPr>
            <p:nvPr/>
          </p:nvPicPr>
          <p:blipFill>
            <a:blip r:embed="rId10"/>
            <a:stretch>
              <a:fillRect/>
            </a:stretch>
          </p:blipFill>
          <p:spPr>
            <a:xfrm>
              <a:off x="1903024" y="2059153"/>
              <a:ext cx="799711" cy="343338"/>
            </a:xfrm>
            <a:prstGeom prst="rect">
              <a:avLst/>
            </a:prstGeom>
            <a:ln>
              <a:noFill/>
            </a:ln>
            <a:effectLst>
              <a:outerShdw blurRad="292100" dist="139700" dir="2700000" algn="tl" rotWithShape="0">
                <a:srgbClr val="333333">
                  <a:alpha val="65000"/>
                </a:srgbClr>
              </a:outerShdw>
            </a:effectLst>
          </p:spPr>
        </p:pic>
      </p:grpSp>
      <p:pic>
        <p:nvPicPr>
          <p:cNvPr id="39945" name="Picture 27" descr="389px-Man_from_northern_Pakistan.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1800" y="15240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28" descr="389px-Man_from_northern_Pakistan.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2800" y="9906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30" descr="389px-Man_from_northern_Pakistan.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4800" y="9144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31" descr="389px-Man_from_northern_Pakistan.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8200" y="8382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9" name="Group 52"/>
          <p:cNvGrpSpPr>
            <a:grpSpLocks/>
          </p:cNvGrpSpPr>
          <p:nvPr/>
        </p:nvGrpSpPr>
        <p:grpSpPr bwMode="auto">
          <a:xfrm rot="4838604">
            <a:off x="4152107" y="1335882"/>
            <a:ext cx="620712" cy="276225"/>
            <a:chOff x="1751012" y="1905000"/>
            <a:chExt cx="1295400" cy="609600"/>
          </a:xfrm>
        </p:grpSpPr>
        <p:grpSp>
          <p:nvGrpSpPr>
            <p:cNvPr id="40048" name="Striped Right Arrow 33"/>
            <p:cNvGrpSpPr>
              <a:grpSpLocks/>
            </p:cNvGrpSpPr>
            <p:nvPr/>
          </p:nvGrpSpPr>
          <p:grpSpPr bwMode="auto">
            <a:xfrm rot="-4838604">
              <a:off x="2061242" y="1476119"/>
              <a:ext cx="672092" cy="1358369"/>
              <a:chOff x="3029712" y="1066800"/>
              <a:chExt cx="329184" cy="652272"/>
            </a:xfrm>
          </p:grpSpPr>
          <p:pic>
            <p:nvPicPr>
              <p:cNvPr id="40050" name="Striped Right Arrow 3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9712" y="1066800"/>
                <a:ext cx="329184" cy="65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51" name="Text Box 20"/>
              <p:cNvSpPr txBox="1">
                <a:spLocks noChangeArrowheads="1"/>
              </p:cNvSpPr>
              <p:nvPr/>
            </p:nvSpPr>
            <p:spPr bwMode="auto">
              <a:xfrm rot="4838603">
                <a:off x="2915434" y="1309496"/>
                <a:ext cx="500739" cy="1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35" name="Picture 34" descr="100-dollar-bill.jpg"/>
            <p:cNvPicPr>
              <a:picLocks noChangeAspect="1"/>
            </p:cNvPicPr>
            <p:nvPr/>
          </p:nvPicPr>
          <p:blipFill>
            <a:blip r:embed="rId10"/>
            <a:stretch>
              <a:fillRect/>
            </a:stretch>
          </p:blipFill>
          <p:spPr>
            <a:xfrm>
              <a:off x="1902034" y="2060207"/>
              <a:ext cx="798445" cy="343338"/>
            </a:xfrm>
            <a:prstGeom prst="rect">
              <a:avLst/>
            </a:prstGeom>
            <a:ln>
              <a:noFill/>
            </a:ln>
            <a:effectLst>
              <a:outerShdw blurRad="292100" dist="139700" dir="2700000" algn="tl" rotWithShape="0">
                <a:srgbClr val="333333">
                  <a:alpha val="65000"/>
                </a:srgbClr>
              </a:outerShdw>
            </a:effectLst>
          </p:spPr>
        </p:pic>
      </p:grpSp>
      <p:grpSp>
        <p:nvGrpSpPr>
          <p:cNvPr id="39950" name="Group 52"/>
          <p:cNvGrpSpPr>
            <a:grpSpLocks/>
          </p:cNvGrpSpPr>
          <p:nvPr/>
        </p:nvGrpSpPr>
        <p:grpSpPr bwMode="auto">
          <a:xfrm rot="2887901">
            <a:off x="3559970" y="1412082"/>
            <a:ext cx="620712" cy="276225"/>
            <a:chOff x="1751012" y="1905000"/>
            <a:chExt cx="1295400" cy="609600"/>
          </a:xfrm>
        </p:grpSpPr>
        <p:grpSp>
          <p:nvGrpSpPr>
            <p:cNvPr id="40044" name="Striped Right Arrow 36"/>
            <p:cNvGrpSpPr>
              <a:grpSpLocks/>
            </p:cNvGrpSpPr>
            <p:nvPr/>
          </p:nvGrpSpPr>
          <p:grpSpPr bwMode="auto">
            <a:xfrm rot="-2887901">
              <a:off x="1811779" y="1656668"/>
              <a:ext cx="1033030" cy="1117163"/>
              <a:chOff x="2249424" y="1182624"/>
              <a:chExt cx="505968" cy="536448"/>
            </a:xfrm>
          </p:grpSpPr>
          <p:pic>
            <p:nvPicPr>
              <p:cNvPr id="40046" name="Striped Right Arrow 3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9424" y="1182624"/>
                <a:ext cx="505968" cy="536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47" name="Text Box 25"/>
              <p:cNvSpPr txBox="1">
                <a:spLocks noChangeArrowheads="1"/>
              </p:cNvSpPr>
              <p:nvPr/>
            </p:nvSpPr>
            <p:spPr bwMode="auto">
              <a:xfrm rot="2887900">
                <a:off x="2267253" y="1389180"/>
                <a:ext cx="500739" cy="1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38" name="Picture 37" descr="100-dollar-bill.jpg"/>
            <p:cNvPicPr>
              <a:picLocks noChangeAspect="1"/>
            </p:cNvPicPr>
            <p:nvPr/>
          </p:nvPicPr>
          <p:blipFill>
            <a:blip r:embed="rId10"/>
            <a:stretch>
              <a:fillRect/>
            </a:stretch>
          </p:blipFill>
          <p:spPr>
            <a:xfrm>
              <a:off x="1902012" y="2058657"/>
              <a:ext cx="798445" cy="343338"/>
            </a:xfrm>
            <a:prstGeom prst="rect">
              <a:avLst/>
            </a:prstGeom>
            <a:ln>
              <a:noFill/>
            </a:ln>
            <a:effectLst>
              <a:outerShdw blurRad="292100" dist="139700" dir="2700000" algn="tl" rotWithShape="0">
                <a:srgbClr val="333333">
                  <a:alpha val="65000"/>
                </a:srgbClr>
              </a:outerShdw>
            </a:effectLst>
          </p:spPr>
        </p:pic>
      </p:grpSp>
      <p:grpSp>
        <p:nvGrpSpPr>
          <p:cNvPr id="39951" name="Group 52"/>
          <p:cNvGrpSpPr>
            <a:grpSpLocks/>
          </p:cNvGrpSpPr>
          <p:nvPr/>
        </p:nvGrpSpPr>
        <p:grpSpPr bwMode="auto">
          <a:xfrm rot="1262344">
            <a:off x="3254376" y="1701800"/>
            <a:ext cx="574675" cy="298450"/>
            <a:chOff x="1751012" y="1905000"/>
            <a:chExt cx="1295400" cy="609600"/>
          </a:xfrm>
        </p:grpSpPr>
        <p:grpSp>
          <p:nvGrpSpPr>
            <p:cNvPr id="40040" name="Striped Right Arrow 40"/>
            <p:cNvGrpSpPr>
              <a:grpSpLocks/>
            </p:cNvGrpSpPr>
            <p:nvPr/>
          </p:nvGrpSpPr>
          <p:grpSpPr bwMode="auto">
            <a:xfrm rot="-1262344">
              <a:off x="1719142" y="1817873"/>
              <a:ext cx="1320284" cy="833892"/>
              <a:chOff x="1840992" y="1578864"/>
              <a:chExt cx="633984" cy="408432"/>
            </a:xfrm>
          </p:grpSpPr>
          <p:pic>
            <p:nvPicPr>
              <p:cNvPr id="40042" name="Striped Right Arrow 4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0992" y="1578864"/>
                <a:ext cx="633984" cy="40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43" name="Text Box 30"/>
              <p:cNvSpPr txBox="1">
                <a:spLocks noChangeArrowheads="1"/>
              </p:cNvSpPr>
              <p:nvPr/>
            </p:nvSpPr>
            <p:spPr bwMode="auto">
              <a:xfrm rot="1262344">
                <a:off x="1907658" y="1695323"/>
                <a:ext cx="500739" cy="1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42" name="Picture 41" descr="100-dollar-bill.jpg"/>
            <p:cNvPicPr>
              <a:picLocks noChangeAspect="1"/>
            </p:cNvPicPr>
            <p:nvPr/>
          </p:nvPicPr>
          <p:blipFill>
            <a:blip r:embed="rId14"/>
            <a:stretch>
              <a:fillRect/>
            </a:stretch>
          </p:blipFill>
          <p:spPr>
            <a:xfrm>
              <a:off x="1883461" y="2057620"/>
              <a:ext cx="797994" cy="343711"/>
            </a:xfrm>
            <a:prstGeom prst="rect">
              <a:avLst/>
            </a:prstGeom>
            <a:ln>
              <a:noFill/>
            </a:ln>
            <a:effectLst>
              <a:outerShdw blurRad="292100" dist="139700" dir="2700000" algn="tl" rotWithShape="0">
                <a:srgbClr val="333333">
                  <a:alpha val="65000"/>
                </a:srgbClr>
              </a:outerShdw>
            </a:effectLst>
          </p:spPr>
        </p:pic>
      </p:grpSp>
      <p:grpSp>
        <p:nvGrpSpPr>
          <p:cNvPr id="39952" name="Group 52"/>
          <p:cNvGrpSpPr>
            <a:grpSpLocks/>
          </p:cNvGrpSpPr>
          <p:nvPr/>
        </p:nvGrpSpPr>
        <p:grpSpPr bwMode="auto">
          <a:xfrm rot="367388">
            <a:off x="3236914" y="2165350"/>
            <a:ext cx="574675" cy="298450"/>
            <a:chOff x="1751012" y="1905000"/>
            <a:chExt cx="1295400" cy="609600"/>
          </a:xfrm>
        </p:grpSpPr>
        <p:grpSp>
          <p:nvGrpSpPr>
            <p:cNvPr id="40036" name="Striped Right Arrow 45"/>
            <p:cNvGrpSpPr>
              <a:grpSpLocks/>
            </p:cNvGrpSpPr>
            <p:nvPr/>
          </p:nvGrpSpPr>
          <p:grpSpPr bwMode="auto">
            <a:xfrm rot="-367388">
              <a:off x="1715868" y="1908039"/>
              <a:ext cx="1358369" cy="672092"/>
              <a:chOff x="1822704" y="2090928"/>
              <a:chExt cx="652272" cy="329184"/>
            </a:xfrm>
          </p:grpSpPr>
          <p:pic>
            <p:nvPicPr>
              <p:cNvPr id="40038" name="Striped Right Arrow 4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2704" y="2090928"/>
                <a:ext cx="652272"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9" name="Text Box 35"/>
              <p:cNvSpPr txBox="1">
                <a:spLocks noChangeArrowheads="1"/>
              </p:cNvSpPr>
              <p:nvPr/>
            </p:nvSpPr>
            <p:spPr bwMode="auto">
              <a:xfrm rot="367387">
                <a:off x="1888093" y="2162874"/>
                <a:ext cx="500739" cy="1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48" name="Picture 47" descr="100-dollar-bill.jpg"/>
            <p:cNvPicPr>
              <a:picLocks noChangeAspect="1"/>
            </p:cNvPicPr>
            <p:nvPr/>
          </p:nvPicPr>
          <p:blipFill>
            <a:blip r:embed="rId14"/>
            <a:stretch>
              <a:fillRect/>
            </a:stretch>
          </p:blipFill>
          <p:spPr>
            <a:xfrm>
              <a:off x="1883695" y="2045961"/>
              <a:ext cx="797996" cy="343711"/>
            </a:xfrm>
            <a:prstGeom prst="rect">
              <a:avLst/>
            </a:prstGeom>
            <a:ln>
              <a:noFill/>
            </a:ln>
            <a:effectLst>
              <a:outerShdw blurRad="292100" dist="139700" dir="2700000" algn="tl" rotWithShape="0">
                <a:srgbClr val="333333">
                  <a:alpha val="65000"/>
                </a:srgbClr>
              </a:outerShdw>
            </a:effectLst>
          </p:spPr>
        </p:pic>
      </p:grpSp>
      <p:grpSp>
        <p:nvGrpSpPr>
          <p:cNvPr id="127" name="Group 126"/>
          <p:cNvGrpSpPr>
            <a:grpSpLocks/>
          </p:cNvGrpSpPr>
          <p:nvPr/>
        </p:nvGrpSpPr>
        <p:grpSpPr bwMode="auto">
          <a:xfrm>
            <a:off x="7794626" y="4398964"/>
            <a:ext cx="2314575" cy="1920875"/>
            <a:chOff x="6790820" y="4399528"/>
            <a:chExt cx="2507166" cy="1920140"/>
          </a:xfrm>
        </p:grpSpPr>
        <p:pic>
          <p:nvPicPr>
            <p:cNvPr id="9" name="Picture 8" descr="afghan.jpg"/>
            <p:cNvPicPr>
              <a:picLocks noChangeAspect="1"/>
            </p:cNvPicPr>
            <p:nvPr/>
          </p:nvPicPr>
          <p:blipFill>
            <a:blip r:embed="rId16"/>
            <a:stretch>
              <a:fillRect/>
            </a:stretch>
          </p:blipFill>
          <p:spPr>
            <a:xfrm>
              <a:off x="8151018" y="5410378"/>
              <a:ext cx="460851" cy="299923"/>
            </a:xfrm>
            <a:prstGeom prst="rect">
              <a:avLst/>
            </a:prstGeom>
            <a:ln>
              <a:noFill/>
            </a:ln>
            <a:effectLst>
              <a:outerShdw blurRad="292100" dist="139700" dir="2700000" algn="tl" rotWithShape="0">
                <a:srgbClr val="333333">
                  <a:alpha val="65000"/>
                </a:srgbClr>
              </a:outerShdw>
            </a:effectLst>
          </p:spPr>
        </p:pic>
        <p:grpSp>
          <p:nvGrpSpPr>
            <p:cNvPr id="40007" name="Group 56"/>
            <p:cNvGrpSpPr>
              <a:grpSpLocks/>
            </p:cNvGrpSpPr>
            <p:nvPr/>
          </p:nvGrpSpPr>
          <p:grpSpPr bwMode="auto">
            <a:xfrm rot="3749138">
              <a:off x="6519648" y="5383636"/>
              <a:ext cx="758673" cy="216329"/>
              <a:chOff x="6170612" y="4114800"/>
              <a:chExt cx="1447800" cy="533400"/>
            </a:xfrm>
          </p:grpSpPr>
          <p:grpSp>
            <p:nvGrpSpPr>
              <p:cNvPr id="40032" name="Striped Right Arrow 29"/>
              <p:cNvGrpSpPr>
                <a:grpSpLocks/>
              </p:cNvGrpSpPr>
              <p:nvPr/>
            </p:nvGrpSpPr>
            <p:grpSpPr bwMode="auto">
              <a:xfrm rot="-3749138">
                <a:off x="6295168" y="3685021"/>
                <a:ext cx="1157375" cy="1372717"/>
                <a:chOff x="6662928" y="5120640"/>
                <a:chExt cx="469392" cy="719328"/>
              </a:xfrm>
            </p:grpSpPr>
            <p:pic>
              <p:nvPicPr>
                <p:cNvPr id="40034" name="Striped Right Arrow 2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62928" y="5120640"/>
                  <a:ext cx="469392" cy="71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5" name="Text Box 42"/>
                <p:cNvSpPr txBox="1">
                  <a:spLocks noChangeArrowheads="1"/>
                </p:cNvSpPr>
                <p:nvPr/>
              </p:nvSpPr>
              <p:spPr bwMode="auto">
                <a:xfrm rot="3749138">
                  <a:off x="6558905" y="5428724"/>
                  <a:ext cx="670790" cy="10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13" name="Picture 12" descr="afghan13.jpg"/>
              <p:cNvPicPr>
                <a:picLocks noChangeAspect="1"/>
              </p:cNvPicPr>
              <p:nvPr/>
            </p:nvPicPr>
            <p:blipFill>
              <a:blip r:embed="rId18"/>
              <a:stretch>
                <a:fillRect/>
              </a:stretch>
            </p:blipFill>
            <p:spPr>
              <a:xfrm>
                <a:off x="6305074" y="4181352"/>
                <a:ext cx="941806" cy="398559"/>
              </a:xfrm>
              <a:prstGeom prst="rect">
                <a:avLst/>
              </a:prstGeom>
              <a:ln>
                <a:noFill/>
              </a:ln>
              <a:effectLst>
                <a:outerShdw blurRad="292100" dist="139700" dir="2700000" algn="tl" rotWithShape="0">
                  <a:srgbClr val="333333">
                    <a:alpha val="65000"/>
                  </a:srgbClr>
                </a:outerShdw>
              </a:effectLst>
            </p:spPr>
          </p:pic>
        </p:grpSp>
        <p:pic>
          <p:nvPicPr>
            <p:cNvPr id="22" name="Picture 21" descr="afghan.jpg"/>
            <p:cNvPicPr>
              <a:picLocks noChangeAspect="1"/>
            </p:cNvPicPr>
            <p:nvPr/>
          </p:nvPicPr>
          <p:blipFill>
            <a:blip r:embed="rId16"/>
            <a:stretch>
              <a:fillRect/>
            </a:stretch>
          </p:blipFill>
          <p:spPr>
            <a:xfrm>
              <a:off x="8532768" y="4953353"/>
              <a:ext cx="460851" cy="299923"/>
            </a:xfrm>
            <a:prstGeom prst="rect">
              <a:avLst/>
            </a:prstGeom>
            <a:ln>
              <a:noFill/>
            </a:ln>
            <a:effectLst>
              <a:outerShdw blurRad="292100" dist="139700" dir="2700000" algn="tl" rotWithShape="0">
                <a:srgbClr val="333333">
                  <a:alpha val="65000"/>
                </a:srgbClr>
              </a:outerShdw>
            </a:effectLst>
          </p:spPr>
        </p:pic>
        <p:pic>
          <p:nvPicPr>
            <p:cNvPr id="23" name="Picture 22" descr="afghan.jpg"/>
            <p:cNvPicPr>
              <a:picLocks noChangeAspect="1"/>
            </p:cNvPicPr>
            <p:nvPr/>
          </p:nvPicPr>
          <p:blipFill>
            <a:blip r:embed="rId16"/>
            <a:stretch>
              <a:fillRect/>
            </a:stretch>
          </p:blipFill>
          <p:spPr>
            <a:xfrm>
              <a:off x="7617945" y="5715061"/>
              <a:ext cx="460851" cy="299923"/>
            </a:xfrm>
            <a:prstGeom prst="rect">
              <a:avLst/>
            </a:prstGeom>
            <a:ln>
              <a:noFill/>
            </a:ln>
            <a:effectLst>
              <a:outerShdw blurRad="292100" dist="139700" dir="2700000" algn="tl" rotWithShape="0">
                <a:srgbClr val="333333">
                  <a:alpha val="65000"/>
                </a:srgbClr>
              </a:outerShdw>
            </a:effectLst>
          </p:spPr>
        </p:pic>
        <p:pic>
          <p:nvPicPr>
            <p:cNvPr id="24" name="Picture 23" descr="afghan.jpg"/>
            <p:cNvPicPr>
              <a:picLocks noChangeAspect="1"/>
            </p:cNvPicPr>
            <p:nvPr/>
          </p:nvPicPr>
          <p:blipFill>
            <a:blip r:embed="rId16"/>
            <a:stretch>
              <a:fillRect/>
            </a:stretch>
          </p:blipFill>
          <p:spPr>
            <a:xfrm>
              <a:off x="8837135" y="4496328"/>
              <a:ext cx="460851" cy="299923"/>
            </a:xfrm>
            <a:prstGeom prst="rect">
              <a:avLst/>
            </a:prstGeom>
            <a:ln>
              <a:noFill/>
            </a:ln>
            <a:effectLst>
              <a:outerShdw blurRad="292100" dist="139700" dir="2700000" algn="tl" rotWithShape="0">
                <a:srgbClr val="333333">
                  <a:alpha val="65000"/>
                </a:srgbClr>
              </a:outerShdw>
            </a:effectLst>
          </p:spPr>
        </p:pic>
        <p:pic>
          <p:nvPicPr>
            <p:cNvPr id="25" name="Picture 24" descr="afghan.jpg"/>
            <p:cNvPicPr>
              <a:picLocks noChangeAspect="1"/>
            </p:cNvPicPr>
            <p:nvPr/>
          </p:nvPicPr>
          <p:blipFill>
            <a:blip r:embed="rId16"/>
            <a:stretch>
              <a:fillRect/>
            </a:stretch>
          </p:blipFill>
          <p:spPr>
            <a:xfrm>
              <a:off x="6931827" y="6019745"/>
              <a:ext cx="460851" cy="299923"/>
            </a:xfrm>
            <a:prstGeom prst="rect">
              <a:avLst/>
            </a:prstGeom>
            <a:ln>
              <a:noFill/>
            </a:ln>
            <a:effectLst>
              <a:outerShdw blurRad="292100" dist="139700" dir="2700000" algn="tl" rotWithShape="0">
                <a:srgbClr val="333333">
                  <a:alpha val="65000"/>
                </a:srgbClr>
              </a:outerShdw>
            </a:effectLst>
          </p:spPr>
        </p:pic>
        <p:grpSp>
          <p:nvGrpSpPr>
            <p:cNvPr id="40012" name="Group 56"/>
            <p:cNvGrpSpPr>
              <a:grpSpLocks/>
            </p:cNvGrpSpPr>
            <p:nvPr/>
          </p:nvGrpSpPr>
          <p:grpSpPr bwMode="auto">
            <a:xfrm rot="1850586">
              <a:off x="6855741" y="5227903"/>
              <a:ext cx="838200" cy="228600"/>
              <a:chOff x="6170612" y="4114800"/>
              <a:chExt cx="1447800" cy="533400"/>
            </a:xfrm>
          </p:grpSpPr>
          <p:grpSp>
            <p:nvGrpSpPr>
              <p:cNvPr id="40028" name="Striped Right Arrow 50"/>
              <p:cNvGrpSpPr>
                <a:grpSpLocks/>
              </p:cNvGrpSpPr>
              <p:nvPr/>
            </p:nvGrpSpPr>
            <p:grpSpPr bwMode="auto">
              <a:xfrm rot="-1850586">
                <a:off x="6195296" y="3759203"/>
                <a:ext cx="1337241" cy="1265936"/>
                <a:chOff x="6870192" y="5065776"/>
                <a:chExt cx="774192" cy="542544"/>
              </a:xfrm>
            </p:grpSpPr>
            <p:pic>
              <p:nvPicPr>
                <p:cNvPr id="40030" name="Striped Right Arrow 5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70192" y="5065776"/>
                  <a:ext cx="774192"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1" name="Text Box 51"/>
                <p:cNvSpPr txBox="1">
                  <a:spLocks noChangeArrowheads="1"/>
                </p:cNvSpPr>
                <p:nvPr/>
              </p:nvSpPr>
              <p:spPr bwMode="auto">
                <a:xfrm rot="1850586">
                  <a:off x="6892975" y="5279559"/>
                  <a:ext cx="745331"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53" name="Picture 52" descr="afghan13.jpg"/>
              <p:cNvPicPr>
                <a:picLocks noChangeAspect="1"/>
              </p:cNvPicPr>
              <p:nvPr/>
            </p:nvPicPr>
            <p:blipFill>
              <a:blip r:embed="rId20"/>
              <a:stretch>
                <a:fillRect/>
              </a:stretch>
            </p:blipFill>
            <p:spPr>
              <a:xfrm>
                <a:off x="6313073" y="4184834"/>
                <a:ext cx="932644" cy="396194"/>
              </a:xfrm>
              <a:prstGeom prst="rect">
                <a:avLst/>
              </a:prstGeom>
              <a:ln>
                <a:noFill/>
              </a:ln>
              <a:effectLst>
                <a:outerShdw blurRad="292100" dist="139700" dir="2700000" algn="tl" rotWithShape="0">
                  <a:srgbClr val="333333">
                    <a:alpha val="65000"/>
                  </a:srgbClr>
                </a:outerShdw>
              </a:effectLst>
            </p:spPr>
          </p:pic>
        </p:grpSp>
        <p:grpSp>
          <p:nvGrpSpPr>
            <p:cNvPr id="40013" name="Group 56"/>
            <p:cNvGrpSpPr>
              <a:grpSpLocks/>
            </p:cNvGrpSpPr>
            <p:nvPr/>
          </p:nvGrpSpPr>
          <p:grpSpPr bwMode="auto">
            <a:xfrm rot="1312804">
              <a:off x="7402218" y="5024750"/>
              <a:ext cx="838200" cy="228600"/>
              <a:chOff x="6170612" y="4114800"/>
              <a:chExt cx="1447800" cy="533400"/>
            </a:xfrm>
          </p:grpSpPr>
          <p:grpSp>
            <p:nvGrpSpPr>
              <p:cNvPr id="40024" name="Striped Right Arrow 54"/>
              <p:cNvGrpSpPr>
                <a:grpSpLocks/>
              </p:cNvGrpSpPr>
              <p:nvPr/>
            </p:nvGrpSpPr>
            <p:grpSpPr bwMode="auto">
              <a:xfrm rot="-1312804">
                <a:off x="6174684" y="3875717"/>
                <a:ext cx="1421476" cy="1066800"/>
                <a:chOff x="7400544" y="4919472"/>
                <a:chExt cx="822960" cy="457200"/>
              </a:xfrm>
            </p:grpSpPr>
            <p:pic>
              <p:nvPicPr>
                <p:cNvPr id="40026" name="Striped Right Arrow 5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00544" y="4919472"/>
                  <a:ext cx="82296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7" name="Text Box 56"/>
                <p:cNvSpPr txBox="1">
                  <a:spLocks noChangeArrowheads="1"/>
                </p:cNvSpPr>
                <p:nvPr/>
              </p:nvSpPr>
              <p:spPr bwMode="auto">
                <a:xfrm rot="1312804">
                  <a:off x="7438709" y="5077907"/>
                  <a:ext cx="745331"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56" name="Picture 55" descr="afghan13.jpg"/>
              <p:cNvPicPr>
                <a:picLocks noChangeAspect="1"/>
              </p:cNvPicPr>
              <p:nvPr/>
            </p:nvPicPr>
            <p:blipFill>
              <a:blip r:embed="rId20"/>
              <a:stretch>
                <a:fillRect/>
              </a:stretch>
            </p:blipFill>
            <p:spPr>
              <a:xfrm>
                <a:off x="6321772" y="4192477"/>
                <a:ext cx="941556" cy="396192"/>
              </a:xfrm>
              <a:prstGeom prst="rect">
                <a:avLst/>
              </a:prstGeom>
              <a:ln>
                <a:noFill/>
              </a:ln>
              <a:effectLst>
                <a:outerShdw blurRad="292100" dist="139700" dir="2700000" algn="tl" rotWithShape="0">
                  <a:srgbClr val="333333">
                    <a:alpha val="65000"/>
                  </a:srgbClr>
                </a:outerShdw>
              </a:effectLst>
            </p:spPr>
          </p:pic>
        </p:grpSp>
        <p:grpSp>
          <p:nvGrpSpPr>
            <p:cNvPr id="40014" name="Group 56"/>
            <p:cNvGrpSpPr>
              <a:grpSpLocks/>
            </p:cNvGrpSpPr>
            <p:nvPr/>
          </p:nvGrpSpPr>
          <p:grpSpPr bwMode="auto">
            <a:xfrm>
              <a:off x="7694612" y="4724400"/>
              <a:ext cx="838200" cy="228600"/>
              <a:chOff x="6170612" y="4114800"/>
              <a:chExt cx="1447800" cy="533400"/>
            </a:xfrm>
          </p:grpSpPr>
          <p:grpSp>
            <p:nvGrpSpPr>
              <p:cNvPr id="40020" name="Striped Right Arrow 57"/>
              <p:cNvGrpSpPr>
                <a:grpSpLocks/>
              </p:cNvGrpSpPr>
              <p:nvPr/>
            </p:nvGrpSpPr>
            <p:grpSpPr bwMode="auto">
              <a:xfrm>
                <a:off x="6147031" y="4072128"/>
                <a:ext cx="1495183" cy="625856"/>
                <a:chOff x="7680960" y="4706112"/>
                <a:chExt cx="865632" cy="268224"/>
              </a:xfrm>
            </p:grpSpPr>
            <p:pic>
              <p:nvPicPr>
                <p:cNvPr id="40022" name="Striped Right Arrow 5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80960" y="4706112"/>
                  <a:ext cx="865632" cy="26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3" name="Text Box 61"/>
                <p:cNvSpPr txBox="1">
                  <a:spLocks noChangeArrowheads="1"/>
                </p:cNvSpPr>
                <p:nvPr/>
              </p:nvSpPr>
              <p:spPr bwMode="auto">
                <a:xfrm>
                  <a:off x="7730331" y="4781550"/>
                  <a:ext cx="745331"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59" name="Picture 58" descr="afghan13.jpg"/>
              <p:cNvPicPr>
                <a:picLocks noChangeAspect="1"/>
              </p:cNvPicPr>
              <p:nvPr/>
            </p:nvPicPr>
            <p:blipFill>
              <a:blip r:embed="rId20"/>
              <a:stretch>
                <a:fillRect/>
              </a:stretch>
            </p:blipFill>
            <p:spPr>
              <a:xfrm>
                <a:off x="6323326" y="4193587"/>
                <a:ext cx="941554" cy="396192"/>
              </a:xfrm>
              <a:prstGeom prst="rect">
                <a:avLst/>
              </a:prstGeom>
              <a:ln>
                <a:noFill/>
              </a:ln>
              <a:effectLst>
                <a:outerShdw blurRad="292100" dist="139700" dir="2700000" algn="tl" rotWithShape="0">
                  <a:srgbClr val="333333">
                    <a:alpha val="65000"/>
                  </a:srgbClr>
                </a:outerShdw>
              </a:effectLst>
            </p:spPr>
          </p:pic>
        </p:grpSp>
        <p:grpSp>
          <p:nvGrpSpPr>
            <p:cNvPr id="40015" name="Group 56"/>
            <p:cNvGrpSpPr>
              <a:grpSpLocks/>
            </p:cNvGrpSpPr>
            <p:nvPr/>
          </p:nvGrpSpPr>
          <p:grpSpPr bwMode="auto">
            <a:xfrm rot="-470644">
              <a:off x="7706289" y="4399528"/>
              <a:ext cx="838200" cy="228600"/>
              <a:chOff x="6170612" y="4114800"/>
              <a:chExt cx="1447800" cy="533400"/>
            </a:xfrm>
          </p:grpSpPr>
          <p:grpSp>
            <p:nvGrpSpPr>
              <p:cNvPr id="40016" name="Striped Right Arrow 60"/>
              <p:cNvGrpSpPr>
                <a:grpSpLocks/>
              </p:cNvGrpSpPr>
              <p:nvPr/>
            </p:nvGrpSpPr>
            <p:grpSpPr bwMode="auto">
              <a:xfrm rot="470644">
                <a:off x="6153648" y="3976463"/>
                <a:ext cx="1484653" cy="696976"/>
                <a:chOff x="7693152" y="4340352"/>
                <a:chExt cx="859536" cy="298704"/>
              </a:xfrm>
            </p:grpSpPr>
            <p:pic>
              <p:nvPicPr>
                <p:cNvPr id="40018" name="Striped Right Arrow 6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93152" y="4340352"/>
                  <a:ext cx="859536"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9" name="Text Box 66"/>
                <p:cNvSpPr txBox="1">
                  <a:spLocks noChangeArrowheads="1"/>
                </p:cNvSpPr>
                <p:nvPr/>
              </p:nvSpPr>
              <p:spPr bwMode="auto">
                <a:xfrm rot="-470643">
                  <a:off x="7742108" y="4458140"/>
                  <a:ext cx="745331"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pic>
            <p:nvPicPr>
              <p:cNvPr id="62" name="Picture 61" descr="afghan13.jpg"/>
              <p:cNvPicPr>
                <a:picLocks noChangeAspect="1"/>
              </p:cNvPicPr>
              <p:nvPr/>
            </p:nvPicPr>
            <p:blipFill>
              <a:blip r:embed="rId20"/>
              <a:stretch>
                <a:fillRect/>
              </a:stretch>
            </p:blipFill>
            <p:spPr>
              <a:xfrm>
                <a:off x="6312473" y="4170563"/>
                <a:ext cx="950465" cy="396192"/>
              </a:xfrm>
              <a:prstGeom prst="rect">
                <a:avLst/>
              </a:prstGeom>
              <a:ln>
                <a:noFill/>
              </a:ln>
              <a:effectLst>
                <a:outerShdw blurRad="292100" dist="139700" dir="2700000" algn="tl" rotWithShape="0">
                  <a:srgbClr val="333333">
                    <a:alpha val="65000"/>
                  </a:srgbClr>
                </a:outerShdw>
              </a:effectLst>
            </p:spPr>
          </p:pic>
        </p:grpSp>
      </p:grpSp>
      <p:grpSp>
        <p:nvGrpSpPr>
          <p:cNvPr id="128" name="Group 127"/>
          <p:cNvGrpSpPr>
            <a:grpSpLocks/>
          </p:cNvGrpSpPr>
          <p:nvPr/>
        </p:nvGrpSpPr>
        <p:grpSpPr bwMode="auto">
          <a:xfrm>
            <a:off x="5334000" y="1905000"/>
            <a:ext cx="1239838" cy="649288"/>
            <a:chOff x="4126630" y="1905000"/>
            <a:chExt cx="1342942" cy="649224"/>
          </a:xfrm>
        </p:grpSpPr>
        <p:pic>
          <p:nvPicPr>
            <p:cNvPr id="40004" name="Picture 53" descr="1232053867546_bbt.JP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494212" y="1905000"/>
              <a:ext cx="975360"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05" name="Group 5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68496" y="1859280"/>
              <a:ext cx="841248" cy="76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 name="Group 128"/>
          <p:cNvGrpSpPr>
            <a:grpSpLocks/>
          </p:cNvGrpSpPr>
          <p:nvPr/>
        </p:nvGrpSpPr>
        <p:grpSpPr bwMode="auto">
          <a:xfrm>
            <a:off x="6518276" y="2743200"/>
            <a:ext cx="887413" cy="1073150"/>
            <a:chOff x="5408612" y="2743200"/>
            <a:chExt cx="962025" cy="1073360"/>
          </a:xfrm>
        </p:grpSpPr>
        <p:pic>
          <p:nvPicPr>
            <p:cNvPr id="40002" name="Picture 56" descr="In-MONEY-islamR.jp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408612" y="2743200"/>
              <a:ext cx="962025" cy="68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03" name="Group 52"/>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31408" y="3279648"/>
              <a:ext cx="749808" cy="8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 name="Group 5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50013" y="2219326"/>
            <a:ext cx="7477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8-Point Star 70"/>
          <p:cNvSpPr>
            <a:spLocks noChangeArrowheads="1"/>
          </p:cNvSpPr>
          <p:nvPr/>
        </p:nvSpPr>
        <p:spPr bwMode="auto">
          <a:xfrm>
            <a:off x="6588126" y="1905000"/>
            <a:ext cx="282575" cy="304800"/>
          </a:xfrm>
          <a:prstGeom prst="star8">
            <a:avLst>
              <a:gd name="adj" fmla="val 37500"/>
            </a:avLst>
          </a:prstGeom>
          <a:solidFill>
            <a:srgbClr val="FFFF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1</a:t>
            </a:r>
          </a:p>
        </p:txBody>
      </p:sp>
      <p:sp>
        <p:nvSpPr>
          <p:cNvPr id="75" name="8-Point Star 74"/>
          <p:cNvSpPr>
            <a:spLocks noChangeArrowheads="1"/>
          </p:cNvSpPr>
          <p:nvPr/>
        </p:nvSpPr>
        <p:spPr bwMode="auto">
          <a:xfrm>
            <a:off x="4548189" y="3657600"/>
            <a:ext cx="280987" cy="304800"/>
          </a:xfrm>
          <a:prstGeom prst="star8">
            <a:avLst>
              <a:gd name="adj" fmla="val 37500"/>
            </a:avLst>
          </a:prstGeom>
          <a:solidFill>
            <a:srgbClr val="FFFF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2</a:t>
            </a:r>
          </a:p>
        </p:txBody>
      </p:sp>
      <p:grpSp>
        <p:nvGrpSpPr>
          <p:cNvPr id="140" name="Group 139"/>
          <p:cNvGrpSpPr>
            <a:grpSpLocks/>
          </p:cNvGrpSpPr>
          <p:nvPr/>
        </p:nvGrpSpPr>
        <p:grpSpPr bwMode="auto">
          <a:xfrm>
            <a:off x="4406901" y="2819401"/>
            <a:ext cx="1933575" cy="3255963"/>
            <a:chOff x="3122612" y="2829319"/>
            <a:chExt cx="2093976" cy="3256013"/>
          </a:xfrm>
        </p:grpSpPr>
        <p:pic>
          <p:nvPicPr>
            <p:cNvPr id="39998" name="Picture 72" descr="dubai.jp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198812" y="4572000"/>
              <a:ext cx="2017776" cy="151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99" name="Group 129"/>
            <p:cNvGrpSpPr>
              <a:grpSpLocks/>
            </p:cNvGrpSpPr>
            <p:nvPr/>
          </p:nvGrpSpPr>
          <p:grpSpPr bwMode="auto">
            <a:xfrm>
              <a:off x="3122612" y="2829319"/>
              <a:ext cx="1458850" cy="2266556"/>
              <a:chOff x="3122612" y="2829319"/>
              <a:chExt cx="1458850" cy="2266556"/>
            </a:xfrm>
          </p:grpSpPr>
          <p:pic>
            <p:nvPicPr>
              <p:cNvPr id="40000" name="Picture 71" descr="dubaibank-logo.jp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3122612" y="3886200"/>
                <a:ext cx="1047750" cy="1209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001" name="Group 5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68496" y="2753119"/>
                <a:ext cx="1127760" cy="119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79" name="Group 5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622926" y="3638550"/>
            <a:ext cx="1046163"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1" name="Group 130"/>
          <p:cNvGrpSpPr>
            <a:grpSpLocks/>
          </p:cNvGrpSpPr>
          <p:nvPr/>
        </p:nvGrpSpPr>
        <p:grpSpPr bwMode="auto">
          <a:xfrm>
            <a:off x="5403850" y="914401"/>
            <a:ext cx="2451100" cy="754063"/>
            <a:chOff x="4202829" y="914400"/>
            <a:chExt cx="2653583" cy="753843"/>
          </a:xfrm>
        </p:grpSpPr>
        <p:pic>
          <p:nvPicPr>
            <p:cNvPr id="39994" name="Picture 81" descr="images.jpg"/>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4875212" y="9144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5" name="Rounded Rectangle 82"/>
            <p:cNvSpPr>
              <a:spLocks noChangeArrowheads="1"/>
            </p:cNvSpPr>
            <p:nvPr/>
          </p:nvSpPr>
          <p:spPr bwMode="auto">
            <a:xfrm>
              <a:off x="6018212" y="1219200"/>
              <a:ext cx="838200" cy="381000"/>
            </a:xfrm>
            <a:prstGeom prst="roundRect">
              <a:avLst>
                <a:gd name="adj" fmla="val 16667"/>
              </a:avLst>
            </a:prstGeom>
            <a:solidFill>
              <a:srgbClr val="FFC0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a:solidFill>
                    <a:srgbClr val="000000"/>
                  </a:solidFill>
                </a:rPr>
                <a:t>Goods</a:t>
              </a:r>
            </a:p>
          </p:txBody>
        </p:sp>
        <p:pic>
          <p:nvPicPr>
            <p:cNvPr id="39996" name="Group 5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47744" y="1322832"/>
              <a:ext cx="841248" cy="77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97" name="Group 52"/>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401056" y="1133856"/>
              <a:ext cx="829056" cy="67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1" name="Down Arrow 90"/>
          <p:cNvSpPr>
            <a:spLocks noChangeArrowheads="1"/>
          </p:cNvSpPr>
          <p:nvPr/>
        </p:nvSpPr>
        <p:spPr bwMode="auto">
          <a:xfrm rot="-595388">
            <a:off x="7505701" y="1765300"/>
            <a:ext cx="282575" cy="1828800"/>
          </a:xfrm>
          <a:prstGeom prst="downArrow">
            <a:avLst>
              <a:gd name="adj1" fmla="val 50000"/>
              <a:gd name="adj2" fmla="val 53933"/>
            </a:avLst>
          </a:prstGeom>
          <a:solidFill>
            <a:srgbClr val="FFC0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sp>
        <p:nvSpPr>
          <p:cNvPr id="97" name="8-Point Star 96"/>
          <p:cNvSpPr>
            <a:spLocks noChangeArrowheads="1"/>
          </p:cNvSpPr>
          <p:nvPr/>
        </p:nvSpPr>
        <p:spPr bwMode="auto">
          <a:xfrm>
            <a:off x="7081839" y="1676400"/>
            <a:ext cx="280987" cy="304800"/>
          </a:xfrm>
          <a:prstGeom prst="star8">
            <a:avLst>
              <a:gd name="adj" fmla="val 37500"/>
            </a:avLst>
          </a:prstGeom>
          <a:solidFill>
            <a:srgbClr val="FFC0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3</a:t>
            </a:r>
          </a:p>
        </p:txBody>
      </p:sp>
      <p:sp>
        <p:nvSpPr>
          <p:cNvPr id="98" name="8-Point Star 97"/>
          <p:cNvSpPr>
            <a:spLocks noChangeArrowheads="1"/>
          </p:cNvSpPr>
          <p:nvPr/>
        </p:nvSpPr>
        <p:spPr bwMode="auto">
          <a:xfrm>
            <a:off x="8135939" y="1371600"/>
            <a:ext cx="282575" cy="304800"/>
          </a:xfrm>
          <a:prstGeom prst="star8">
            <a:avLst>
              <a:gd name="adj" fmla="val 37500"/>
            </a:avLst>
          </a:prstGeom>
          <a:solidFill>
            <a:srgbClr val="FFC0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4</a:t>
            </a:r>
          </a:p>
        </p:txBody>
      </p:sp>
      <p:grpSp>
        <p:nvGrpSpPr>
          <p:cNvPr id="132" name="Group 131"/>
          <p:cNvGrpSpPr>
            <a:grpSpLocks/>
          </p:cNvGrpSpPr>
          <p:nvPr/>
        </p:nvGrpSpPr>
        <p:grpSpPr bwMode="auto">
          <a:xfrm>
            <a:off x="8083550" y="457201"/>
            <a:ext cx="2344738" cy="3279775"/>
            <a:chOff x="7103549" y="457200"/>
            <a:chExt cx="2540858" cy="3279099"/>
          </a:xfrm>
        </p:grpSpPr>
        <p:pic>
          <p:nvPicPr>
            <p:cNvPr id="39990" name="Picture 92" descr="IndiaFlag.gif"/>
            <p:cNvPicPr>
              <a:picLocks noChangeAspect="1"/>
            </p:cNvPicPr>
            <p:nvPr/>
          </p:nvPicPr>
          <p:blipFill>
            <a:blip r:embed="rId36">
              <a:lum bright="22000" contrast="-32000"/>
              <a:extLst>
                <a:ext uri="{28A0092B-C50C-407E-A947-70E740481C1C}">
                  <a14:useLocalDpi xmlns:a14="http://schemas.microsoft.com/office/drawing/2010/main" val="0"/>
                </a:ext>
              </a:extLst>
            </a:blip>
            <a:srcRect/>
            <a:stretch>
              <a:fillRect/>
            </a:stretch>
          </p:blipFill>
          <p:spPr bwMode="auto">
            <a:xfrm>
              <a:off x="7618413" y="457200"/>
              <a:ext cx="2025994"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91" name="Picture 93" descr="images.jpg"/>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7694613" y="7620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2" name="Down Arrow 94"/>
            <p:cNvSpPr>
              <a:spLocks noChangeArrowheads="1"/>
            </p:cNvSpPr>
            <p:nvPr/>
          </p:nvSpPr>
          <p:spPr bwMode="auto">
            <a:xfrm rot="-6433342">
              <a:off x="7265340" y="902502"/>
              <a:ext cx="205300" cy="528882"/>
            </a:xfrm>
            <a:prstGeom prst="downArrow">
              <a:avLst>
                <a:gd name="adj1" fmla="val 50000"/>
                <a:gd name="adj2" fmla="val 49996"/>
              </a:avLst>
            </a:prstGeom>
            <a:solidFill>
              <a:srgbClr val="FFC0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sp>
          <p:nvSpPr>
            <p:cNvPr id="39993" name="Down Arrow 98"/>
            <p:cNvSpPr>
              <a:spLocks noChangeArrowheads="1"/>
            </p:cNvSpPr>
            <p:nvPr/>
          </p:nvSpPr>
          <p:spPr bwMode="auto">
            <a:xfrm rot="1517752">
              <a:off x="7410016" y="2512410"/>
              <a:ext cx="264393" cy="1223889"/>
            </a:xfrm>
            <a:prstGeom prst="downArrow">
              <a:avLst>
                <a:gd name="adj1" fmla="val 50000"/>
                <a:gd name="adj2" fmla="val 49998"/>
              </a:avLst>
            </a:prstGeom>
            <a:solidFill>
              <a:srgbClr val="FFC00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grpSp>
        <p:nvGrpSpPr>
          <p:cNvPr id="139" name="Group 138"/>
          <p:cNvGrpSpPr>
            <a:grpSpLocks/>
          </p:cNvGrpSpPr>
          <p:nvPr/>
        </p:nvGrpSpPr>
        <p:grpSpPr bwMode="auto">
          <a:xfrm>
            <a:off x="3140075" y="3167064"/>
            <a:ext cx="1601788" cy="3532187"/>
            <a:chOff x="1751012" y="3167346"/>
            <a:chExt cx="1733550" cy="3531534"/>
          </a:xfrm>
        </p:grpSpPr>
        <p:grpSp>
          <p:nvGrpSpPr>
            <p:cNvPr id="39984" name="Group 137"/>
            <p:cNvGrpSpPr>
              <a:grpSpLocks/>
            </p:cNvGrpSpPr>
            <p:nvPr/>
          </p:nvGrpSpPr>
          <p:grpSpPr bwMode="auto">
            <a:xfrm>
              <a:off x="1751012" y="3167346"/>
              <a:ext cx="1733550" cy="3531534"/>
              <a:chOff x="1751012" y="3167346"/>
              <a:chExt cx="1733550" cy="3531534"/>
            </a:xfrm>
          </p:grpSpPr>
          <p:pic>
            <p:nvPicPr>
              <p:cNvPr id="39986" name="Picture 99" descr="palm.bmp"/>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1751012" y="5257800"/>
                <a:ext cx="1733550" cy="144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87" name="Group 136"/>
              <p:cNvGrpSpPr>
                <a:grpSpLocks/>
              </p:cNvGrpSpPr>
              <p:nvPr/>
            </p:nvGrpSpPr>
            <p:grpSpPr bwMode="auto">
              <a:xfrm>
                <a:off x="2208212" y="3167346"/>
                <a:ext cx="906026" cy="2319054"/>
                <a:chOff x="2208212" y="3167346"/>
                <a:chExt cx="906026" cy="2319054"/>
              </a:xfrm>
            </p:grpSpPr>
            <p:pic>
              <p:nvPicPr>
                <p:cNvPr id="39988" name="Group 52"/>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365248" y="3139440"/>
                  <a:ext cx="1152144" cy="168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89" name="Rounded Rectangle 103"/>
                <p:cNvSpPr>
                  <a:spLocks noChangeArrowheads="1"/>
                </p:cNvSpPr>
                <p:nvPr/>
              </p:nvSpPr>
              <p:spPr bwMode="auto">
                <a:xfrm>
                  <a:off x="2208212" y="5181600"/>
                  <a:ext cx="685800" cy="304800"/>
                </a:xfrm>
                <a:prstGeom prst="roundRect">
                  <a:avLst>
                    <a:gd name="adj" fmla="val 16667"/>
                  </a:avLst>
                </a:prstGeom>
                <a:solidFill>
                  <a:srgbClr val="00B0F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Deed</a:t>
                  </a:r>
                </a:p>
              </p:txBody>
            </p:sp>
          </p:grpSp>
        </p:grpSp>
        <p:cxnSp>
          <p:nvCxnSpPr>
            <p:cNvPr id="39985" name="Straight Arrow Connector 105"/>
            <p:cNvCxnSpPr>
              <a:cxnSpLocks noChangeShapeType="1"/>
            </p:cNvCxnSpPr>
            <p:nvPr/>
          </p:nvCxnSpPr>
          <p:spPr bwMode="auto">
            <a:xfrm>
              <a:off x="2513012" y="5562600"/>
              <a:ext cx="304800" cy="228600"/>
            </a:xfrm>
            <a:prstGeom prst="straightConnector1">
              <a:avLst/>
            </a:prstGeom>
            <a:noFill/>
            <a:ln w="9525" algn="ctr">
              <a:solidFill>
                <a:srgbClr val="00B0F0"/>
              </a:solidFill>
              <a:round/>
              <a:headEnd/>
              <a:tailEnd type="arrow" w="med" len="med"/>
            </a:ln>
            <a:extLst>
              <a:ext uri="{909E8E84-426E-40DD-AFC4-6F175D3DCCD1}">
                <a14:hiddenFill xmlns:a14="http://schemas.microsoft.com/office/drawing/2010/main">
                  <a:noFill/>
                </a14:hiddenFill>
              </a:ext>
            </a:extLst>
          </p:spPr>
        </p:cxnSp>
      </p:grpSp>
      <p:sp>
        <p:nvSpPr>
          <p:cNvPr id="107" name="Down Arrow 106"/>
          <p:cNvSpPr>
            <a:spLocks noChangeArrowheads="1"/>
          </p:cNvSpPr>
          <p:nvPr/>
        </p:nvSpPr>
        <p:spPr bwMode="auto">
          <a:xfrm rot="-6419717">
            <a:off x="5676107" y="4215607"/>
            <a:ext cx="438150" cy="2103437"/>
          </a:xfrm>
          <a:prstGeom prst="downArrow">
            <a:avLst>
              <a:gd name="adj1" fmla="val 50000"/>
              <a:gd name="adj2" fmla="val 46251"/>
            </a:avLst>
          </a:prstGeom>
          <a:solidFill>
            <a:srgbClr val="00B0F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sp>
        <p:nvSpPr>
          <p:cNvPr id="111" name="8-Point Star 110"/>
          <p:cNvSpPr>
            <a:spLocks noChangeArrowheads="1"/>
          </p:cNvSpPr>
          <p:nvPr/>
        </p:nvSpPr>
        <p:spPr bwMode="auto">
          <a:xfrm>
            <a:off x="3492500" y="4572000"/>
            <a:ext cx="280988" cy="304800"/>
          </a:xfrm>
          <a:prstGeom prst="star8">
            <a:avLst>
              <a:gd name="adj" fmla="val 37500"/>
            </a:avLst>
          </a:prstGeom>
          <a:solidFill>
            <a:srgbClr val="00B0F0"/>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6</a:t>
            </a:r>
          </a:p>
        </p:txBody>
      </p:sp>
      <p:grpSp>
        <p:nvGrpSpPr>
          <p:cNvPr id="133" name="Group 132"/>
          <p:cNvGrpSpPr>
            <a:grpSpLocks/>
          </p:cNvGrpSpPr>
          <p:nvPr/>
        </p:nvGrpSpPr>
        <p:grpSpPr bwMode="auto">
          <a:xfrm>
            <a:off x="2647950" y="2781300"/>
            <a:ext cx="1301750" cy="723900"/>
            <a:chOff x="1217612" y="2781301"/>
            <a:chExt cx="1409700" cy="723899"/>
          </a:xfrm>
        </p:grpSpPr>
        <p:sp>
          <p:nvSpPr>
            <p:cNvPr id="39982" name="Rounded Rectangle 114"/>
            <p:cNvSpPr>
              <a:spLocks noChangeArrowheads="1"/>
            </p:cNvSpPr>
            <p:nvPr/>
          </p:nvSpPr>
          <p:spPr bwMode="auto">
            <a:xfrm>
              <a:off x="1217612" y="3124200"/>
              <a:ext cx="1066800" cy="381000"/>
            </a:xfrm>
            <a:prstGeom prst="roundRect">
              <a:avLst>
                <a:gd name="adj" fmla="val 16667"/>
              </a:avLst>
            </a:prstGeom>
            <a:solidFill>
              <a:srgbClr val="FB6D03"/>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a:solidFill>
                    <a:srgbClr val="000000"/>
                  </a:solidFill>
                </a:rPr>
                <a:t>Illegal Goods</a:t>
              </a:r>
            </a:p>
          </p:txBody>
        </p:sp>
        <p:pic>
          <p:nvPicPr>
            <p:cNvPr id="39983" name="Group 52"/>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72640" y="2523744"/>
              <a:ext cx="890016"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 name="Group 133"/>
          <p:cNvGrpSpPr>
            <a:grpSpLocks/>
          </p:cNvGrpSpPr>
          <p:nvPr/>
        </p:nvGrpSpPr>
        <p:grpSpPr bwMode="auto">
          <a:xfrm>
            <a:off x="2366964" y="3663950"/>
            <a:ext cx="528637" cy="2851150"/>
            <a:chOff x="912812" y="3664389"/>
            <a:chExt cx="572369" cy="2850711"/>
          </a:xfrm>
        </p:grpSpPr>
        <p:pic>
          <p:nvPicPr>
            <p:cNvPr id="39980" name="Picture 112" descr="images.jpg"/>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12812" y="59436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81" name="Down Arrow 118"/>
            <p:cNvSpPr>
              <a:spLocks noChangeArrowheads="1"/>
            </p:cNvSpPr>
            <p:nvPr/>
          </p:nvSpPr>
          <p:spPr bwMode="auto">
            <a:xfrm rot="577496">
              <a:off x="1233105" y="3664389"/>
              <a:ext cx="252076" cy="2029538"/>
            </a:xfrm>
            <a:prstGeom prst="downArrow">
              <a:avLst>
                <a:gd name="adj1" fmla="val 50000"/>
                <a:gd name="adj2" fmla="val 49985"/>
              </a:avLst>
            </a:prstGeom>
            <a:solidFill>
              <a:srgbClr val="FB6D03"/>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grpSp>
        <p:nvGrpSpPr>
          <p:cNvPr id="135" name="Group 134"/>
          <p:cNvGrpSpPr>
            <a:grpSpLocks/>
          </p:cNvGrpSpPr>
          <p:nvPr/>
        </p:nvGrpSpPr>
        <p:grpSpPr bwMode="auto">
          <a:xfrm>
            <a:off x="3008313" y="6042026"/>
            <a:ext cx="3562350" cy="434975"/>
            <a:chOff x="1607429" y="6042409"/>
            <a:chExt cx="3858409" cy="434591"/>
          </a:xfrm>
        </p:grpSpPr>
        <p:sp>
          <p:nvSpPr>
            <p:cNvPr id="39978" name="Down Arrow 119"/>
            <p:cNvSpPr>
              <a:spLocks noChangeArrowheads="1"/>
            </p:cNvSpPr>
            <p:nvPr/>
          </p:nvSpPr>
          <p:spPr bwMode="auto">
            <a:xfrm rot="-5713661">
              <a:off x="3351784" y="4298054"/>
              <a:ext cx="369700" cy="3858409"/>
            </a:xfrm>
            <a:prstGeom prst="downArrow">
              <a:avLst>
                <a:gd name="adj1" fmla="val 50000"/>
                <a:gd name="adj2" fmla="val 50009"/>
              </a:avLst>
            </a:prstGeom>
            <a:solidFill>
              <a:srgbClr val="FB6D03"/>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sp>
          <p:nvSpPr>
            <p:cNvPr id="39979" name="Rounded Rectangle 121"/>
            <p:cNvSpPr>
              <a:spLocks noChangeArrowheads="1"/>
            </p:cNvSpPr>
            <p:nvPr/>
          </p:nvSpPr>
          <p:spPr bwMode="auto">
            <a:xfrm>
              <a:off x="2970212" y="6096000"/>
              <a:ext cx="1066800" cy="381000"/>
            </a:xfrm>
            <a:prstGeom prst="roundRect">
              <a:avLst>
                <a:gd name="adj" fmla="val 16667"/>
              </a:avLst>
            </a:prstGeom>
            <a:solidFill>
              <a:srgbClr val="FB6D03"/>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a:solidFill>
                    <a:srgbClr val="000000"/>
                  </a:solidFill>
                </a:rPr>
                <a:t>Illegal Goods</a:t>
              </a:r>
            </a:p>
          </p:txBody>
        </p:sp>
      </p:grpSp>
      <p:sp>
        <p:nvSpPr>
          <p:cNvPr id="123" name="8-Point Star 122"/>
          <p:cNvSpPr>
            <a:spLocks noChangeArrowheads="1"/>
          </p:cNvSpPr>
          <p:nvPr/>
        </p:nvSpPr>
        <p:spPr bwMode="auto">
          <a:xfrm>
            <a:off x="3000375" y="4038600"/>
            <a:ext cx="280988" cy="304800"/>
          </a:xfrm>
          <a:prstGeom prst="star8">
            <a:avLst>
              <a:gd name="adj" fmla="val 37500"/>
            </a:avLst>
          </a:prstGeom>
          <a:solidFill>
            <a:srgbClr val="FB6D03"/>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200" b="1">
                <a:solidFill>
                  <a:srgbClr val="000000"/>
                </a:solidFill>
              </a:rPr>
              <a:t>5</a:t>
            </a:r>
          </a:p>
        </p:txBody>
      </p:sp>
      <p:grpSp>
        <p:nvGrpSpPr>
          <p:cNvPr id="136" name="Group 135"/>
          <p:cNvGrpSpPr>
            <a:grpSpLocks/>
          </p:cNvGrpSpPr>
          <p:nvPr/>
        </p:nvGrpSpPr>
        <p:grpSpPr bwMode="auto">
          <a:xfrm>
            <a:off x="6659564" y="5135564"/>
            <a:ext cx="612775" cy="1074737"/>
            <a:chOff x="5561012" y="5135507"/>
            <a:chExt cx="664809" cy="1074793"/>
          </a:xfrm>
        </p:grpSpPr>
        <p:pic>
          <p:nvPicPr>
            <p:cNvPr id="39976" name="Picture 111" descr="images.jpg"/>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5561012" y="56388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7" name="Down Arrow 123"/>
            <p:cNvSpPr>
              <a:spLocks noChangeArrowheads="1"/>
            </p:cNvSpPr>
            <p:nvPr/>
          </p:nvSpPr>
          <p:spPr bwMode="auto">
            <a:xfrm rot="-9652477">
              <a:off x="5988000" y="5135507"/>
              <a:ext cx="237821" cy="320788"/>
            </a:xfrm>
            <a:prstGeom prst="downArrow">
              <a:avLst>
                <a:gd name="adj1" fmla="val 50000"/>
                <a:gd name="adj2" fmla="val 50002"/>
              </a:avLst>
            </a:prstGeom>
            <a:solidFill>
              <a:srgbClr val="FB6D03"/>
            </a:solidFill>
            <a:ln w="9525" algn="ctr">
              <a:solidFill>
                <a:schemeClr val="tx1"/>
              </a:solidFill>
              <a:round/>
              <a:headEnd/>
              <a:tailEnd/>
            </a:ln>
          </p:spPr>
          <p:txBody>
            <a:bodyPr wrap="none" lIns="45720" rIns="45720"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endParaRPr lang="en-US" altLang="en-US" sz="1200">
                <a:solidFill>
                  <a:srgbClr val="000000"/>
                </a:solidFill>
              </a:endParaRPr>
            </a:p>
          </p:txBody>
        </p:sp>
      </p:grpSp>
      <p:sp>
        <p:nvSpPr>
          <p:cNvPr id="39974" name="Title 1"/>
          <p:cNvSpPr>
            <a:spLocks noGrp="1"/>
          </p:cNvSpPr>
          <p:nvPr>
            <p:ph type="title" idx="4294967295"/>
          </p:nvPr>
        </p:nvSpPr>
        <p:spPr>
          <a:xfrm>
            <a:off x="2676526" y="533400"/>
            <a:ext cx="8296275" cy="381000"/>
          </a:xfrm>
        </p:spPr>
        <p:txBody>
          <a:bodyPr vert="horz" lIns="0" tIns="0" rIns="0" bIns="0" rtlCol="0" anchor="b">
            <a:normAutofit fontScale="90000"/>
          </a:bodyPr>
          <a:lstStyle/>
          <a:p>
            <a:pPr eaLnBrk="1" hangingPunct="1"/>
            <a:r>
              <a:rPr lang="en-US" altLang="en-US" smtClean="0"/>
              <a:t>IVTS  Operator Settlement</a:t>
            </a:r>
          </a:p>
        </p:txBody>
      </p:sp>
    </p:spTree>
    <p:custDataLst>
      <p:tags r:id="rId1"/>
    </p:custDataLst>
    <p:extLst>
      <p:ext uri="{BB962C8B-B14F-4D97-AF65-F5344CB8AC3E}">
        <p14:creationId xmlns:p14="http://schemas.microsoft.com/office/powerpoint/2010/main" val="2914462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xit" presetSubtype="4" fill="hold" nodeType="clickEffect">
                                  <p:stCondLst>
                                    <p:cond delay="0"/>
                                  </p:stCondLst>
                                  <p:childTnLst>
                                    <p:animEffect transition="out" filter="wipe(down)">
                                      <p:cBhvr>
                                        <p:cTn id="38" dur="500"/>
                                        <p:tgtEl>
                                          <p:spTgt spid="128"/>
                                        </p:tgtEl>
                                      </p:cBhvr>
                                    </p:animEffect>
                                    <p:set>
                                      <p:cBhvr>
                                        <p:cTn id="39" dur="1" fill="hold">
                                          <p:stCondLst>
                                            <p:cond delay="499"/>
                                          </p:stCondLst>
                                        </p:cTn>
                                        <p:tgtEl>
                                          <p:spTgt spid="128"/>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68"/>
                                        </p:tgtEl>
                                      </p:cBhvr>
                                    </p:animEffect>
                                    <p:set>
                                      <p:cBhvr>
                                        <p:cTn id="42" dur="1" fill="hold">
                                          <p:stCondLst>
                                            <p:cond delay="499"/>
                                          </p:stCondLst>
                                        </p:cTn>
                                        <p:tgtEl>
                                          <p:spTgt spid="68"/>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129"/>
                                        </p:tgtEl>
                                      </p:cBhvr>
                                    </p:animEffect>
                                    <p:set>
                                      <p:cBhvr>
                                        <p:cTn id="45" dur="1" fill="hold">
                                          <p:stCondLst>
                                            <p:cond delay="499"/>
                                          </p:stCondLst>
                                        </p:cTn>
                                        <p:tgtEl>
                                          <p:spTgt spid="129"/>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140"/>
                                        </p:tgtEl>
                                      </p:cBhvr>
                                    </p:animEffect>
                                    <p:set>
                                      <p:cBhvr>
                                        <p:cTn id="48" dur="1" fill="hold">
                                          <p:stCondLst>
                                            <p:cond delay="499"/>
                                          </p:stCondLst>
                                        </p:cTn>
                                        <p:tgtEl>
                                          <p:spTgt spid="140"/>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79"/>
                                        </p:tgtEl>
                                      </p:cBhvr>
                                    </p:animEffect>
                                    <p:set>
                                      <p:cBhvr>
                                        <p:cTn id="51" dur="1" fill="hold">
                                          <p:stCondLst>
                                            <p:cond delay="499"/>
                                          </p:stCondLst>
                                        </p:cTn>
                                        <p:tgtEl>
                                          <p:spTgt spid="79"/>
                                        </p:tgtEl>
                                        <p:attrNameLst>
                                          <p:attrName>style.visibility</p:attrName>
                                        </p:attrNameLst>
                                      </p:cBhvr>
                                      <p:to>
                                        <p:strVal val="hidden"/>
                                      </p:to>
                                    </p:set>
                                  </p:childTnLst>
                                </p:cTn>
                              </p:par>
                              <p:par>
                                <p:cTn id="52" presetID="22" presetClass="exit" presetSubtype="4" fill="hold" grpId="1" nodeType="withEffect">
                                  <p:stCondLst>
                                    <p:cond delay="0"/>
                                  </p:stCondLst>
                                  <p:childTnLst>
                                    <p:animEffect transition="out" filter="wipe(down)">
                                      <p:cBhvr>
                                        <p:cTn id="53" dur="500"/>
                                        <p:tgtEl>
                                          <p:spTgt spid="75"/>
                                        </p:tgtEl>
                                      </p:cBhvr>
                                    </p:animEffect>
                                    <p:set>
                                      <p:cBhvr>
                                        <p:cTn id="54" dur="1" fill="hold">
                                          <p:stCondLst>
                                            <p:cond delay="499"/>
                                          </p:stCondLst>
                                        </p:cTn>
                                        <p:tgtEl>
                                          <p:spTgt spid="75"/>
                                        </p:tgtEl>
                                        <p:attrNameLst>
                                          <p:attrName>style.visibility</p:attrName>
                                        </p:attrNameLst>
                                      </p:cBhvr>
                                      <p:to>
                                        <p:strVal val="hidden"/>
                                      </p:to>
                                    </p:set>
                                  </p:childTnLst>
                                </p:cTn>
                              </p:par>
                              <p:par>
                                <p:cTn id="55" presetID="22" presetClass="exit" presetSubtype="4" fill="hold" grpId="1" nodeType="withEffect">
                                  <p:stCondLst>
                                    <p:cond delay="0"/>
                                  </p:stCondLst>
                                  <p:childTnLst>
                                    <p:animEffect transition="out" filter="wipe(down)">
                                      <p:cBhvr>
                                        <p:cTn id="56" dur="500"/>
                                        <p:tgtEl>
                                          <p:spTgt spid="71"/>
                                        </p:tgtEl>
                                      </p:cBhvr>
                                    </p:animEffect>
                                    <p:set>
                                      <p:cBhvr>
                                        <p:cTn id="57" dur="1" fill="hold">
                                          <p:stCondLst>
                                            <p:cond delay="499"/>
                                          </p:stCondLst>
                                        </p:cTn>
                                        <p:tgtEl>
                                          <p:spTgt spid="7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13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0"/>
                                          </p:stCondLst>
                                        </p:cTn>
                                        <p:tgtEl>
                                          <p:spTgt spid="132"/>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xit" presetSubtype="4" fill="hold" nodeType="clickEffect">
                                  <p:stCondLst>
                                    <p:cond delay="0"/>
                                  </p:stCondLst>
                                  <p:childTnLst>
                                    <p:animEffect transition="out" filter="wipe(down)">
                                      <p:cBhvr>
                                        <p:cTn id="81" dur="500"/>
                                        <p:tgtEl>
                                          <p:spTgt spid="131"/>
                                        </p:tgtEl>
                                      </p:cBhvr>
                                    </p:animEffect>
                                    <p:set>
                                      <p:cBhvr>
                                        <p:cTn id="82" dur="1" fill="hold">
                                          <p:stCondLst>
                                            <p:cond delay="499"/>
                                          </p:stCondLst>
                                        </p:cTn>
                                        <p:tgtEl>
                                          <p:spTgt spid="131"/>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500"/>
                                        <p:tgtEl>
                                          <p:spTgt spid="97"/>
                                        </p:tgtEl>
                                      </p:cBhvr>
                                    </p:animEffect>
                                    <p:set>
                                      <p:cBhvr>
                                        <p:cTn id="85" dur="1" fill="hold">
                                          <p:stCondLst>
                                            <p:cond delay="499"/>
                                          </p:stCondLst>
                                        </p:cTn>
                                        <p:tgtEl>
                                          <p:spTgt spid="97"/>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98"/>
                                        </p:tgtEl>
                                      </p:cBhvr>
                                    </p:animEffect>
                                    <p:set>
                                      <p:cBhvr>
                                        <p:cTn id="88" dur="1" fill="hold">
                                          <p:stCondLst>
                                            <p:cond delay="499"/>
                                          </p:stCondLst>
                                        </p:cTn>
                                        <p:tgtEl>
                                          <p:spTgt spid="98"/>
                                        </p:tgtEl>
                                        <p:attrNameLst>
                                          <p:attrName>style.visibility</p:attrName>
                                        </p:attrNameLst>
                                      </p:cBhvr>
                                      <p:to>
                                        <p:strVal val="hidden"/>
                                      </p:to>
                                    </p:set>
                                  </p:childTnLst>
                                </p:cTn>
                              </p:par>
                              <p:par>
                                <p:cTn id="89" presetID="22" presetClass="exit" presetSubtype="4" fill="hold" nodeType="withEffect">
                                  <p:stCondLst>
                                    <p:cond delay="0"/>
                                  </p:stCondLst>
                                  <p:childTnLst>
                                    <p:animEffect transition="out" filter="wipe(down)">
                                      <p:cBhvr>
                                        <p:cTn id="90" dur="500"/>
                                        <p:tgtEl>
                                          <p:spTgt spid="132"/>
                                        </p:tgtEl>
                                      </p:cBhvr>
                                    </p:animEffect>
                                    <p:set>
                                      <p:cBhvr>
                                        <p:cTn id="91" dur="1" fill="hold">
                                          <p:stCondLst>
                                            <p:cond delay="499"/>
                                          </p:stCondLst>
                                        </p:cTn>
                                        <p:tgtEl>
                                          <p:spTgt spid="132"/>
                                        </p:tgtEl>
                                        <p:attrNameLst>
                                          <p:attrName>style.visibility</p:attrName>
                                        </p:attrNameLst>
                                      </p:cBhvr>
                                      <p:to>
                                        <p:strVal val="hidden"/>
                                      </p:to>
                                    </p:set>
                                  </p:childTnLst>
                                </p:cTn>
                              </p:par>
                              <p:par>
                                <p:cTn id="92" presetID="22" presetClass="exit" presetSubtype="4" fill="hold" grpId="1" nodeType="withEffect">
                                  <p:stCondLst>
                                    <p:cond delay="0"/>
                                  </p:stCondLst>
                                  <p:childTnLst>
                                    <p:animEffect transition="out" filter="wipe(down)">
                                      <p:cBhvr>
                                        <p:cTn id="93" dur="500"/>
                                        <p:tgtEl>
                                          <p:spTgt spid="91"/>
                                        </p:tgtEl>
                                      </p:cBhvr>
                                    </p:animEffect>
                                    <p:set>
                                      <p:cBhvr>
                                        <p:cTn id="94" dur="1" fill="hold">
                                          <p:stCondLst>
                                            <p:cond delay="499"/>
                                          </p:stCondLst>
                                        </p:cTn>
                                        <p:tgtEl>
                                          <p:spTgt spid="91"/>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133"/>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xit" presetSubtype="4" fill="hold" nodeType="clickEffect">
                                  <p:stCondLst>
                                    <p:cond delay="0"/>
                                  </p:stCondLst>
                                  <p:childTnLst>
                                    <p:animEffect transition="out" filter="wipe(down)">
                                      <p:cBhvr>
                                        <p:cTn id="118" dur="500"/>
                                        <p:tgtEl>
                                          <p:spTgt spid="133"/>
                                        </p:tgtEl>
                                      </p:cBhvr>
                                    </p:animEffect>
                                    <p:set>
                                      <p:cBhvr>
                                        <p:cTn id="119" dur="1" fill="hold">
                                          <p:stCondLst>
                                            <p:cond delay="499"/>
                                          </p:stCondLst>
                                        </p:cTn>
                                        <p:tgtEl>
                                          <p:spTgt spid="133"/>
                                        </p:tgtEl>
                                        <p:attrNameLst>
                                          <p:attrName>style.visibility</p:attrName>
                                        </p:attrNameLst>
                                      </p:cBhvr>
                                      <p:to>
                                        <p:strVal val="hidden"/>
                                      </p:to>
                                    </p:set>
                                  </p:childTnLst>
                                </p:cTn>
                              </p:par>
                              <p:par>
                                <p:cTn id="120" presetID="22" presetClass="exit" presetSubtype="4" fill="hold" grpId="1" nodeType="withEffect">
                                  <p:stCondLst>
                                    <p:cond delay="0"/>
                                  </p:stCondLst>
                                  <p:childTnLst>
                                    <p:animEffect transition="out" filter="wipe(down)">
                                      <p:cBhvr>
                                        <p:cTn id="121" dur="500"/>
                                        <p:tgtEl>
                                          <p:spTgt spid="123"/>
                                        </p:tgtEl>
                                      </p:cBhvr>
                                    </p:animEffect>
                                    <p:set>
                                      <p:cBhvr>
                                        <p:cTn id="122" dur="1" fill="hold">
                                          <p:stCondLst>
                                            <p:cond delay="499"/>
                                          </p:stCondLst>
                                        </p:cTn>
                                        <p:tgtEl>
                                          <p:spTgt spid="123"/>
                                        </p:tgtEl>
                                        <p:attrNameLst>
                                          <p:attrName>style.visibility</p:attrName>
                                        </p:attrNameLst>
                                      </p:cBhvr>
                                      <p:to>
                                        <p:strVal val="hidden"/>
                                      </p:to>
                                    </p:set>
                                  </p:childTnLst>
                                </p:cTn>
                              </p:par>
                              <p:par>
                                <p:cTn id="123" presetID="22" presetClass="exit" presetSubtype="4" fill="hold" nodeType="withEffect">
                                  <p:stCondLst>
                                    <p:cond delay="0"/>
                                  </p:stCondLst>
                                  <p:childTnLst>
                                    <p:animEffect transition="out" filter="wipe(down)">
                                      <p:cBhvr>
                                        <p:cTn id="124" dur="500"/>
                                        <p:tgtEl>
                                          <p:spTgt spid="134"/>
                                        </p:tgtEl>
                                      </p:cBhvr>
                                    </p:animEffect>
                                    <p:set>
                                      <p:cBhvr>
                                        <p:cTn id="125" dur="1" fill="hold">
                                          <p:stCondLst>
                                            <p:cond delay="499"/>
                                          </p:stCondLst>
                                        </p:cTn>
                                        <p:tgtEl>
                                          <p:spTgt spid="134"/>
                                        </p:tgtEl>
                                        <p:attrNameLst>
                                          <p:attrName>style.visibility</p:attrName>
                                        </p:attrNameLst>
                                      </p:cBhvr>
                                      <p:to>
                                        <p:strVal val="hidden"/>
                                      </p:to>
                                    </p:set>
                                  </p:childTnLst>
                                </p:cTn>
                              </p:par>
                              <p:par>
                                <p:cTn id="126" presetID="22" presetClass="exit" presetSubtype="4" fill="hold" nodeType="withEffect">
                                  <p:stCondLst>
                                    <p:cond delay="0"/>
                                  </p:stCondLst>
                                  <p:childTnLst>
                                    <p:animEffect transition="out" filter="wipe(down)">
                                      <p:cBhvr>
                                        <p:cTn id="127" dur="500"/>
                                        <p:tgtEl>
                                          <p:spTgt spid="135"/>
                                        </p:tgtEl>
                                      </p:cBhvr>
                                    </p:animEffect>
                                    <p:set>
                                      <p:cBhvr>
                                        <p:cTn id="128" dur="1" fill="hold">
                                          <p:stCondLst>
                                            <p:cond delay="499"/>
                                          </p:stCondLst>
                                        </p:cTn>
                                        <p:tgtEl>
                                          <p:spTgt spid="135"/>
                                        </p:tgtEl>
                                        <p:attrNameLst>
                                          <p:attrName>style.visibility</p:attrName>
                                        </p:attrNameLst>
                                      </p:cBhvr>
                                      <p:to>
                                        <p:strVal val="hidden"/>
                                      </p:to>
                                    </p:set>
                                  </p:childTnLst>
                                </p:cTn>
                              </p:par>
                              <p:par>
                                <p:cTn id="129" presetID="22" presetClass="exit" presetSubtype="4" fill="hold" nodeType="withEffect">
                                  <p:stCondLst>
                                    <p:cond delay="0"/>
                                  </p:stCondLst>
                                  <p:childTnLst>
                                    <p:animEffect transition="out" filter="wipe(down)">
                                      <p:cBhvr>
                                        <p:cTn id="130" dur="500"/>
                                        <p:tgtEl>
                                          <p:spTgt spid="136"/>
                                        </p:tgtEl>
                                      </p:cBhvr>
                                    </p:animEffect>
                                    <p:set>
                                      <p:cBhvr>
                                        <p:cTn id="131" dur="1" fill="hold">
                                          <p:stCondLst>
                                            <p:cond delay="499"/>
                                          </p:stCondLst>
                                        </p:cTn>
                                        <p:tgtEl>
                                          <p:spTgt spid="136"/>
                                        </p:tgtEl>
                                        <p:attrNameLst>
                                          <p:attrName>style.visibility</p:attrName>
                                        </p:attrNameLst>
                                      </p:cBhvr>
                                      <p:to>
                                        <p:strVal val="hidden"/>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11"/>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ntr" presetSubtype="0" fill="hold" nodeType="clickEffect">
                                  <p:stCondLst>
                                    <p:cond delay="0"/>
                                  </p:stCondLst>
                                  <p:childTnLst>
                                    <p:set>
                                      <p:cBhvr>
                                        <p:cTn id="139" dur="1" fill="hold">
                                          <p:stCondLst>
                                            <p:cond delay="0"/>
                                          </p:stCondLst>
                                        </p:cTn>
                                        <p:tgtEl>
                                          <p:spTgt spid="139"/>
                                        </p:tgtEl>
                                        <p:attrNameLst>
                                          <p:attrName>style.visibility</p:attrName>
                                        </p:attrNameLst>
                                      </p:cBhvr>
                                      <p:to>
                                        <p:strVal val="visible"/>
                                      </p:to>
                                    </p:se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07"/>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3">
                                            <p:txEl>
                                              <p:pRg st="0" end="0"/>
                                            </p:txEl>
                                          </p:spTgt>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127"/>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128"/>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129"/>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68"/>
                                        </p:tgtEl>
                                        <p:attrNameLst>
                                          <p:attrName>style.visibility</p:attrName>
                                        </p:attrNameLst>
                                      </p:cBhvr>
                                      <p:to>
                                        <p:strVal val="visible"/>
                                      </p:to>
                                    </p:set>
                                  </p:childTnLst>
                                </p:cTn>
                              </p:par>
                              <p:par>
                                <p:cTn id="156" presetID="1" presetClass="entr" presetSubtype="0" fill="hold" grpId="2" nodeType="withEffect">
                                  <p:stCondLst>
                                    <p:cond delay="0"/>
                                  </p:stCondLst>
                                  <p:childTnLst>
                                    <p:set>
                                      <p:cBhvr>
                                        <p:cTn id="157" dur="1" fill="hold">
                                          <p:stCondLst>
                                            <p:cond delay="0"/>
                                          </p:stCondLst>
                                        </p:cTn>
                                        <p:tgtEl>
                                          <p:spTgt spid="71"/>
                                        </p:tgtEl>
                                        <p:attrNameLst>
                                          <p:attrName>style.visibility</p:attrName>
                                        </p:attrNameLst>
                                      </p:cBhvr>
                                      <p:to>
                                        <p:strVal val="visible"/>
                                      </p:to>
                                    </p:set>
                                  </p:childTnLst>
                                </p:cTn>
                              </p:par>
                              <p:par>
                                <p:cTn id="158" presetID="1" presetClass="entr" presetSubtype="0" fill="hold" grpId="2" nodeType="withEffect">
                                  <p:stCondLst>
                                    <p:cond delay="0"/>
                                  </p:stCondLst>
                                  <p:childTnLst>
                                    <p:set>
                                      <p:cBhvr>
                                        <p:cTn id="159" dur="1" fill="hold">
                                          <p:stCondLst>
                                            <p:cond delay="0"/>
                                          </p:stCondLst>
                                        </p:cTn>
                                        <p:tgtEl>
                                          <p:spTgt spid="75"/>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140"/>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79"/>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31"/>
                                        </p:tgtEl>
                                        <p:attrNameLst>
                                          <p:attrName>style.visibility</p:attrName>
                                        </p:attrNameLst>
                                      </p:cBhvr>
                                      <p:to>
                                        <p:strVal val="visible"/>
                                      </p:to>
                                    </p:set>
                                  </p:childTnLst>
                                </p:cTn>
                              </p:par>
                              <p:par>
                                <p:cTn id="166" presetID="1" presetClass="entr" presetSubtype="0" fill="hold" grpId="2" nodeType="withEffect">
                                  <p:stCondLst>
                                    <p:cond delay="0"/>
                                  </p:stCondLst>
                                  <p:childTnLst>
                                    <p:set>
                                      <p:cBhvr>
                                        <p:cTn id="167" dur="1" fill="hold">
                                          <p:stCondLst>
                                            <p:cond delay="0"/>
                                          </p:stCondLst>
                                        </p:cTn>
                                        <p:tgtEl>
                                          <p:spTgt spid="91"/>
                                        </p:tgtEl>
                                        <p:attrNameLst>
                                          <p:attrName>style.visibility</p:attrName>
                                        </p:attrNameLst>
                                      </p:cBhvr>
                                      <p:to>
                                        <p:strVal val="visible"/>
                                      </p:to>
                                    </p:set>
                                  </p:childTnLst>
                                </p:cTn>
                              </p:par>
                              <p:par>
                                <p:cTn id="168" presetID="1" presetClass="entr" presetSubtype="0" fill="hold" grpId="2" nodeType="withEffect">
                                  <p:stCondLst>
                                    <p:cond delay="0"/>
                                  </p:stCondLst>
                                  <p:childTnLst>
                                    <p:set>
                                      <p:cBhvr>
                                        <p:cTn id="169" dur="1" fill="hold">
                                          <p:stCondLst>
                                            <p:cond delay="0"/>
                                          </p:stCondLst>
                                        </p:cTn>
                                        <p:tgtEl>
                                          <p:spTgt spid="97"/>
                                        </p:tgtEl>
                                        <p:attrNameLst>
                                          <p:attrName>style.visibility</p:attrName>
                                        </p:attrNameLst>
                                      </p:cBhvr>
                                      <p:to>
                                        <p:strVal val="visible"/>
                                      </p:to>
                                    </p:set>
                                  </p:childTnLst>
                                </p:cTn>
                              </p:par>
                              <p:par>
                                <p:cTn id="170" presetID="1" presetClass="entr" presetSubtype="0" fill="hold" grpId="2" nodeType="withEffect">
                                  <p:stCondLst>
                                    <p:cond delay="0"/>
                                  </p:stCondLst>
                                  <p:childTnLst>
                                    <p:set>
                                      <p:cBhvr>
                                        <p:cTn id="171" dur="1" fill="hold">
                                          <p:stCondLst>
                                            <p:cond delay="0"/>
                                          </p:stCondLst>
                                        </p:cTn>
                                        <p:tgtEl>
                                          <p:spTgt spid="98"/>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132"/>
                                        </p:tgtEl>
                                        <p:attrNameLst>
                                          <p:attrName>style.visibility</p:attrName>
                                        </p:attrNameLst>
                                      </p:cBhvr>
                                      <p:to>
                                        <p:strVal val="visible"/>
                                      </p:to>
                                    </p:set>
                                  </p:childTnLst>
                                </p:cTn>
                              </p:par>
                              <p:par>
                                <p:cTn id="174" presetID="1" presetClass="entr" presetSubtype="0" fill="hold" grpId="1" nodeType="withEffect">
                                  <p:stCondLst>
                                    <p:cond delay="0"/>
                                  </p:stCondLst>
                                  <p:childTnLst>
                                    <p:set>
                                      <p:cBhvr>
                                        <p:cTn id="175" dur="1" fill="hold">
                                          <p:stCondLst>
                                            <p:cond delay="0"/>
                                          </p:stCondLst>
                                        </p:cTn>
                                        <p:tgtEl>
                                          <p:spTgt spid="107"/>
                                        </p:tgtEl>
                                        <p:attrNameLst>
                                          <p:attrName>style.visibility</p:attrName>
                                        </p:attrNameLst>
                                      </p:cBhvr>
                                      <p:to>
                                        <p:strVal val="visible"/>
                                      </p:to>
                                    </p:set>
                                  </p:childTnLst>
                                </p:cTn>
                              </p:par>
                              <p:par>
                                <p:cTn id="176" presetID="1" presetClass="entr" presetSubtype="0" fill="hold" grpId="1" nodeType="withEffect">
                                  <p:stCondLst>
                                    <p:cond delay="0"/>
                                  </p:stCondLst>
                                  <p:childTnLst>
                                    <p:set>
                                      <p:cBhvr>
                                        <p:cTn id="177" dur="1" fill="hold">
                                          <p:stCondLst>
                                            <p:cond delay="0"/>
                                          </p:stCondLst>
                                        </p:cTn>
                                        <p:tgtEl>
                                          <p:spTgt spid="111"/>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133"/>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134"/>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135"/>
                                        </p:tgtEl>
                                        <p:attrNameLst>
                                          <p:attrName>style.visibility</p:attrName>
                                        </p:attrNameLst>
                                      </p:cBhvr>
                                      <p:to>
                                        <p:strVal val="visible"/>
                                      </p:to>
                                    </p:set>
                                  </p:childTnLst>
                                </p:cTn>
                              </p:par>
                              <p:par>
                                <p:cTn id="184" presetID="1" presetClass="entr" presetSubtype="0" fill="hold" grpId="2" nodeType="withEffect">
                                  <p:stCondLst>
                                    <p:cond delay="0"/>
                                  </p:stCondLst>
                                  <p:childTnLst>
                                    <p:set>
                                      <p:cBhvr>
                                        <p:cTn id="185" dur="1" fill="hold">
                                          <p:stCondLst>
                                            <p:cond delay="0"/>
                                          </p:stCondLst>
                                        </p:cTn>
                                        <p:tgtEl>
                                          <p:spTgt spid="123"/>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1" grpId="0" animBg="1"/>
      <p:bldP spid="71" grpId="1" animBg="1"/>
      <p:bldP spid="71" grpId="2" animBg="1"/>
      <p:bldP spid="75" grpId="0" animBg="1"/>
      <p:bldP spid="75" grpId="1" animBg="1"/>
      <p:bldP spid="75" grpId="2" animBg="1"/>
      <p:bldP spid="91" grpId="0" animBg="1"/>
      <p:bldP spid="91" grpId="1" animBg="1"/>
      <p:bldP spid="91" grpId="2" animBg="1"/>
      <p:bldP spid="97" grpId="0" animBg="1"/>
      <p:bldP spid="97" grpId="1" animBg="1"/>
      <p:bldP spid="97" grpId="2" animBg="1"/>
      <p:bldP spid="98" grpId="0" animBg="1"/>
      <p:bldP spid="98" grpId="1" animBg="1"/>
      <p:bldP spid="98" grpId="2" animBg="1"/>
      <p:bldP spid="107" grpId="0" animBg="1"/>
      <p:bldP spid="107" grpId="1" animBg="1"/>
      <p:bldP spid="111" grpId="0" animBg="1"/>
      <p:bldP spid="111" grpId="1" animBg="1"/>
      <p:bldP spid="123" grpId="0" animBg="1"/>
      <p:bldP spid="123" grpId="1" animBg="1"/>
      <p:bldP spid="123"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41987"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Labor Force and GDP Distribution</a:t>
            </a:r>
          </a:p>
        </p:txBody>
      </p:sp>
      <p:sp>
        <p:nvSpPr>
          <p:cNvPr id="41988" name="Rectangle 3"/>
          <p:cNvSpPr>
            <a:spLocks noGrp="1" noChangeArrowheads="1"/>
          </p:cNvSpPr>
          <p:nvPr>
            <p:ph type="body" idx="4294967295"/>
          </p:nvPr>
        </p:nvSpPr>
        <p:spPr>
          <a:xfrm>
            <a:off x="2590800" y="1905001"/>
            <a:ext cx="7467600" cy="3375283"/>
          </a:xfrm>
        </p:spPr>
        <p:txBody>
          <a:bodyPr>
            <a:spAutoFit/>
          </a:bodyPr>
          <a:lstStyle/>
          <a:p>
            <a:pPr marL="171450" indent="-171450"/>
            <a:r>
              <a:rPr lang="en-US" altLang="en-US" smtClean="0"/>
              <a:t> Labor Force </a:t>
            </a:r>
          </a:p>
          <a:p>
            <a:pPr lvl="1" eaLnBrk="1" hangingPunct="1"/>
            <a:r>
              <a:rPr lang="en-US" altLang="en-US" smtClean="0"/>
              <a:t>Agricultural 78.6%</a:t>
            </a:r>
          </a:p>
          <a:p>
            <a:pPr lvl="1" eaLnBrk="1" hangingPunct="1"/>
            <a:r>
              <a:rPr lang="en-US" altLang="en-US" smtClean="0"/>
              <a:t>Industry 5.7%</a:t>
            </a:r>
          </a:p>
          <a:p>
            <a:pPr lvl="1" eaLnBrk="1" hangingPunct="1"/>
            <a:r>
              <a:rPr lang="en-US" altLang="en-US" smtClean="0"/>
              <a:t>Services 15.7%</a:t>
            </a:r>
          </a:p>
          <a:p>
            <a:pPr marL="171450" indent="-171450"/>
            <a:r>
              <a:rPr lang="en-US" altLang="en-US" smtClean="0"/>
              <a:t> GDP by Sector</a:t>
            </a:r>
          </a:p>
          <a:p>
            <a:pPr lvl="1" eaLnBrk="1" hangingPunct="1"/>
            <a:r>
              <a:rPr lang="en-US" altLang="en-US" smtClean="0"/>
              <a:t>Agricultural 31%</a:t>
            </a:r>
          </a:p>
          <a:p>
            <a:pPr lvl="1" eaLnBrk="1" hangingPunct="1"/>
            <a:r>
              <a:rPr lang="en-US" altLang="en-US" smtClean="0"/>
              <a:t>Industry 26%</a:t>
            </a:r>
          </a:p>
          <a:p>
            <a:pPr lvl="1" eaLnBrk="1" hangingPunct="1"/>
            <a:r>
              <a:rPr lang="en-US" altLang="en-US" smtClean="0"/>
              <a:t>Services 43%</a:t>
            </a:r>
          </a:p>
        </p:txBody>
      </p:sp>
      <p:sp>
        <p:nvSpPr>
          <p:cNvPr id="4199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41991" name="Picture 3" descr="afghanistan_econ_19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81201"/>
            <a:ext cx="4648200" cy="3414713"/>
          </a:xfrm>
          <a:prstGeom prst="rect">
            <a:avLst/>
          </a:prstGeom>
          <a:noFill/>
          <a:ln w="9525">
            <a:solidFill>
              <a:schemeClr val="tx1"/>
            </a:solidFill>
            <a:miter lim="800000"/>
            <a:headEnd/>
            <a:tailEnd/>
          </a:ln>
          <a:effectLst>
            <a:outerShdw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4321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The Illicit Economy – Opium</a:t>
            </a:r>
          </a:p>
        </p:txBody>
      </p:sp>
      <p:sp>
        <p:nvSpPr>
          <p:cNvPr id="44035" name="Rectangle 3"/>
          <p:cNvSpPr>
            <a:spLocks noGrp="1" noChangeArrowheads="1"/>
          </p:cNvSpPr>
          <p:nvPr>
            <p:ph type="body" idx="1"/>
          </p:nvPr>
        </p:nvSpPr>
        <p:spPr>
          <a:xfrm>
            <a:off x="2590800" y="1600200"/>
            <a:ext cx="7467600" cy="2803844"/>
          </a:xfrm>
        </p:spPr>
        <p:txBody>
          <a:bodyPr>
            <a:spAutoFit/>
          </a:bodyPr>
          <a:lstStyle/>
          <a:p>
            <a:r>
              <a:rPr lang="en-US" altLang="en-US" smtClean="0"/>
              <a:t>Afghanistan produces 90% of the world’s opium</a:t>
            </a:r>
          </a:p>
          <a:p>
            <a:r>
              <a:rPr lang="en-US" altLang="en-US" smtClean="0"/>
              <a:t>Opium economy equals one-third of the licit economy</a:t>
            </a:r>
          </a:p>
          <a:p>
            <a:r>
              <a:rPr lang="en-US" altLang="en-US" smtClean="0"/>
              <a:t>One million Afghans are addicted to drugs – 8% of the population between 15 and 64</a:t>
            </a:r>
          </a:p>
          <a:p>
            <a:endParaRPr lang="en-US" altLang="en-US" smtClean="0"/>
          </a:p>
        </p:txBody>
      </p:sp>
      <p:sp>
        <p:nvSpPr>
          <p:cNvPr id="44037"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440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733801"/>
            <a:ext cx="40386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2" descr="200482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733801"/>
            <a:ext cx="30099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982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D9E905AF-7A13-4B42-8455-06F2CF6C6691}" type="slidenum">
              <a:rPr lang="en-US" altLang="en-US" sz="1000"/>
              <a:pPr algn="r">
                <a:spcBef>
                  <a:spcPct val="0"/>
                </a:spcBef>
                <a:buClrTx/>
                <a:buFontTx/>
                <a:buNone/>
              </a:pPr>
              <a:t>28</a:t>
            </a:fld>
            <a:endParaRPr lang="en-US" altLang="en-US" sz="1400"/>
          </a:p>
        </p:txBody>
      </p:sp>
      <p:sp>
        <p:nvSpPr>
          <p:cNvPr id="46083"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Bittersweet Harvest</a:t>
            </a:r>
          </a:p>
        </p:txBody>
      </p:sp>
      <p:sp>
        <p:nvSpPr>
          <p:cNvPr id="46085"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46086" name="Picture 12" descr="20048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905000"/>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51504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Consequences of Opium Cultivation</a:t>
            </a:r>
          </a:p>
        </p:txBody>
      </p:sp>
      <p:sp>
        <p:nvSpPr>
          <p:cNvPr id="48131" name="Rectangle 3"/>
          <p:cNvSpPr>
            <a:spLocks noGrp="1" noChangeArrowheads="1"/>
          </p:cNvSpPr>
          <p:nvPr>
            <p:ph type="body" idx="1"/>
          </p:nvPr>
        </p:nvSpPr>
        <p:spPr>
          <a:xfrm>
            <a:off x="2590800" y="1905001"/>
            <a:ext cx="7467600" cy="4223720"/>
          </a:xfrm>
        </p:spPr>
        <p:txBody>
          <a:bodyPr>
            <a:spAutoFit/>
          </a:bodyPr>
          <a:lstStyle/>
          <a:p>
            <a:r>
              <a:rPr lang="en-US" altLang="en-US" smtClean="0"/>
              <a:t>Increase in drug addiction and HIV in Afghanistan and its neighboring countries</a:t>
            </a:r>
          </a:p>
          <a:p>
            <a:r>
              <a:rPr lang="en-US" altLang="en-US" smtClean="0"/>
              <a:t>Increase in corruption at all government levels</a:t>
            </a:r>
          </a:p>
          <a:p>
            <a:r>
              <a:rPr lang="en-US" altLang="en-US" smtClean="0"/>
              <a:t>Decreases GIRoA’s ability to enforce the rule of law</a:t>
            </a:r>
          </a:p>
          <a:p>
            <a:r>
              <a:rPr lang="en-US" altLang="en-US" smtClean="0"/>
              <a:t>Finances the insurgency and warlords</a:t>
            </a:r>
          </a:p>
          <a:p>
            <a:r>
              <a:rPr lang="en-US" altLang="en-US" smtClean="0"/>
              <a:t>Afghanistan’s largest export – opium – isn’t taxed and tariffs aren’t being collected  </a:t>
            </a:r>
          </a:p>
          <a:p>
            <a:endParaRPr lang="en-US" altLang="en-US" smtClean="0"/>
          </a:p>
        </p:txBody>
      </p:sp>
      <p:sp>
        <p:nvSpPr>
          <p:cNvPr id="48133"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793519253"/>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4152" y="1564446"/>
            <a:ext cx="6388443" cy="1384995"/>
          </a:xfrm>
          <a:prstGeom prst="rect">
            <a:avLst/>
          </a:prstGeom>
          <a:noFill/>
        </p:spPr>
        <p:txBody>
          <a:bodyPr wrap="square" rtlCol="0">
            <a:spAutoFit/>
          </a:bodyPr>
          <a:lstStyle/>
          <a:p>
            <a:pPr algn="ctr"/>
            <a:endParaRPr lang="en-US" sz="2800" dirty="0" smtClean="0"/>
          </a:p>
          <a:p>
            <a:pPr algn="ctr"/>
            <a:endParaRPr lang="en-US" sz="2800" dirty="0"/>
          </a:p>
          <a:p>
            <a:endParaRPr lang="en-US" sz="2800" dirty="0"/>
          </a:p>
        </p:txBody>
      </p:sp>
      <p:sp>
        <p:nvSpPr>
          <p:cNvPr id="5" name="TextBox 4"/>
          <p:cNvSpPr txBox="1"/>
          <p:nvPr/>
        </p:nvSpPr>
        <p:spPr>
          <a:xfrm>
            <a:off x="882868" y="394895"/>
            <a:ext cx="10152995" cy="6001643"/>
          </a:xfrm>
          <a:prstGeom prst="rect">
            <a:avLst/>
          </a:prstGeom>
          <a:noFill/>
        </p:spPr>
        <p:txBody>
          <a:bodyPr wrap="square" rtlCol="0">
            <a:spAutoFit/>
          </a:bodyPr>
          <a:lstStyle/>
          <a:p>
            <a:pPr algn="ctr"/>
            <a:r>
              <a:rPr lang="en-US" sz="4000" b="1" dirty="0" smtClean="0"/>
              <a:t>Agenda</a:t>
            </a:r>
          </a:p>
          <a:p>
            <a:endParaRPr lang="en-US" sz="2800" dirty="0" smtClean="0"/>
          </a:p>
          <a:p>
            <a:r>
              <a:rPr lang="en-US" sz="3200" b="1" dirty="0" smtClean="0"/>
              <a:t>Day 1:  	Understanding Stability Operation in 				Afghanistan </a:t>
            </a:r>
          </a:p>
          <a:p>
            <a:r>
              <a:rPr lang="en-US" sz="2800" dirty="0" smtClean="0"/>
              <a:t>	</a:t>
            </a:r>
          </a:p>
          <a:p>
            <a:pPr marL="2286000" lvl="4" indent="-457200">
              <a:buFont typeface="Wingdings" panose="05000000000000000000" pitchFamily="2" charset="2"/>
              <a:buChar char="Ø"/>
            </a:pPr>
            <a:r>
              <a:rPr lang="en-US" sz="2800" dirty="0" smtClean="0"/>
              <a:t>What </a:t>
            </a:r>
            <a:r>
              <a:rPr lang="en-US" sz="2800" dirty="0"/>
              <a:t>is </a:t>
            </a:r>
            <a:r>
              <a:rPr lang="en-US" sz="2800" dirty="0" smtClean="0"/>
              <a:t>Stability Operations and CT within the context of Afghanistan?</a:t>
            </a:r>
          </a:p>
          <a:p>
            <a:pPr marL="2286000" lvl="4" indent="-457200">
              <a:buFont typeface="Wingdings" panose="05000000000000000000" pitchFamily="2" charset="2"/>
              <a:buChar char="Ø"/>
            </a:pPr>
            <a:r>
              <a:rPr lang="en-US" sz="2800" dirty="0" smtClean="0"/>
              <a:t>Why is it difficult? </a:t>
            </a:r>
          </a:p>
          <a:p>
            <a:pPr marL="2286000" lvl="4" indent="-457200">
              <a:buFont typeface="Wingdings" panose="05000000000000000000" pitchFamily="2" charset="2"/>
              <a:buChar char="Ø"/>
            </a:pPr>
            <a:r>
              <a:rPr lang="en-US" sz="2800" dirty="0" smtClean="0"/>
              <a:t>What is the state of economy? </a:t>
            </a:r>
          </a:p>
          <a:p>
            <a:pPr marL="2286000" lvl="4" indent="-457200">
              <a:buFont typeface="Wingdings" panose="05000000000000000000" pitchFamily="2" charset="2"/>
              <a:buChar char="Ø"/>
            </a:pPr>
            <a:r>
              <a:rPr lang="en-US" sz="2800" dirty="0" smtClean="0"/>
              <a:t>Who are the major players?</a:t>
            </a:r>
          </a:p>
          <a:p>
            <a:pPr marL="2286000" lvl="4" indent="-457200">
              <a:buFont typeface="Wingdings" panose="05000000000000000000" pitchFamily="2" charset="2"/>
              <a:buChar char="Ø"/>
            </a:pPr>
            <a:r>
              <a:rPr lang="en-US" sz="2800" dirty="0" smtClean="0"/>
              <a:t>What is the USG policy in Afghanistan?</a:t>
            </a:r>
          </a:p>
          <a:p>
            <a:pPr marL="2286000" lvl="4" indent="-457200">
              <a:buFont typeface="Wingdings" panose="05000000000000000000" pitchFamily="2" charset="2"/>
              <a:buChar char="Ø"/>
            </a:pPr>
            <a:r>
              <a:rPr lang="en-US" sz="2800" dirty="0" smtClean="0"/>
              <a:t>What are threats, challenges and </a:t>
            </a:r>
            <a:r>
              <a:rPr lang="en-US" sz="2800" dirty="0" err="1" smtClean="0"/>
              <a:t>opportunites</a:t>
            </a:r>
            <a:r>
              <a:rPr lang="en-US" sz="2800" dirty="0" smtClean="0"/>
              <a:t>?  </a:t>
            </a:r>
            <a:endParaRPr lang="en-US" sz="2800" dirty="0"/>
          </a:p>
          <a:p>
            <a:endParaRPr lang="en-US" sz="2800" dirty="0" smtClean="0"/>
          </a:p>
        </p:txBody>
      </p:sp>
    </p:spTree>
    <p:extLst>
      <p:ext uri="{BB962C8B-B14F-4D97-AF65-F5344CB8AC3E}">
        <p14:creationId xmlns:p14="http://schemas.microsoft.com/office/powerpoint/2010/main" val="526072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Alternative Programs</a:t>
            </a:r>
          </a:p>
        </p:txBody>
      </p:sp>
      <p:sp>
        <p:nvSpPr>
          <p:cNvPr id="50179" name="Rectangle 3"/>
          <p:cNvSpPr>
            <a:spLocks noGrp="1" noChangeArrowheads="1"/>
          </p:cNvSpPr>
          <p:nvPr>
            <p:ph type="body" idx="1"/>
          </p:nvPr>
        </p:nvSpPr>
        <p:spPr>
          <a:xfrm>
            <a:off x="2590800" y="1905001"/>
            <a:ext cx="7467600" cy="5191678"/>
          </a:xfrm>
        </p:spPr>
        <p:txBody>
          <a:bodyPr>
            <a:spAutoFit/>
          </a:bodyPr>
          <a:lstStyle/>
          <a:p>
            <a:r>
              <a:rPr lang="en-US" altLang="en-US" smtClean="0"/>
              <a:t>USAID</a:t>
            </a:r>
          </a:p>
          <a:p>
            <a:pPr lvl="1"/>
            <a:r>
              <a:rPr lang="en-US" altLang="en-US" smtClean="0"/>
              <a:t>High value fruit/nut production</a:t>
            </a:r>
          </a:p>
          <a:p>
            <a:pPr lvl="1"/>
            <a:r>
              <a:rPr lang="en-US" altLang="en-US" smtClean="0"/>
              <a:t>Livestock management</a:t>
            </a:r>
          </a:p>
          <a:p>
            <a:pPr lvl="1"/>
            <a:r>
              <a:rPr lang="en-US" altLang="en-US" smtClean="0"/>
              <a:t>Packaging/storage/marketing</a:t>
            </a:r>
          </a:p>
          <a:p>
            <a:r>
              <a:rPr lang="en-US" altLang="en-US" smtClean="0"/>
              <a:t>European Union</a:t>
            </a:r>
          </a:p>
          <a:p>
            <a:pPr lvl="1"/>
            <a:r>
              <a:rPr lang="en-US" altLang="en-US" smtClean="0"/>
              <a:t>Agriculture training</a:t>
            </a:r>
          </a:p>
          <a:p>
            <a:pPr lvl="1"/>
            <a:r>
              <a:rPr lang="en-US" altLang="en-US" smtClean="0"/>
              <a:t>Fish farming</a:t>
            </a:r>
          </a:p>
          <a:p>
            <a:r>
              <a:rPr lang="en-US" altLang="en-US" smtClean="0"/>
              <a:t>Agricultural Cooperative Development International</a:t>
            </a:r>
          </a:p>
          <a:p>
            <a:pPr lvl="1"/>
            <a:r>
              <a:rPr lang="en-US" altLang="en-US" smtClean="0"/>
              <a:t>Fruit nurseries</a:t>
            </a:r>
          </a:p>
          <a:p>
            <a:pPr lvl="1"/>
            <a:r>
              <a:rPr lang="en-US" altLang="en-US" smtClean="0"/>
              <a:t>Training for para-vets  </a:t>
            </a:r>
          </a:p>
          <a:p>
            <a:endParaRPr lang="en-US" altLang="en-US" smtClean="0"/>
          </a:p>
        </p:txBody>
      </p:sp>
      <p:sp>
        <p:nvSpPr>
          <p:cNvPr id="50181"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50182" name="Picture 12" descr="Herdsman with healthy go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1143000"/>
            <a:ext cx="19050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8" descr="men stand by boxes of vegetab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048001"/>
            <a:ext cx="205740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724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52227"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Major Agricultural Products</a:t>
            </a:r>
          </a:p>
        </p:txBody>
      </p:sp>
      <p:sp>
        <p:nvSpPr>
          <p:cNvPr id="52229"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8198" name="Picture 4" descr="Watermelons everywhere by From Afghanistan With Lov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69126" y="3203862"/>
            <a:ext cx="2103736" cy="2732814"/>
          </a:xfrm>
          <a:prstGeom prst="rect">
            <a:avLst/>
          </a:prstGeom>
          <a:ln>
            <a:noFill/>
          </a:ln>
          <a:effectLst>
            <a:softEdge rad="112500"/>
          </a:effectLst>
        </p:spPr>
      </p:pic>
      <p:pic>
        <p:nvPicPr>
          <p:cNvPr id="8202" name="Picture 10" descr="http://www.usaid.gov/locations/asia/images/countries/afghanistan/021506_report2.jpg"/>
          <p:cNvPicPr>
            <a:picLocks noChangeAspect="1" noChangeArrowheads="1"/>
          </p:cNvPicPr>
          <p:nvPr/>
        </p:nvPicPr>
        <p:blipFill>
          <a:blip r:embed="rId4" cstate="print"/>
          <a:srcRect/>
          <a:stretch>
            <a:fillRect/>
          </a:stretch>
        </p:blipFill>
        <p:spPr bwMode="auto">
          <a:xfrm>
            <a:off x="5264150" y="2139950"/>
            <a:ext cx="2362200" cy="3733800"/>
          </a:xfrm>
          <a:prstGeom prst="rect">
            <a:avLst/>
          </a:prstGeom>
          <a:ln>
            <a:noFill/>
          </a:ln>
          <a:effectLst>
            <a:softEdge rad="112500"/>
          </a:effectLst>
        </p:spPr>
      </p:pic>
      <p:pic>
        <p:nvPicPr>
          <p:cNvPr id="8" name="Picture 7" descr="G:\ECONOMY PHOTOS\Green Grocer in Kabul.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87983" y="1754582"/>
            <a:ext cx="2657875" cy="2282836"/>
          </a:xfrm>
          <a:prstGeom prst="rect">
            <a:avLst/>
          </a:prstGeom>
          <a:ln>
            <a:noFill/>
          </a:ln>
          <a:effectLst>
            <a:softEdge rad="112500"/>
          </a:effectLst>
        </p:spPr>
      </p:pic>
      <p:pic>
        <p:nvPicPr>
          <p:cNvPr id="8200" name="Picture 8" descr="http://hphotos-snc3.fbcdn.net/hs035.snc3/12298_360550109632_754324632_3584918_4789200_n.jp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079571" y="1300142"/>
            <a:ext cx="2235999" cy="1664145"/>
          </a:xfrm>
          <a:prstGeom prst="rect">
            <a:avLst/>
          </a:prstGeom>
          <a:ln>
            <a:noFill/>
          </a:ln>
          <a:effectLst>
            <a:softEdge rad="112500"/>
          </a:effectLst>
        </p:spPr>
      </p:pic>
      <p:pic>
        <p:nvPicPr>
          <p:cNvPr id="52234" name="Picture 10" descr="USAID helped president of the Gardez Vegetable Associa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1" y="4191000"/>
            <a:ext cx="177641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0229710"/>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54275"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Major Non-Agricultural Products</a:t>
            </a:r>
          </a:p>
        </p:txBody>
      </p:sp>
      <p:sp>
        <p:nvSpPr>
          <p:cNvPr id="54276" name="Rectangle 3"/>
          <p:cNvSpPr>
            <a:spLocks noGrp="1" noChangeArrowheads="1"/>
          </p:cNvSpPr>
          <p:nvPr>
            <p:ph type="body" idx="4294967295"/>
          </p:nvPr>
        </p:nvSpPr>
        <p:spPr>
          <a:xfrm>
            <a:off x="2590800" y="1905001"/>
            <a:ext cx="7467600" cy="480131"/>
          </a:xfrm>
        </p:spPr>
        <p:txBody>
          <a:bodyPr>
            <a:spAutoFit/>
          </a:bodyPr>
          <a:lstStyle/>
          <a:p>
            <a:pPr marL="171450" indent="-171450"/>
            <a:endParaRPr lang="en-US" altLang="en-US" smtClean="0"/>
          </a:p>
        </p:txBody>
      </p:sp>
      <p:sp>
        <p:nvSpPr>
          <p:cNvPr id="54278"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9232" name="Picture 16" descr="Copper"/>
          <p:cNvPicPr>
            <a:picLocks noChangeAspect="1" noChangeArrowheads="1"/>
          </p:cNvPicPr>
          <p:nvPr/>
        </p:nvPicPr>
        <p:blipFill>
          <a:blip r:embed="rId3" cstate="print"/>
          <a:srcRect/>
          <a:stretch>
            <a:fillRect/>
          </a:stretch>
        </p:blipFill>
        <p:spPr bwMode="auto">
          <a:xfrm>
            <a:off x="5337175" y="2289175"/>
            <a:ext cx="2286000" cy="1879600"/>
          </a:xfrm>
          <a:prstGeom prst="rect">
            <a:avLst/>
          </a:prstGeom>
          <a:ln>
            <a:noFill/>
          </a:ln>
          <a:effectLst>
            <a:softEdge rad="112500"/>
          </a:effectLst>
        </p:spPr>
      </p:pic>
      <p:pic>
        <p:nvPicPr>
          <p:cNvPr id="54280" name="Picture 6" descr="Lapis Lazu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724400"/>
            <a:ext cx="37338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C:\Users\MASY06\AppData\Local\Microsoft\Windows\Temporary Internet Files\Low\Content.IE5\WOBVDEZ4\8.H50[1].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77242" y="1831222"/>
            <a:ext cx="2439831" cy="2888683"/>
          </a:xfrm>
          <a:prstGeom prst="rect">
            <a:avLst/>
          </a:prstGeom>
          <a:ln>
            <a:noFill/>
          </a:ln>
          <a:effectLst>
            <a:softEdge rad="112500"/>
          </a:effectLst>
        </p:spPr>
      </p:pic>
      <p:pic>
        <p:nvPicPr>
          <p:cNvPr id="14" name="Picture 9" descr="E:\Process\Raw Wool Balls.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165144" y="4802942"/>
            <a:ext cx="2363838" cy="1560363"/>
          </a:xfrm>
          <a:prstGeom prst="rect">
            <a:avLst/>
          </a:prstGeom>
          <a:ln>
            <a:noFill/>
          </a:ln>
          <a:effectLst>
            <a:softEdge rad="112500"/>
          </a:effectLst>
        </p:spPr>
      </p:pic>
      <p:pic>
        <p:nvPicPr>
          <p:cNvPr id="5428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981200"/>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35464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AE4A5307-F88D-4F7D-9417-9D127287BB55}" type="slidenum">
              <a:rPr lang="en-US" altLang="en-US" sz="1000"/>
              <a:pPr algn="r">
                <a:spcBef>
                  <a:spcPct val="0"/>
                </a:spcBef>
                <a:buClrTx/>
                <a:buFontTx/>
                <a:buNone/>
              </a:pPr>
              <a:t>33</a:t>
            </a:fld>
            <a:endParaRPr lang="en-US" altLang="en-US" sz="1400"/>
          </a:p>
        </p:txBody>
      </p:sp>
      <p:sp>
        <p:nvSpPr>
          <p:cNvPr id="56323" name="Rectangle 2"/>
          <p:cNvSpPr>
            <a:spLocks noGrp="1" noChangeArrowheads="1"/>
          </p:cNvSpPr>
          <p:nvPr>
            <p:ph type="title" idx="4294967295"/>
          </p:nvPr>
        </p:nvSpPr>
        <p:spPr>
          <a:xfrm>
            <a:off x="2590800" y="1219200"/>
            <a:ext cx="8077200" cy="249238"/>
          </a:xfrm>
        </p:spPr>
        <p:txBody>
          <a:bodyPr>
            <a:normAutofit fontScale="90000"/>
          </a:bodyPr>
          <a:lstStyle/>
          <a:p>
            <a:pPr eaLnBrk="1" hangingPunct="1"/>
            <a:r>
              <a:rPr lang="en-US" altLang="en-US" smtClean="0"/>
              <a:t>Economic Development, Infrastructure and COIN</a:t>
            </a:r>
          </a:p>
        </p:txBody>
      </p:sp>
      <p:sp>
        <p:nvSpPr>
          <p:cNvPr id="56324" name="Rectangle 3"/>
          <p:cNvSpPr>
            <a:spLocks noGrp="1" noChangeArrowheads="1"/>
          </p:cNvSpPr>
          <p:nvPr>
            <p:ph type="body" idx="4294967295"/>
          </p:nvPr>
        </p:nvSpPr>
        <p:spPr>
          <a:xfrm>
            <a:off x="2362200" y="2146301"/>
            <a:ext cx="7467600" cy="2462725"/>
          </a:xfrm>
        </p:spPr>
        <p:txBody>
          <a:bodyPr>
            <a:spAutoFit/>
          </a:bodyPr>
          <a:lstStyle/>
          <a:p>
            <a:pPr marL="171450" indent="-171450"/>
            <a:r>
              <a:rPr lang="en-US" altLang="en-US" smtClean="0"/>
              <a:t> Local Development Emphasis</a:t>
            </a:r>
          </a:p>
          <a:p>
            <a:pPr lvl="1" eaLnBrk="1" hangingPunct="1"/>
            <a:r>
              <a:rPr lang="en-US" altLang="en-US" smtClean="0"/>
              <a:t>Water and Irrigation</a:t>
            </a:r>
          </a:p>
          <a:p>
            <a:pPr lvl="1" eaLnBrk="1" hangingPunct="1"/>
            <a:r>
              <a:rPr lang="en-US" altLang="en-US" smtClean="0"/>
              <a:t>Local Road Systems</a:t>
            </a:r>
          </a:p>
          <a:p>
            <a:pPr lvl="1" eaLnBrk="1" hangingPunct="1"/>
            <a:r>
              <a:rPr lang="en-US" altLang="en-US" smtClean="0"/>
              <a:t>Fruit Processing</a:t>
            </a:r>
          </a:p>
          <a:p>
            <a:pPr lvl="1" eaLnBrk="1" hangingPunct="1"/>
            <a:r>
              <a:rPr lang="en-US" altLang="en-US" smtClean="0"/>
              <a:t>Bazaars</a:t>
            </a:r>
          </a:p>
          <a:p>
            <a:pPr lvl="1" eaLnBrk="1" hangingPunct="1">
              <a:buFont typeface="Wingdings" panose="05000000000000000000" pitchFamily="2" charset="2"/>
              <a:buNone/>
            </a:pPr>
            <a:endParaRPr lang="en-US" altLang="en-US" smtClean="0"/>
          </a:p>
        </p:txBody>
      </p:sp>
      <p:sp>
        <p:nvSpPr>
          <p:cNvPr id="56326"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5632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905000"/>
            <a:ext cx="28956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191000"/>
            <a:ext cx="29464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9" descr="large_afgnmk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191001"/>
            <a:ext cx="26670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4801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idx="4294967295"/>
          </p:nvPr>
        </p:nvSpPr>
        <p:spPr/>
        <p:txBody>
          <a:bodyPr/>
          <a:lstStyle/>
          <a:p>
            <a:pPr eaLnBrk="1" hangingPunct="1"/>
            <a:r>
              <a:rPr lang="en-US" altLang="en-US" smtClean="0"/>
              <a:t>COIN: National Solidarity Program</a:t>
            </a:r>
          </a:p>
        </p:txBody>
      </p:sp>
      <p:sp>
        <p:nvSpPr>
          <p:cNvPr id="58371" name="Content Placeholder 5"/>
          <p:cNvSpPr>
            <a:spLocks noGrp="1"/>
          </p:cNvSpPr>
          <p:nvPr>
            <p:ph idx="4294967295"/>
          </p:nvPr>
        </p:nvSpPr>
        <p:spPr/>
        <p:txBody>
          <a:bodyPr/>
          <a:lstStyle/>
          <a:p>
            <a:r>
              <a:rPr lang="en-US" altLang="en-US" smtClean="0"/>
              <a:t>Afghanistan’s largest development program</a:t>
            </a:r>
          </a:p>
          <a:p>
            <a:r>
              <a:rPr lang="en-US" altLang="en-US" smtClean="0"/>
              <a:t>Goal: “to develop the ability of Afghan communities to identify, plan, manage and monitor their own development projects”</a:t>
            </a:r>
          </a:p>
          <a:p>
            <a:r>
              <a:rPr lang="en-US" altLang="en-US" smtClean="0"/>
              <a:t>Uses Community Development Councils (CDCs)</a:t>
            </a:r>
          </a:p>
          <a:p>
            <a:r>
              <a:rPr lang="en-US" altLang="en-US" smtClean="0"/>
              <a:t>Projects to Date: 52,000</a:t>
            </a:r>
          </a:p>
          <a:p>
            <a:endParaRPr lang="en-US" altLang="en-US" smtClean="0"/>
          </a:p>
        </p:txBody>
      </p:sp>
      <p:sp>
        <p:nvSpPr>
          <p:cNvPr id="58372" name="Rectangle 7"/>
          <p:cNvSpPr>
            <a:spLocks noChangeArrowheads="1"/>
          </p:cNvSpPr>
          <p:nvPr/>
        </p:nvSpPr>
        <p:spPr bwMode="auto">
          <a:xfrm>
            <a:off x="1751013" y="1819276"/>
            <a:ext cx="868680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endParaRPr lang="en-US" altLang="en-US" sz="2000">
              <a:solidFill>
                <a:srgbClr val="FFFFFF"/>
              </a:solidFill>
            </a:endParaRPr>
          </a:p>
        </p:txBody>
      </p:sp>
      <p:sp>
        <p:nvSpPr>
          <p:cNvPr id="58373"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a:t>
            </a:r>
          </a:p>
        </p:txBody>
      </p:sp>
      <p:sp>
        <p:nvSpPr>
          <p:cNvPr id="58375" name="Slide Number Placeholder 6"/>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A8C989C5-7C6B-43A7-9DF7-0719EEA6FACC}" type="slidenum">
              <a:rPr lang="en-US" altLang="en-US" sz="1000"/>
              <a:pPr algn="r">
                <a:spcBef>
                  <a:spcPct val="0"/>
                </a:spcBef>
                <a:buClrTx/>
                <a:buFontTx/>
                <a:buNone/>
              </a:pPr>
              <a:t>34</a:t>
            </a:fld>
            <a:endParaRPr lang="en-US" altLang="en-US" sz="1400"/>
          </a:p>
        </p:txBody>
      </p:sp>
      <p:pic>
        <p:nvPicPr>
          <p:cNvPr id="58376" name="Picture 4" descr="19-More raft pul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572000"/>
            <a:ext cx="2590800" cy="1797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377" name="Picture 4" descr="Jurm drinking water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572001"/>
            <a:ext cx="2590800" cy="1744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378" name="Picture 5" descr="DSCF10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4191000"/>
            <a:ext cx="16891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050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AAEB26F2-4850-4C3B-8A80-FF84CCCE144D}" type="slidenum">
              <a:rPr lang="en-US" altLang="en-US" sz="1000"/>
              <a:pPr algn="r">
                <a:spcBef>
                  <a:spcPct val="0"/>
                </a:spcBef>
                <a:buClrTx/>
                <a:buFontTx/>
                <a:buNone/>
              </a:pPr>
              <a:t>35</a:t>
            </a:fld>
            <a:endParaRPr lang="en-US" altLang="en-US" sz="1400"/>
          </a:p>
        </p:txBody>
      </p:sp>
      <p:sp>
        <p:nvSpPr>
          <p:cNvPr id="60419"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COIN: Agricultural Development Teams</a:t>
            </a:r>
          </a:p>
        </p:txBody>
      </p:sp>
      <p:sp>
        <p:nvSpPr>
          <p:cNvPr id="60420" name="Rectangle 3"/>
          <p:cNvSpPr>
            <a:spLocks noGrp="1" noChangeArrowheads="1"/>
          </p:cNvSpPr>
          <p:nvPr>
            <p:ph type="body" idx="4294967295"/>
          </p:nvPr>
        </p:nvSpPr>
        <p:spPr>
          <a:xfrm>
            <a:off x="2590800" y="1905000"/>
            <a:ext cx="7467600" cy="2028248"/>
          </a:xfrm>
        </p:spPr>
        <p:txBody>
          <a:bodyPr>
            <a:spAutoFit/>
          </a:bodyPr>
          <a:lstStyle/>
          <a:p>
            <a:pPr marL="171450" indent="-171450"/>
            <a:r>
              <a:rPr lang="en-US" altLang="en-US" smtClean="0"/>
              <a:t> National Guard Initiative</a:t>
            </a:r>
          </a:p>
          <a:p>
            <a:pPr marL="171450" indent="-171450"/>
            <a:r>
              <a:rPr lang="en-US" altLang="en-US" smtClean="0"/>
              <a:t> Farmer-to-Farmer</a:t>
            </a:r>
          </a:p>
          <a:p>
            <a:pPr marL="171450" indent="-171450"/>
            <a:r>
              <a:rPr lang="en-US" altLang="en-US" smtClean="0"/>
              <a:t> “Reach back” </a:t>
            </a:r>
          </a:p>
          <a:p>
            <a:pPr marL="171450" indent="-171450"/>
            <a:r>
              <a:rPr lang="en-US" altLang="en-US" smtClean="0"/>
              <a:t> Projects </a:t>
            </a:r>
          </a:p>
        </p:txBody>
      </p:sp>
      <p:sp>
        <p:nvSpPr>
          <p:cNvPr id="60422"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60423" name="Picture 7" descr="combatbeek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1676401"/>
            <a:ext cx="2381250" cy="2790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4" name="Picture 8" descr="CA_ADT_anim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038601"/>
            <a:ext cx="2819400" cy="1895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5" name="Picture 9" descr="100609-Kentuc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926" y="3810001"/>
            <a:ext cx="1908175" cy="246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923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B19293E2-D9E3-45E2-93AA-562A28635E2F}" type="slidenum">
              <a:rPr lang="en-US" altLang="en-US" sz="1000"/>
              <a:pPr algn="r">
                <a:spcBef>
                  <a:spcPct val="0"/>
                </a:spcBef>
                <a:buClrTx/>
                <a:buFontTx/>
                <a:buNone/>
              </a:pPr>
              <a:t>36</a:t>
            </a:fld>
            <a:endParaRPr lang="en-US" altLang="en-US" sz="1400"/>
          </a:p>
        </p:txBody>
      </p:sp>
      <p:sp>
        <p:nvSpPr>
          <p:cNvPr id="62467"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Infrastructure – Railroads</a:t>
            </a:r>
          </a:p>
        </p:txBody>
      </p:sp>
      <p:sp>
        <p:nvSpPr>
          <p:cNvPr id="62468" name="Rectangle 3"/>
          <p:cNvSpPr>
            <a:spLocks noGrp="1" noChangeArrowheads="1"/>
          </p:cNvSpPr>
          <p:nvPr>
            <p:ph type="body" idx="4294967295"/>
          </p:nvPr>
        </p:nvSpPr>
        <p:spPr>
          <a:xfrm>
            <a:off x="2590800" y="1905001"/>
            <a:ext cx="7467600" cy="480131"/>
          </a:xfrm>
        </p:spPr>
        <p:txBody>
          <a:bodyPr>
            <a:spAutoFit/>
          </a:bodyPr>
          <a:lstStyle/>
          <a:p>
            <a:pPr marL="171450" indent="-171450"/>
            <a:endParaRPr lang="en-US" altLang="en-US" smtClean="0"/>
          </a:p>
        </p:txBody>
      </p:sp>
      <p:sp>
        <p:nvSpPr>
          <p:cNvPr id="6247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62471" name="Picture 7" descr="tarmap_la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752601"/>
            <a:ext cx="6105525"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Rectangle 8"/>
          <p:cNvSpPr>
            <a:spLocks noChangeArrowheads="1"/>
          </p:cNvSpPr>
          <p:nvPr/>
        </p:nvSpPr>
        <p:spPr bwMode="auto">
          <a:xfrm>
            <a:off x="4953000" y="3581400"/>
            <a:ext cx="609600" cy="6096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spTree>
    <p:extLst>
      <p:ext uri="{BB962C8B-B14F-4D97-AF65-F5344CB8AC3E}">
        <p14:creationId xmlns:p14="http://schemas.microsoft.com/office/powerpoint/2010/main" val="94959567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C7AD7613-FCFB-485D-A543-B83EC2E7A5EB}" type="slidenum">
              <a:rPr lang="en-US" altLang="en-US" sz="1000"/>
              <a:pPr algn="r">
                <a:spcBef>
                  <a:spcPct val="0"/>
                </a:spcBef>
                <a:buClrTx/>
                <a:buFontTx/>
                <a:buNone/>
              </a:pPr>
              <a:t>37</a:t>
            </a:fld>
            <a:endParaRPr lang="en-US" altLang="en-US" sz="1400"/>
          </a:p>
        </p:txBody>
      </p:sp>
      <p:sp>
        <p:nvSpPr>
          <p:cNvPr id="64515" name="Rectangle 2"/>
          <p:cNvSpPr>
            <a:spLocks noGrp="1" noChangeArrowheads="1"/>
          </p:cNvSpPr>
          <p:nvPr>
            <p:ph type="title" idx="4294967295"/>
          </p:nvPr>
        </p:nvSpPr>
        <p:spPr>
          <a:xfrm>
            <a:off x="2801938" y="914400"/>
            <a:ext cx="6799262" cy="249238"/>
          </a:xfrm>
        </p:spPr>
        <p:txBody>
          <a:bodyPr>
            <a:normAutofit fontScale="90000"/>
          </a:bodyPr>
          <a:lstStyle/>
          <a:p>
            <a:pPr eaLnBrk="1" hangingPunct="1"/>
            <a:r>
              <a:rPr lang="en-US" altLang="en-US" smtClean="0"/>
              <a:t>Trans-Afghan Railway Network</a:t>
            </a:r>
          </a:p>
        </p:txBody>
      </p:sp>
      <p:sp>
        <p:nvSpPr>
          <p:cNvPr id="64516" name="Rectangle 3"/>
          <p:cNvSpPr>
            <a:spLocks noGrp="1" noChangeArrowheads="1"/>
          </p:cNvSpPr>
          <p:nvPr>
            <p:ph type="body" idx="4294967295"/>
          </p:nvPr>
        </p:nvSpPr>
        <p:spPr>
          <a:xfrm>
            <a:off x="2590800" y="1905001"/>
            <a:ext cx="7467600" cy="480131"/>
          </a:xfrm>
        </p:spPr>
        <p:txBody>
          <a:bodyPr>
            <a:spAutoFit/>
          </a:bodyPr>
          <a:lstStyle/>
          <a:p>
            <a:pPr marL="171450" indent="-171450"/>
            <a:endParaRPr lang="en-US" altLang="en-US" smtClean="0"/>
          </a:p>
        </p:txBody>
      </p:sp>
      <p:sp>
        <p:nvSpPr>
          <p:cNvPr id="64518"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6451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95400"/>
            <a:ext cx="67818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362657"/>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0D491B8C-5C92-40AA-883D-03FCE255A82C}" type="slidenum">
              <a:rPr lang="en-US" altLang="en-US" sz="1000"/>
              <a:pPr algn="r">
                <a:spcBef>
                  <a:spcPct val="0"/>
                </a:spcBef>
                <a:buClrTx/>
                <a:buFontTx/>
                <a:buNone/>
              </a:pPr>
              <a:t>38</a:t>
            </a:fld>
            <a:endParaRPr lang="en-US" altLang="en-US" sz="1400"/>
          </a:p>
        </p:txBody>
      </p:sp>
      <p:sp>
        <p:nvSpPr>
          <p:cNvPr id="66563"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Infrastructure – Water</a:t>
            </a:r>
          </a:p>
        </p:txBody>
      </p:sp>
      <p:sp>
        <p:nvSpPr>
          <p:cNvPr id="66564" name="Rectangle 3"/>
          <p:cNvSpPr>
            <a:spLocks noGrp="1" noChangeArrowheads="1"/>
          </p:cNvSpPr>
          <p:nvPr>
            <p:ph type="body" idx="4294967295"/>
          </p:nvPr>
        </p:nvSpPr>
        <p:spPr>
          <a:xfrm>
            <a:off x="2590800" y="1905001"/>
            <a:ext cx="7467600" cy="480131"/>
          </a:xfrm>
        </p:spPr>
        <p:txBody>
          <a:bodyPr>
            <a:spAutoFit/>
          </a:bodyPr>
          <a:lstStyle/>
          <a:p>
            <a:pPr marL="171450" indent="-171450"/>
            <a:endParaRPr lang="en-US" altLang="en-US" smtClean="0"/>
          </a:p>
        </p:txBody>
      </p:sp>
      <p:sp>
        <p:nvSpPr>
          <p:cNvPr id="66566"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66567" name="Picture 7" descr="H2O_Infrastructure_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00201"/>
            <a:ext cx="6324600"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3238834"/>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F7D6504B-2058-4315-A3C8-436E4B2BAC85}" type="slidenum">
              <a:rPr lang="en-US" altLang="en-US" sz="1000"/>
              <a:pPr algn="r">
                <a:spcBef>
                  <a:spcPct val="0"/>
                </a:spcBef>
                <a:buClrTx/>
                <a:buFontTx/>
                <a:buNone/>
              </a:pPr>
              <a:t>39</a:t>
            </a:fld>
            <a:endParaRPr lang="en-US" altLang="en-US" sz="1400"/>
          </a:p>
        </p:txBody>
      </p:sp>
      <p:sp>
        <p:nvSpPr>
          <p:cNvPr id="68611"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Infrastructure – Water</a:t>
            </a:r>
          </a:p>
        </p:txBody>
      </p:sp>
      <p:sp>
        <p:nvSpPr>
          <p:cNvPr id="68612" name="Rectangle 3"/>
          <p:cNvSpPr>
            <a:spLocks noGrp="1" noChangeArrowheads="1"/>
          </p:cNvSpPr>
          <p:nvPr>
            <p:ph type="body" idx="4294967295"/>
          </p:nvPr>
        </p:nvSpPr>
        <p:spPr>
          <a:xfrm>
            <a:off x="2590800" y="1905001"/>
            <a:ext cx="7467600" cy="480131"/>
          </a:xfrm>
        </p:spPr>
        <p:txBody>
          <a:bodyPr>
            <a:spAutoFit/>
          </a:bodyPr>
          <a:lstStyle/>
          <a:p>
            <a:pPr marL="171450" indent="-171450"/>
            <a:endParaRPr lang="en-US" altLang="en-US" smtClean="0"/>
          </a:p>
        </p:txBody>
      </p:sp>
      <p:sp>
        <p:nvSpPr>
          <p:cNvPr id="68614"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68615" name="Picture 7" descr="H2O_Infrastructure_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00201"/>
            <a:ext cx="6324600"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38478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868" y="394895"/>
            <a:ext cx="10152995" cy="5078313"/>
          </a:xfrm>
          <a:prstGeom prst="rect">
            <a:avLst/>
          </a:prstGeom>
          <a:noFill/>
        </p:spPr>
        <p:txBody>
          <a:bodyPr wrap="square" rtlCol="0">
            <a:spAutoFit/>
          </a:bodyPr>
          <a:lstStyle/>
          <a:p>
            <a:pPr algn="ctr"/>
            <a:r>
              <a:rPr lang="en-US" sz="4000" b="1" dirty="0" smtClean="0"/>
              <a:t>Agenda</a:t>
            </a:r>
          </a:p>
          <a:p>
            <a:endParaRPr lang="en-US" sz="2800" dirty="0" smtClean="0"/>
          </a:p>
          <a:p>
            <a:r>
              <a:rPr lang="en-US" sz="3200" b="1" dirty="0" smtClean="0"/>
              <a:t>Day </a:t>
            </a:r>
            <a:r>
              <a:rPr lang="en-US" sz="3200" b="1" dirty="0"/>
              <a:t>2</a:t>
            </a:r>
            <a:r>
              <a:rPr lang="en-US" sz="3200" b="1" dirty="0" smtClean="0"/>
              <a:t>:  	Applying Stability Operations in Afghanistan </a:t>
            </a:r>
          </a:p>
          <a:p>
            <a:r>
              <a:rPr lang="en-US" sz="2800" dirty="0" smtClean="0"/>
              <a:t>	</a:t>
            </a:r>
          </a:p>
          <a:p>
            <a:pPr marL="2286000" lvl="4" indent="-457200">
              <a:buFont typeface="Wingdings" panose="05000000000000000000" pitchFamily="2" charset="2"/>
              <a:buChar char="Ø"/>
            </a:pPr>
            <a:r>
              <a:rPr lang="en-US" sz="2800" dirty="0" smtClean="0"/>
              <a:t>The role of PRT’s in Stability Operations  </a:t>
            </a:r>
          </a:p>
          <a:p>
            <a:pPr marL="2286000" lvl="4" indent="-457200">
              <a:buFont typeface="Wingdings" panose="05000000000000000000" pitchFamily="2" charset="2"/>
              <a:buChar char="Ø"/>
            </a:pPr>
            <a:r>
              <a:rPr lang="en-US" sz="2800" dirty="0" smtClean="0"/>
              <a:t>The role of Village Stability Operations</a:t>
            </a:r>
          </a:p>
          <a:p>
            <a:pPr marL="2286000" lvl="4" indent="-457200">
              <a:buFont typeface="Wingdings" panose="05000000000000000000" pitchFamily="2" charset="2"/>
              <a:buChar char="Ø"/>
            </a:pPr>
            <a:r>
              <a:rPr lang="en-US" sz="2800" dirty="0" smtClean="0"/>
              <a:t>Regional Cooperation Strategy</a:t>
            </a:r>
          </a:p>
          <a:p>
            <a:pPr marL="2286000" lvl="4" indent="-457200">
              <a:buFont typeface="Wingdings" panose="05000000000000000000" pitchFamily="2" charset="2"/>
              <a:buChar char="Ø"/>
            </a:pPr>
            <a:r>
              <a:rPr lang="en-US" sz="2800" dirty="0" smtClean="0"/>
              <a:t>What do we learn from the Case Studies?</a:t>
            </a:r>
          </a:p>
          <a:p>
            <a:pPr marL="2743200" lvl="5" indent="-457200">
              <a:buFont typeface="Wingdings" panose="05000000000000000000" pitchFamily="2" charset="2"/>
              <a:buChar char="Ø"/>
            </a:pPr>
            <a:r>
              <a:rPr lang="en-US" sz="2800" dirty="0" smtClean="0"/>
              <a:t>Lessons Learned </a:t>
            </a:r>
            <a:r>
              <a:rPr lang="en-US" sz="2800" dirty="0" err="1" smtClean="0"/>
              <a:t>Excersise</a:t>
            </a:r>
            <a:r>
              <a:rPr lang="en-US" sz="2800" dirty="0" smtClean="0"/>
              <a:t>  </a:t>
            </a:r>
          </a:p>
          <a:p>
            <a:pPr marL="2286000" lvl="4" indent="-457200">
              <a:buFont typeface="Wingdings" panose="05000000000000000000" pitchFamily="2" charset="2"/>
              <a:buChar char="Ø"/>
            </a:pPr>
            <a:r>
              <a:rPr lang="en-US" sz="2800" dirty="0" smtClean="0"/>
              <a:t>How do we apply and practice    </a:t>
            </a:r>
            <a:endParaRPr lang="en-US" sz="2800" dirty="0"/>
          </a:p>
          <a:p>
            <a:endParaRPr lang="en-US" sz="2800" dirty="0" smtClean="0"/>
          </a:p>
        </p:txBody>
      </p:sp>
    </p:spTree>
    <p:extLst>
      <p:ext uri="{BB962C8B-B14F-4D97-AF65-F5344CB8AC3E}">
        <p14:creationId xmlns:p14="http://schemas.microsoft.com/office/powerpoint/2010/main" val="1881943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70659"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Inhibitors</a:t>
            </a:r>
          </a:p>
        </p:txBody>
      </p:sp>
      <p:sp>
        <p:nvSpPr>
          <p:cNvPr id="70660" name="Rectangle 3"/>
          <p:cNvSpPr>
            <a:spLocks noGrp="1" noChangeArrowheads="1"/>
          </p:cNvSpPr>
          <p:nvPr>
            <p:ph type="body" idx="4294967295"/>
          </p:nvPr>
        </p:nvSpPr>
        <p:spPr>
          <a:xfrm>
            <a:off x="2590800" y="1905001"/>
            <a:ext cx="7467600" cy="5512278"/>
          </a:xfrm>
        </p:spPr>
        <p:txBody>
          <a:bodyPr>
            <a:spAutoFit/>
          </a:bodyPr>
          <a:lstStyle/>
          <a:p>
            <a:pPr eaLnBrk="1" hangingPunct="1"/>
            <a:r>
              <a:rPr lang="en-US" altLang="en-US" smtClean="0"/>
              <a:t>Lack of security</a:t>
            </a:r>
          </a:p>
          <a:p>
            <a:pPr eaLnBrk="1" hangingPunct="1"/>
            <a:r>
              <a:rPr lang="en-US" altLang="en-US" smtClean="0"/>
              <a:t>Heavy reliance on international partners</a:t>
            </a:r>
          </a:p>
          <a:p>
            <a:pPr eaLnBrk="1" hangingPunct="1"/>
            <a:r>
              <a:rPr lang="en-US" altLang="en-US" smtClean="0"/>
              <a:t>Corruption</a:t>
            </a:r>
          </a:p>
          <a:p>
            <a:pPr eaLnBrk="1" hangingPunct="1"/>
            <a:r>
              <a:rPr lang="en-US" altLang="en-US" smtClean="0"/>
              <a:t>Failure of development projects</a:t>
            </a:r>
          </a:p>
          <a:p>
            <a:pPr eaLnBrk="1" hangingPunct="1"/>
            <a:r>
              <a:rPr lang="en-US" altLang="en-US" smtClean="0"/>
              <a:t>Emphasis on capacity building</a:t>
            </a:r>
          </a:p>
          <a:p>
            <a:pPr eaLnBrk="1" hangingPunct="1"/>
            <a:r>
              <a:rPr lang="en-US" altLang="en-US" smtClean="0"/>
              <a:t>Weak financial sector</a:t>
            </a:r>
          </a:p>
          <a:p>
            <a:pPr eaLnBrk="1" hangingPunct="1"/>
            <a:r>
              <a:rPr lang="en-US" altLang="en-US" smtClean="0"/>
              <a:t>Illicit agriculture economy based on poppy cultivation </a:t>
            </a:r>
          </a:p>
          <a:p>
            <a:pPr eaLnBrk="1" hangingPunct="1"/>
            <a:endParaRPr lang="en-US" altLang="en-US" smtClean="0"/>
          </a:p>
          <a:p>
            <a:pPr eaLnBrk="1" hangingPunct="1"/>
            <a:endParaRPr lang="en-US" altLang="en-US" smtClean="0"/>
          </a:p>
          <a:p>
            <a:pPr eaLnBrk="1" hangingPunct="1"/>
            <a:endParaRPr lang="en-US" altLang="en-US" smtClean="0"/>
          </a:p>
        </p:txBody>
      </p:sp>
      <p:sp>
        <p:nvSpPr>
          <p:cNvPr id="70662"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3674611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72707"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Enablers</a:t>
            </a:r>
          </a:p>
        </p:txBody>
      </p:sp>
      <p:sp>
        <p:nvSpPr>
          <p:cNvPr id="72708" name="Rectangle 3"/>
          <p:cNvSpPr>
            <a:spLocks noGrp="1" noChangeArrowheads="1"/>
          </p:cNvSpPr>
          <p:nvPr>
            <p:ph type="body" idx="4294967295"/>
          </p:nvPr>
        </p:nvSpPr>
        <p:spPr>
          <a:xfrm>
            <a:off x="2590800" y="1905000"/>
            <a:ext cx="7467600" cy="8736751"/>
          </a:xfrm>
        </p:spPr>
        <p:txBody>
          <a:bodyPr>
            <a:spAutoFit/>
          </a:bodyPr>
          <a:lstStyle/>
          <a:p>
            <a:pPr eaLnBrk="1" hangingPunct="1"/>
            <a:r>
              <a:rPr lang="en-US" altLang="en-US" smtClean="0"/>
              <a:t>National agriculture program</a:t>
            </a:r>
          </a:p>
          <a:p>
            <a:pPr eaLnBrk="1" hangingPunct="1"/>
            <a:r>
              <a:rPr lang="en-US" altLang="en-US" smtClean="0"/>
              <a:t>Procurement process that favors Afghan firms</a:t>
            </a:r>
          </a:p>
          <a:p>
            <a:pPr eaLnBrk="1" hangingPunct="1"/>
            <a:r>
              <a:rPr lang="en-US" altLang="en-US" smtClean="0"/>
              <a:t>Licensing frameworks for mineral development</a:t>
            </a:r>
          </a:p>
          <a:p>
            <a:pPr eaLnBrk="1" hangingPunct="1"/>
            <a:r>
              <a:rPr lang="en-US" altLang="en-US" smtClean="0"/>
              <a:t>Increased access to credit</a:t>
            </a:r>
          </a:p>
          <a:p>
            <a:pPr eaLnBrk="1" hangingPunct="1"/>
            <a:r>
              <a:rPr lang="en-US" altLang="en-US" smtClean="0"/>
              <a:t>Trade access to established markets</a:t>
            </a:r>
          </a:p>
          <a:p>
            <a:pPr eaLnBrk="1" hangingPunct="1"/>
            <a:r>
              <a:rPr lang="en-US" altLang="en-US" smtClean="0"/>
              <a:t>More robust transportation system</a:t>
            </a:r>
          </a:p>
          <a:p>
            <a:pPr eaLnBrk="1" hangingPunct="1"/>
            <a:r>
              <a:rPr lang="en-US" altLang="en-US" smtClean="0"/>
              <a:t>Support vocational training</a:t>
            </a:r>
          </a:p>
          <a:p>
            <a:pPr eaLnBrk="1" hangingPunct="1"/>
            <a:r>
              <a:rPr lang="en-US" altLang="en-US" smtClean="0"/>
              <a:t>“Made in Afghanistan” branding</a:t>
            </a:r>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7271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281078550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74755" name="Rectangle 2"/>
          <p:cNvSpPr>
            <a:spLocks noGrp="1" noChangeArrowheads="1"/>
          </p:cNvSpPr>
          <p:nvPr>
            <p:ph type="title" idx="4294967295"/>
          </p:nvPr>
        </p:nvSpPr>
        <p:spPr>
          <a:xfrm>
            <a:off x="2590801" y="762000"/>
            <a:ext cx="6799263" cy="249238"/>
          </a:xfrm>
        </p:spPr>
        <p:txBody>
          <a:bodyPr>
            <a:normAutofit fontScale="90000"/>
          </a:bodyPr>
          <a:lstStyle/>
          <a:p>
            <a:pPr eaLnBrk="1" hangingPunct="1"/>
            <a:r>
              <a:rPr lang="en-US" altLang="en-US" smtClean="0"/>
              <a:t/>
            </a:r>
            <a:br>
              <a:rPr lang="en-US" altLang="en-US" smtClean="0"/>
            </a:br>
            <a:r>
              <a:rPr lang="en-US" altLang="en-US" smtClean="0"/>
              <a:t>The Regional Economic View</a:t>
            </a:r>
          </a:p>
        </p:txBody>
      </p:sp>
      <p:sp>
        <p:nvSpPr>
          <p:cNvPr id="74756" name="Rectangle 3"/>
          <p:cNvSpPr>
            <a:spLocks noGrp="1" noChangeArrowheads="1"/>
          </p:cNvSpPr>
          <p:nvPr>
            <p:ph type="body" idx="4294967295"/>
          </p:nvPr>
        </p:nvSpPr>
        <p:spPr>
          <a:xfrm>
            <a:off x="2590800" y="1905000"/>
            <a:ext cx="7467600" cy="5124480"/>
          </a:xfrm>
        </p:spPr>
        <p:txBody>
          <a:bodyPr>
            <a:spAutoFit/>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74758"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74759" name="Picture 9" descr="Afghanistan_regional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57912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4" name="Text Box 10"/>
          <p:cNvSpPr txBox="1">
            <a:spLocks noChangeArrowheads="1"/>
          </p:cNvSpPr>
          <p:nvPr/>
        </p:nvSpPr>
        <p:spPr bwMode="auto">
          <a:xfrm>
            <a:off x="7467601" y="3657600"/>
            <a:ext cx="2803525" cy="666750"/>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Economic Colonialism</a:t>
            </a:r>
          </a:p>
          <a:p>
            <a:pPr>
              <a:spcBef>
                <a:spcPct val="0"/>
              </a:spcBef>
              <a:buClrTx/>
              <a:buFontTx/>
              <a:buChar char="•"/>
            </a:pPr>
            <a:r>
              <a:rPr lang="en-US" altLang="en-US" sz="1800" b="1"/>
              <a:t> APTTA</a:t>
            </a:r>
          </a:p>
        </p:txBody>
      </p:sp>
      <p:sp>
        <p:nvSpPr>
          <p:cNvPr id="164875" name="Text Box 11"/>
          <p:cNvSpPr txBox="1">
            <a:spLocks noChangeArrowheads="1"/>
          </p:cNvSpPr>
          <p:nvPr/>
        </p:nvSpPr>
        <p:spPr bwMode="auto">
          <a:xfrm>
            <a:off x="6629401" y="5562600"/>
            <a:ext cx="3336925" cy="941388"/>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Largest regional donor</a:t>
            </a:r>
          </a:p>
          <a:p>
            <a:pPr>
              <a:spcBef>
                <a:spcPct val="0"/>
              </a:spcBef>
              <a:buClrTx/>
              <a:buFontTx/>
              <a:buChar char="•"/>
            </a:pPr>
            <a:r>
              <a:rPr lang="en-US" altLang="en-US" sz="1800" b="1"/>
              <a:t> Chahbahar Port</a:t>
            </a:r>
          </a:p>
          <a:p>
            <a:pPr>
              <a:spcBef>
                <a:spcPct val="0"/>
              </a:spcBef>
              <a:buClrTx/>
              <a:buFontTx/>
              <a:buChar char="•"/>
            </a:pPr>
            <a:r>
              <a:rPr lang="en-US" altLang="en-US" sz="1800" b="1"/>
              <a:t> Zaranj-Delaran road project</a:t>
            </a:r>
          </a:p>
        </p:txBody>
      </p:sp>
      <p:sp>
        <p:nvSpPr>
          <p:cNvPr id="164876" name="Text Box 12"/>
          <p:cNvSpPr txBox="1">
            <a:spLocks noChangeArrowheads="1"/>
          </p:cNvSpPr>
          <p:nvPr/>
        </p:nvSpPr>
        <p:spPr bwMode="auto">
          <a:xfrm>
            <a:off x="7239001" y="1295401"/>
            <a:ext cx="32226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Gwader Port</a:t>
            </a:r>
          </a:p>
          <a:p>
            <a:pPr>
              <a:spcBef>
                <a:spcPct val="0"/>
              </a:spcBef>
              <a:buClrTx/>
              <a:buFontTx/>
              <a:buChar char="•"/>
            </a:pPr>
            <a:r>
              <a:rPr lang="en-US" altLang="en-US" sz="1800" b="1"/>
              <a:t> $215M in trade</a:t>
            </a:r>
          </a:p>
          <a:p>
            <a:pPr>
              <a:spcBef>
                <a:spcPct val="0"/>
              </a:spcBef>
              <a:buClrTx/>
              <a:buFontTx/>
              <a:buChar char="•"/>
            </a:pPr>
            <a:r>
              <a:rPr lang="en-US" altLang="en-US" sz="1800" b="1"/>
              <a:t> Mineral resources</a:t>
            </a:r>
          </a:p>
          <a:p>
            <a:pPr>
              <a:spcBef>
                <a:spcPct val="0"/>
              </a:spcBef>
              <a:buClrTx/>
              <a:buFontTx/>
              <a:buChar char="•"/>
            </a:pPr>
            <a:r>
              <a:rPr lang="en-US" altLang="en-US" sz="1800" b="1"/>
              <a:t> Provides consumer goods</a:t>
            </a:r>
          </a:p>
        </p:txBody>
      </p:sp>
      <p:sp>
        <p:nvSpPr>
          <p:cNvPr id="164877" name="Text Box 13"/>
          <p:cNvSpPr txBox="1">
            <a:spLocks noChangeArrowheads="1"/>
          </p:cNvSpPr>
          <p:nvPr/>
        </p:nvSpPr>
        <p:spPr bwMode="auto">
          <a:xfrm>
            <a:off x="2362201" y="2209801"/>
            <a:ext cx="3159125" cy="1490663"/>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Transportation</a:t>
            </a:r>
          </a:p>
          <a:p>
            <a:pPr>
              <a:spcBef>
                <a:spcPct val="0"/>
              </a:spcBef>
              <a:buClrTx/>
              <a:buFontTx/>
              <a:buChar char="•"/>
            </a:pPr>
            <a:r>
              <a:rPr lang="en-US" altLang="en-US" sz="1800" b="1"/>
              <a:t> Telecommunications</a:t>
            </a:r>
          </a:p>
          <a:p>
            <a:pPr>
              <a:spcBef>
                <a:spcPct val="0"/>
              </a:spcBef>
              <a:buClrTx/>
              <a:buFontTx/>
              <a:buChar char="•"/>
            </a:pPr>
            <a:r>
              <a:rPr lang="en-US" altLang="en-US" sz="1800" b="1"/>
              <a:t> Chahbahar Port</a:t>
            </a:r>
          </a:p>
          <a:p>
            <a:pPr>
              <a:spcBef>
                <a:spcPct val="0"/>
              </a:spcBef>
              <a:buClrTx/>
              <a:buFontTx/>
              <a:buChar char="•"/>
            </a:pPr>
            <a:r>
              <a:rPr lang="en-US" altLang="en-US" sz="1800" b="1"/>
              <a:t> Highway Herat-Dogharom</a:t>
            </a:r>
          </a:p>
          <a:p>
            <a:pPr>
              <a:spcBef>
                <a:spcPct val="0"/>
              </a:spcBef>
              <a:buClrTx/>
              <a:buFontTx/>
              <a:buChar char="•"/>
            </a:pPr>
            <a:r>
              <a:rPr lang="en-US" altLang="en-US" sz="1800" b="1"/>
              <a:t> Power from Torba-e-Jan</a:t>
            </a:r>
          </a:p>
        </p:txBody>
      </p:sp>
    </p:spTree>
    <p:extLst>
      <p:ext uri="{BB962C8B-B14F-4D97-AF65-F5344CB8AC3E}">
        <p14:creationId xmlns:p14="http://schemas.microsoft.com/office/powerpoint/2010/main" val="201077276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4" grpId="0" animBg="1"/>
      <p:bldP spid="164875" grpId="0" animBg="1"/>
      <p:bldP spid="164876" grpId="0" animBg="1"/>
      <p:bldP spid="16487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AB288C00-B5E1-4985-AFA9-D05122777503}" type="slidenum">
              <a:rPr lang="en-US" altLang="en-US" sz="1000"/>
              <a:pPr algn="r">
                <a:spcBef>
                  <a:spcPct val="0"/>
                </a:spcBef>
                <a:buClrTx/>
                <a:buFontTx/>
                <a:buNone/>
              </a:pPr>
              <a:t>43</a:t>
            </a:fld>
            <a:endParaRPr lang="en-US" altLang="en-US" sz="1400"/>
          </a:p>
        </p:txBody>
      </p:sp>
      <p:sp>
        <p:nvSpPr>
          <p:cNvPr id="76803" name="Rectangle 2"/>
          <p:cNvSpPr>
            <a:spLocks noGrp="1" noChangeArrowheads="1"/>
          </p:cNvSpPr>
          <p:nvPr>
            <p:ph type="title" idx="4294967295"/>
          </p:nvPr>
        </p:nvSpPr>
        <p:spPr>
          <a:xfrm>
            <a:off x="2590801" y="762000"/>
            <a:ext cx="6799263" cy="249238"/>
          </a:xfrm>
        </p:spPr>
        <p:txBody>
          <a:bodyPr>
            <a:normAutofit fontScale="90000"/>
          </a:bodyPr>
          <a:lstStyle/>
          <a:p>
            <a:pPr eaLnBrk="1" hangingPunct="1"/>
            <a:r>
              <a:rPr lang="en-US" altLang="en-US" smtClean="0"/>
              <a:t/>
            </a:r>
            <a:br>
              <a:rPr lang="en-US" altLang="en-US" smtClean="0"/>
            </a:br>
            <a:r>
              <a:rPr lang="en-US" altLang="en-US" smtClean="0"/>
              <a:t>The Regional Economic View</a:t>
            </a:r>
          </a:p>
        </p:txBody>
      </p:sp>
      <p:sp>
        <p:nvSpPr>
          <p:cNvPr id="76804" name="Rectangle 3"/>
          <p:cNvSpPr>
            <a:spLocks noGrp="1" noChangeArrowheads="1"/>
          </p:cNvSpPr>
          <p:nvPr>
            <p:ph type="body" idx="4294967295"/>
          </p:nvPr>
        </p:nvSpPr>
        <p:spPr>
          <a:xfrm>
            <a:off x="2590800" y="1905000"/>
            <a:ext cx="7467600" cy="5124480"/>
          </a:xfrm>
        </p:spPr>
        <p:txBody>
          <a:bodyPr>
            <a:spAutoFit/>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76806"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76807" name="Picture 7" descr="Afghanistan_regional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57912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0" name="Text Box 8"/>
          <p:cNvSpPr txBox="1">
            <a:spLocks noChangeArrowheads="1"/>
          </p:cNvSpPr>
          <p:nvPr/>
        </p:nvSpPr>
        <p:spPr bwMode="auto">
          <a:xfrm>
            <a:off x="7467601" y="3657600"/>
            <a:ext cx="2803525" cy="666750"/>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Economic Colonialism</a:t>
            </a:r>
          </a:p>
          <a:p>
            <a:pPr>
              <a:spcBef>
                <a:spcPct val="0"/>
              </a:spcBef>
              <a:buClrTx/>
              <a:buFontTx/>
              <a:buChar char="•"/>
            </a:pPr>
            <a:r>
              <a:rPr lang="en-US" altLang="en-US" sz="1800" b="1"/>
              <a:t> APTTA</a:t>
            </a:r>
          </a:p>
        </p:txBody>
      </p:sp>
      <p:sp>
        <p:nvSpPr>
          <p:cNvPr id="166921" name="Text Box 9"/>
          <p:cNvSpPr txBox="1">
            <a:spLocks noChangeArrowheads="1"/>
          </p:cNvSpPr>
          <p:nvPr/>
        </p:nvSpPr>
        <p:spPr bwMode="auto">
          <a:xfrm>
            <a:off x="6629401" y="5562600"/>
            <a:ext cx="3336925" cy="941388"/>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Largest regional donor</a:t>
            </a:r>
          </a:p>
          <a:p>
            <a:pPr>
              <a:spcBef>
                <a:spcPct val="0"/>
              </a:spcBef>
              <a:buClrTx/>
              <a:buFontTx/>
              <a:buChar char="•"/>
            </a:pPr>
            <a:r>
              <a:rPr lang="en-US" altLang="en-US" sz="1800" b="1"/>
              <a:t> Chahbahar Port</a:t>
            </a:r>
          </a:p>
          <a:p>
            <a:pPr>
              <a:spcBef>
                <a:spcPct val="0"/>
              </a:spcBef>
              <a:buClrTx/>
              <a:buFontTx/>
              <a:buChar char="•"/>
            </a:pPr>
            <a:r>
              <a:rPr lang="en-US" altLang="en-US" sz="1800" b="1"/>
              <a:t> Zaranj-Delaran road project</a:t>
            </a:r>
          </a:p>
        </p:txBody>
      </p:sp>
      <p:sp>
        <p:nvSpPr>
          <p:cNvPr id="166922" name="Text Box 10"/>
          <p:cNvSpPr txBox="1">
            <a:spLocks noChangeArrowheads="1"/>
          </p:cNvSpPr>
          <p:nvPr/>
        </p:nvSpPr>
        <p:spPr bwMode="auto">
          <a:xfrm>
            <a:off x="7239001" y="1295401"/>
            <a:ext cx="32226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Gwader Port</a:t>
            </a:r>
          </a:p>
          <a:p>
            <a:pPr>
              <a:spcBef>
                <a:spcPct val="0"/>
              </a:spcBef>
              <a:buClrTx/>
              <a:buFontTx/>
              <a:buChar char="•"/>
            </a:pPr>
            <a:r>
              <a:rPr lang="en-US" altLang="en-US" sz="1800" b="1"/>
              <a:t> $215M in trade</a:t>
            </a:r>
          </a:p>
          <a:p>
            <a:pPr>
              <a:spcBef>
                <a:spcPct val="0"/>
              </a:spcBef>
              <a:buClrTx/>
              <a:buFontTx/>
              <a:buChar char="•"/>
            </a:pPr>
            <a:r>
              <a:rPr lang="en-US" altLang="en-US" sz="1800" b="1"/>
              <a:t> Mineral resources</a:t>
            </a:r>
          </a:p>
          <a:p>
            <a:pPr>
              <a:spcBef>
                <a:spcPct val="0"/>
              </a:spcBef>
              <a:buClrTx/>
              <a:buFontTx/>
              <a:buChar char="•"/>
            </a:pPr>
            <a:r>
              <a:rPr lang="en-US" altLang="en-US" sz="1800" b="1"/>
              <a:t> Provides consumer goods</a:t>
            </a:r>
          </a:p>
        </p:txBody>
      </p:sp>
      <p:sp>
        <p:nvSpPr>
          <p:cNvPr id="166923" name="Text Box 11"/>
          <p:cNvSpPr txBox="1">
            <a:spLocks noChangeArrowheads="1"/>
          </p:cNvSpPr>
          <p:nvPr/>
        </p:nvSpPr>
        <p:spPr bwMode="auto">
          <a:xfrm>
            <a:off x="2362201" y="2438401"/>
            <a:ext cx="31591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Transportation</a:t>
            </a:r>
          </a:p>
          <a:p>
            <a:pPr>
              <a:spcBef>
                <a:spcPct val="0"/>
              </a:spcBef>
              <a:buClrTx/>
              <a:buFontTx/>
              <a:buChar char="•"/>
            </a:pPr>
            <a:r>
              <a:rPr lang="en-US" altLang="en-US" sz="1800" b="1"/>
              <a:t> Chahbahar Port</a:t>
            </a:r>
          </a:p>
          <a:p>
            <a:pPr>
              <a:spcBef>
                <a:spcPct val="0"/>
              </a:spcBef>
              <a:buClrTx/>
              <a:buFontTx/>
              <a:buChar char="•"/>
            </a:pPr>
            <a:r>
              <a:rPr lang="en-US" altLang="en-US" sz="1800" b="1"/>
              <a:t> Highway Herat-Dogharom</a:t>
            </a:r>
          </a:p>
          <a:p>
            <a:pPr>
              <a:spcBef>
                <a:spcPct val="0"/>
              </a:spcBef>
              <a:buClrTx/>
              <a:buFontTx/>
              <a:buChar char="•"/>
            </a:pPr>
            <a:r>
              <a:rPr lang="en-US" altLang="en-US" sz="1800" b="1"/>
              <a:t> Power from Torba-e-Jan</a:t>
            </a:r>
          </a:p>
        </p:txBody>
      </p:sp>
    </p:spTree>
    <p:extLst>
      <p:ext uri="{BB962C8B-B14F-4D97-AF65-F5344CB8AC3E}">
        <p14:creationId xmlns:p14="http://schemas.microsoft.com/office/powerpoint/2010/main" val="1767320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9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0" grpId="0" animBg="1"/>
      <p:bldP spid="166921" grpId="0" animBg="1"/>
      <p:bldP spid="166922" grpId="0" animBg="1"/>
      <p:bldP spid="16692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15F03542-A0C7-41D6-8B6B-1A9724CF6BCE}" type="slidenum">
              <a:rPr lang="en-US" altLang="en-US" sz="1000"/>
              <a:pPr algn="r">
                <a:spcBef>
                  <a:spcPct val="0"/>
                </a:spcBef>
                <a:buClrTx/>
                <a:buFontTx/>
                <a:buNone/>
              </a:pPr>
              <a:t>44</a:t>
            </a:fld>
            <a:endParaRPr lang="en-US" altLang="en-US" sz="1400"/>
          </a:p>
        </p:txBody>
      </p:sp>
      <p:sp>
        <p:nvSpPr>
          <p:cNvPr id="78851" name="Rectangle 2"/>
          <p:cNvSpPr>
            <a:spLocks noGrp="1" noChangeArrowheads="1"/>
          </p:cNvSpPr>
          <p:nvPr>
            <p:ph type="title" idx="4294967295"/>
          </p:nvPr>
        </p:nvSpPr>
        <p:spPr>
          <a:xfrm>
            <a:off x="2590801" y="762000"/>
            <a:ext cx="6799263" cy="249238"/>
          </a:xfrm>
        </p:spPr>
        <p:txBody>
          <a:bodyPr>
            <a:normAutofit fontScale="90000"/>
          </a:bodyPr>
          <a:lstStyle/>
          <a:p>
            <a:pPr eaLnBrk="1" hangingPunct="1"/>
            <a:r>
              <a:rPr lang="en-US" altLang="en-US" smtClean="0"/>
              <a:t/>
            </a:r>
            <a:br>
              <a:rPr lang="en-US" altLang="en-US" smtClean="0"/>
            </a:br>
            <a:r>
              <a:rPr lang="en-US" altLang="en-US" smtClean="0"/>
              <a:t>The Regional Economic View</a:t>
            </a:r>
          </a:p>
        </p:txBody>
      </p:sp>
      <p:sp>
        <p:nvSpPr>
          <p:cNvPr id="78852" name="Rectangle 3"/>
          <p:cNvSpPr>
            <a:spLocks noGrp="1" noChangeArrowheads="1"/>
          </p:cNvSpPr>
          <p:nvPr>
            <p:ph type="body" idx="4294967295"/>
          </p:nvPr>
        </p:nvSpPr>
        <p:spPr>
          <a:xfrm>
            <a:off x="2590800" y="1905000"/>
            <a:ext cx="7467600" cy="5124480"/>
          </a:xfrm>
        </p:spPr>
        <p:txBody>
          <a:bodyPr>
            <a:spAutoFit/>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78854"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78855" name="Picture 7" descr="Afghanistan_regional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57912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8" name="Text Box 8"/>
          <p:cNvSpPr txBox="1">
            <a:spLocks noChangeArrowheads="1"/>
          </p:cNvSpPr>
          <p:nvPr/>
        </p:nvSpPr>
        <p:spPr bwMode="auto">
          <a:xfrm>
            <a:off x="7467601" y="3657600"/>
            <a:ext cx="2803525" cy="666750"/>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Economic Colonialism</a:t>
            </a:r>
          </a:p>
          <a:p>
            <a:pPr>
              <a:spcBef>
                <a:spcPct val="0"/>
              </a:spcBef>
              <a:buClrTx/>
              <a:buFontTx/>
              <a:buChar char="•"/>
            </a:pPr>
            <a:r>
              <a:rPr lang="en-US" altLang="en-US" sz="1800" b="1"/>
              <a:t> APTTA</a:t>
            </a:r>
          </a:p>
        </p:txBody>
      </p:sp>
      <p:sp>
        <p:nvSpPr>
          <p:cNvPr id="168969" name="Text Box 9"/>
          <p:cNvSpPr txBox="1">
            <a:spLocks noChangeArrowheads="1"/>
          </p:cNvSpPr>
          <p:nvPr/>
        </p:nvSpPr>
        <p:spPr bwMode="auto">
          <a:xfrm>
            <a:off x="6629401" y="5562600"/>
            <a:ext cx="3336925" cy="941388"/>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Largest regional donor</a:t>
            </a:r>
          </a:p>
          <a:p>
            <a:pPr>
              <a:spcBef>
                <a:spcPct val="0"/>
              </a:spcBef>
              <a:buClrTx/>
              <a:buFontTx/>
              <a:buChar char="•"/>
            </a:pPr>
            <a:r>
              <a:rPr lang="en-US" altLang="en-US" sz="1800" b="1"/>
              <a:t> Chahbahar Port</a:t>
            </a:r>
          </a:p>
          <a:p>
            <a:pPr>
              <a:spcBef>
                <a:spcPct val="0"/>
              </a:spcBef>
              <a:buClrTx/>
              <a:buFontTx/>
              <a:buChar char="•"/>
            </a:pPr>
            <a:r>
              <a:rPr lang="en-US" altLang="en-US" sz="1800" b="1"/>
              <a:t> Zaranj-Delaran road project</a:t>
            </a:r>
          </a:p>
        </p:txBody>
      </p:sp>
      <p:sp>
        <p:nvSpPr>
          <p:cNvPr id="168970" name="Text Box 10"/>
          <p:cNvSpPr txBox="1">
            <a:spLocks noChangeArrowheads="1"/>
          </p:cNvSpPr>
          <p:nvPr/>
        </p:nvSpPr>
        <p:spPr bwMode="auto">
          <a:xfrm>
            <a:off x="7239001" y="1295401"/>
            <a:ext cx="32226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Gwader Port</a:t>
            </a:r>
          </a:p>
          <a:p>
            <a:pPr>
              <a:spcBef>
                <a:spcPct val="0"/>
              </a:spcBef>
              <a:buClrTx/>
              <a:buFontTx/>
              <a:buChar char="•"/>
            </a:pPr>
            <a:r>
              <a:rPr lang="en-US" altLang="en-US" sz="1800" b="1"/>
              <a:t> $215M in trade</a:t>
            </a:r>
          </a:p>
          <a:p>
            <a:pPr>
              <a:spcBef>
                <a:spcPct val="0"/>
              </a:spcBef>
              <a:buClrTx/>
              <a:buFontTx/>
              <a:buChar char="•"/>
            </a:pPr>
            <a:r>
              <a:rPr lang="en-US" altLang="en-US" sz="1800" b="1"/>
              <a:t> Mineral resources</a:t>
            </a:r>
          </a:p>
          <a:p>
            <a:pPr>
              <a:spcBef>
                <a:spcPct val="0"/>
              </a:spcBef>
              <a:buClrTx/>
              <a:buFontTx/>
              <a:buChar char="•"/>
            </a:pPr>
            <a:r>
              <a:rPr lang="en-US" altLang="en-US" sz="1800" b="1"/>
              <a:t> Provides consumer goods</a:t>
            </a:r>
          </a:p>
        </p:txBody>
      </p:sp>
      <p:sp>
        <p:nvSpPr>
          <p:cNvPr id="168971" name="Text Box 11"/>
          <p:cNvSpPr txBox="1">
            <a:spLocks noChangeArrowheads="1"/>
          </p:cNvSpPr>
          <p:nvPr/>
        </p:nvSpPr>
        <p:spPr bwMode="auto">
          <a:xfrm>
            <a:off x="2362201" y="2438401"/>
            <a:ext cx="31591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Transportation</a:t>
            </a:r>
          </a:p>
          <a:p>
            <a:pPr>
              <a:spcBef>
                <a:spcPct val="0"/>
              </a:spcBef>
              <a:buClrTx/>
              <a:buFontTx/>
              <a:buChar char="•"/>
            </a:pPr>
            <a:r>
              <a:rPr lang="en-US" altLang="en-US" sz="1800" b="1"/>
              <a:t> Chahbahar Port</a:t>
            </a:r>
          </a:p>
          <a:p>
            <a:pPr>
              <a:spcBef>
                <a:spcPct val="0"/>
              </a:spcBef>
              <a:buClrTx/>
              <a:buFontTx/>
              <a:buChar char="•"/>
            </a:pPr>
            <a:r>
              <a:rPr lang="en-US" altLang="en-US" sz="1800" b="1"/>
              <a:t> Highway Herat-Dogharom</a:t>
            </a:r>
          </a:p>
          <a:p>
            <a:pPr>
              <a:spcBef>
                <a:spcPct val="0"/>
              </a:spcBef>
              <a:buClrTx/>
              <a:buFontTx/>
              <a:buChar char="•"/>
            </a:pPr>
            <a:r>
              <a:rPr lang="en-US" altLang="en-US" sz="1800" b="1"/>
              <a:t> Power from Torba-e-Jan</a:t>
            </a:r>
          </a:p>
        </p:txBody>
      </p:sp>
    </p:spTree>
    <p:extLst>
      <p:ext uri="{BB962C8B-B14F-4D97-AF65-F5344CB8AC3E}">
        <p14:creationId xmlns:p14="http://schemas.microsoft.com/office/powerpoint/2010/main" val="31602101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8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8" grpId="0" animBg="1"/>
      <p:bldP spid="168969" grpId="0" animBg="1"/>
      <p:bldP spid="168970" grpId="0" animBg="1"/>
      <p:bldP spid="16897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815FCE21-2E3F-432A-923D-FE4C31B3CF54}" type="slidenum">
              <a:rPr lang="en-US" altLang="en-US" sz="1000"/>
              <a:pPr algn="r">
                <a:spcBef>
                  <a:spcPct val="0"/>
                </a:spcBef>
                <a:buClrTx/>
                <a:buFontTx/>
                <a:buNone/>
              </a:pPr>
              <a:t>45</a:t>
            </a:fld>
            <a:endParaRPr lang="en-US" altLang="en-US" sz="1400"/>
          </a:p>
        </p:txBody>
      </p:sp>
      <p:sp>
        <p:nvSpPr>
          <p:cNvPr id="80899" name="Rectangle 2"/>
          <p:cNvSpPr>
            <a:spLocks noGrp="1" noChangeArrowheads="1"/>
          </p:cNvSpPr>
          <p:nvPr>
            <p:ph type="title" idx="4294967295"/>
          </p:nvPr>
        </p:nvSpPr>
        <p:spPr>
          <a:xfrm>
            <a:off x="2590801" y="762000"/>
            <a:ext cx="6799263" cy="249238"/>
          </a:xfrm>
        </p:spPr>
        <p:txBody>
          <a:bodyPr>
            <a:normAutofit fontScale="90000"/>
          </a:bodyPr>
          <a:lstStyle/>
          <a:p>
            <a:pPr eaLnBrk="1" hangingPunct="1"/>
            <a:r>
              <a:rPr lang="en-US" altLang="en-US" smtClean="0"/>
              <a:t/>
            </a:r>
            <a:br>
              <a:rPr lang="en-US" altLang="en-US" smtClean="0"/>
            </a:br>
            <a:r>
              <a:rPr lang="en-US" altLang="en-US" smtClean="0"/>
              <a:t>The Regional Economic View</a:t>
            </a:r>
          </a:p>
        </p:txBody>
      </p:sp>
      <p:sp>
        <p:nvSpPr>
          <p:cNvPr id="80900" name="Rectangle 3"/>
          <p:cNvSpPr>
            <a:spLocks noGrp="1" noChangeArrowheads="1"/>
          </p:cNvSpPr>
          <p:nvPr>
            <p:ph type="body" idx="4294967295"/>
          </p:nvPr>
        </p:nvSpPr>
        <p:spPr>
          <a:xfrm>
            <a:off x="2590800" y="1905000"/>
            <a:ext cx="7467600" cy="5124480"/>
          </a:xfrm>
        </p:spPr>
        <p:txBody>
          <a:bodyPr>
            <a:spAutoFit/>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80902"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80903" name="Picture 7" descr="Afghanistan_regional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57912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6" name="Text Box 8"/>
          <p:cNvSpPr txBox="1">
            <a:spLocks noChangeArrowheads="1"/>
          </p:cNvSpPr>
          <p:nvPr/>
        </p:nvSpPr>
        <p:spPr bwMode="auto">
          <a:xfrm>
            <a:off x="7467601" y="3657600"/>
            <a:ext cx="2803525" cy="666750"/>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Economic Colonialism</a:t>
            </a:r>
          </a:p>
          <a:p>
            <a:pPr>
              <a:spcBef>
                <a:spcPct val="0"/>
              </a:spcBef>
              <a:buClrTx/>
              <a:buFontTx/>
              <a:buChar char="•"/>
            </a:pPr>
            <a:r>
              <a:rPr lang="en-US" altLang="en-US" sz="1800" b="1"/>
              <a:t> APTTA</a:t>
            </a:r>
          </a:p>
        </p:txBody>
      </p:sp>
      <p:sp>
        <p:nvSpPr>
          <p:cNvPr id="171017" name="Text Box 9"/>
          <p:cNvSpPr txBox="1">
            <a:spLocks noChangeArrowheads="1"/>
          </p:cNvSpPr>
          <p:nvPr/>
        </p:nvSpPr>
        <p:spPr bwMode="auto">
          <a:xfrm>
            <a:off x="6629401" y="5562600"/>
            <a:ext cx="3336925" cy="941388"/>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Largest regional donor</a:t>
            </a:r>
          </a:p>
          <a:p>
            <a:pPr>
              <a:spcBef>
                <a:spcPct val="0"/>
              </a:spcBef>
              <a:buClrTx/>
              <a:buFontTx/>
              <a:buChar char="•"/>
            </a:pPr>
            <a:r>
              <a:rPr lang="en-US" altLang="en-US" sz="1800" b="1"/>
              <a:t> Chahbahar Port</a:t>
            </a:r>
          </a:p>
          <a:p>
            <a:pPr>
              <a:spcBef>
                <a:spcPct val="0"/>
              </a:spcBef>
              <a:buClrTx/>
              <a:buFontTx/>
              <a:buChar char="•"/>
            </a:pPr>
            <a:r>
              <a:rPr lang="en-US" altLang="en-US" sz="1800" b="1"/>
              <a:t> Zaranj-Delaran road project</a:t>
            </a:r>
          </a:p>
        </p:txBody>
      </p:sp>
      <p:sp>
        <p:nvSpPr>
          <p:cNvPr id="171018" name="Text Box 10"/>
          <p:cNvSpPr txBox="1">
            <a:spLocks noChangeArrowheads="1"/>
          </p:cNvSpPr>
          <p:nvPr/>
        </p:nvSpPr>
        <p:spPr bwMode="auto">
          <a:xfrm>
            <a:off x="7239001" y="1295401"/>
            <a:ext cx="32226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Gwader Port</a:t>
            </a:r>
          </a:p>
          <a:p>
            <a:pPr>
              <a:spcBef>
                <a:spcPct val="0"/>
              </a:spcBef>
              <a:buClrTx/>
              <a:buFontTx/>
              <a:buChar char="•"/>
            </a:pPr>
            <a:r>
              <a:rPr lang="en-US" altLang="en-US" sz="1800" b="1"/>
              <a:t> $215M in trade</a:t>
            </a:r>
          </a:p>
          <a:p>
            <a:pPr>
              <a:spcBef>
                <a:spcPct val="0"/>
              </a:spcBef>
              <a:buClrTx/>
              <a:buFontTx/>
              <a:buChar char="•"/>
            </a:pPr>
            <a:r>
              <a:rPr lang="en-US" altLang="en-US" sz="1800" b="1"/>
              <a:t> Mineral resources</a:t>
            </a:r>
          </a:p>
          <a:p>
            <a:pPr>
              <a:spcBef>
                <a:spcPct val="0"/>
              </a:spcBef>
              <a:buClrTx/>
              <a:buFontTx/>
              <a:buChar char="•"/>
            </a:pPr>
            <a:r>
              <a:rPr lang="en-US" altLang="en-US" sz="1800" b="1"/>
              <a:t> Provides consumer goods</a:t>
            </a:r>
          </a:p>
        </p:txBody>
      </p:sp>
      <p:sp>
        <p:nvSpPr>
          <p:cNvPr id="171019" name="Text Box 11"/>
          <p:cNvSpPr txBox="1">
            <a:spLocks noChangeArrowheads="1"/>
          </p:cNvSpPr>
          <p:nvPr/>
        </p:nvSpPr>
        <p:spPr bwMode="auto">
          <a:xfrm>
            <a:off x="2362201" y="2438401"/>
            <a:ext cx="31591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Transportation</a:t>
            </a:r>
          </a:p>
          <a:p>
            <a:pPr>
              <a:spcBef>
                <a:spcPct val="0"/>
              </a:spcBef>
              <a:buClrTx/>
              <a:buFontTx/>
              <a:buChar char="•"/>
            </a:pPr>
            <a:r>
              <a:rPr lang="en-US" altLang="en-US" sz="1800" b="1"/>
              <a:t> Chahbahar Port</a:t>
            </a:r>
          </a:p>
          <a:p>
            <a:pPr>
              <a:spcBef>
                <a:spcPct val="0"/>
              </a:spcBef>
              <a:buClrTx/>
              <a:buFontTx/>
              <a:buChar char="•"/>
            </a:pPr>
            <a:r>
              <a:rPr lang="en-US" altLang="en-US" sz="1800" b="1"/>
              <a:t> Highway Herat-Dogharom</a:t>
            </a:r>
          </a:p>
          <a:p>
            <a:pPr>
              <a:spcBef>
                <a:spcPct val="0"/>
              </a:spcBef>
              <a:buClrTx/>
              <a:buFontTx/>
              <a:buChar char="•"/>
            </a:pPr>
            <a:r>
              <a:rPr lang="en-US" altLang="en-US" sz="1800" b="1"/>
              <a:t> Power from Torba-e-Jan</a:t>
            </a:r>
          </a:p>
        </p:txBody>
      </p:sp>
    </p:spTree>
    <p:extLst>
      <p:ext uri="{BB962C8B-B14F-4D97-AF65-F5344CB8AC3E}">
        <p14:creationId xmlns:p14="http://schemas.microsoft.com/office/powerpoint/2010/main" val="2374902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0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0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6" grpId="0" animBg="1"/>
      <p:bldP spid="171017" grpId="0" animBg="1"/>
      <p:bldP spid="171018" grpId="0" animBg="1"/>
      <p:bldP spid="17101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A8228C4F-75F4-4E4F-847E-5990E01258E7}" type="slidenum">
              <a:rPr lang="en-US" altLang="en-US" sz="1000"/>
              <a:pPr algn="r">
                <a:spcBef>
                  <a:spcPct val="0"/>
                </a:spcBef>
                <a:buClrTx/>
                <a:buFontTx/>
                <a:buNone/>
              </a:pPr>
              <a:t>46</a:t>
            </a:fld>
            <a:endParaRPr lang="en-US" altLang="en-US" sz="1400"/>
          </a:p>
        </p:txBody>
      </p:sp>
      <p:sp>
        <p:nvSpPr>
          <p:cNvPr id="82947" name="Rectangle 2"/>
          <p:cNvSpPr>
            <a:spLocks noGrp="1" noChangeArrowheads="1"/>
          </p:cNvSpPr>
          <p:nvPr>
            <p:ph type="title" idx="4294967295"/>
          </p:nvPr>
        </p:nvSpPr>
        <p:spPr>
          <a:xfrm>
            <a:off x="2590801" y="762000"/>
            <a:ext cx="6799263" cy="249238"/>
          </a:xfrm>
        </p:spPr>
        <p:txBody>
          <a:bodyPr>
            <a:normAutofit fontScale="90000"/>
          </a:bodyPr>
          <a:lstStyle/>
          <a:p>
            <a:pPr eaLnBrk="1" hangingPunct="1"/>
            <a:r>
              <a:rPr lang="en-US" altLang="en-US" smtClean="0"/>
              <a:t/>
            </a:r>
            <a:br>
              <a:rPr lang="en-US" altLang="en-US" smtClean="0"/>
            </a:br>
            <a:r>
              <a:rPr lang="en-US" altLang="en-US" smtClean="0"/>
              <a:t>The Regional Economic View</a:t>
            </a:r>
          </a:p>
        </p:txBody>
      </p:sp>
      <p:sp>
        <p:nvSpPr>
          <p:cNvPr id="82948" name="Rectangle 3"/>
          <p:cNvSpPr>
            <a:spLocks noGrp="1" noChangeArrowheads="1"/>
          </p:cNvSpPr>
          <p:nvPr>
            <p:ph type="body" idx="4294967295"/>
          </p:nvPr>
        </p:nvSpPr>
        <p:spPr>
          <a:xfrm>
            <a:off x="2590800" y="1905000"/>
            <a:ext cx="7467600" cy="5124480"/>
          </a:xfrm>
        </p:spPr>
        <p:txBody>
          <a:bodyPr>
            <a:spAutoFit/>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8295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82951" name="Picture 7" descr="Afghanistan_regional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57912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4" name="Text Box 8"/>
          <p:cNvSpPr txBox="1">
            <a:spLocks noChangeArrowheads="1"/>
          </p:cNvSpPr>
          <p:nvPr/>
        </p:nvSpPr>
        <p:spPr bwMode="auto">
          <a:xfrm>
            <a:off x="7467601" y="3657600"/>
            <a:ext cx="2803525" cy="666750"/>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Economic Colonialism</a:t>
            </a:r>
          </a:p>
          <a:p>
            <a:pPr>
              <a:spcBef>
                <a:spcPct val="0"/>
              </a:spcBef>
              <a:buClrTx/>
              <a:buFontTx/>
              <a:buChar char="•"/>
            </a:pPr>
            <a:r>
              <a:rPr lang="en-US" altLang="en-US" sz="1800" b="1"/>
              <a:t> APTTA</a:t>
            </a:r>
          </a:p>
        </p:txBody>
      </p:sp>
      <p:sp>
        <p:nvSpPr>
          <p:cNvPr id="173065" name="Text Box 9"/>
          <p:cNvSpPr txBox="1">
            <a:spLocks noChangeArrowheads="1"/>
          </p:cNvSpPr>
          <p:nvPr/>
        </p:nvSpPr>
        <p:spPr bwMode="auto">
          <a:xfrm>
            <a:off x="6629401" y="5562600"/>
            <a:ext cx="3336925" cy="941388"/>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Largest regional donor</a:t>
            </a:r>
          </a:p>
          <a:p>
            <a:pPr>
              <a:spcBef>
                <a:spcPct val="0"/>
              </a:spcBef>
              <a:buClrTx/>
              <a:buFontTx/>
              <a:buChar char="•"/>
            </a:pPr>
            <a:r>
              <a:rPr lang="en-US" altLang="en-US" sz="1800" b="1"/>
              <a:t> Chahbahar Port</a:t>
            </a:r>
          </a:p>
          <a:p>
            <a:pPr>
              <a:spcBef>
                <a:spcPct val="0"/>
              </a:spcBef>
              <a:buClrTx/>
              <a:buFontTx/>
              <a:buChar char="•"/>
            </a:pPr>
            <a:r>
              <a:rPr lang="en-US" altLang="en-US" sz="1800" b="1"/>
              <a:t> Zaranj-Delaran road project</a:t>
            </a:r>
          </a:p>
        </p:txBody>
      </p:sp>
      <p:sp>
        <p:nvSpPr>
          <p:cNvPr id="173066" name="Text Box 10"/>
          <p:cNvSpPr txBox="1">
            <a:spLocks noChangeArrowheads="1"/>
          </p:cNvSpPr>
          <p:nvPr/>
        </p:nvSpPr>
        <p:spPr bwMode="auto">
          <a:xfrm>
            <a:off x="7239001" y="1295401"/>
            <a:ext cx="32226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Gwader Port</a:t>
            </a:r>
          </a:p>
          <a:p>
            <a:pPr>
              <a:spcBef>
                <a:spcPct val="0"/>
              </a:spcBef>
              <a:buClrTx/>
              <a:buFontTx/>
              <a:buChar char="•"/>
            </a:pPr>
            <a:r>
              <a:rPr lang="en-US" altLang="en-US" sz="1800" b="1"/>
              <a:t> $215M in trade</a:t>
            </a:r>
          </a:p>
          <a:p>
            <a:pPr>
              <a:spcBef>
                <a:spcPct val="0"/>
              </a:spcBef>
              <a:buClrTx/>
              <a:buFontTx/>
              <a:buChar char="•"/>
            </a:pPr>
            <a:r>
              <a:rPr lang="en-US" altLang="en-US" sz="1800" b="1"/>
              <a:t> Mineral resources</a:t>
            </a:r>
          </a:p>
          <a:p>
            <a:pPr>
              <a:spcBef>
                <a:spcPct val="0"/>
              </a:spcBef>
              <a:buClrTx/>
              <a:buFontTx/>
              <a:buChar char="•"/>
            </a:pPr>
            <a:r>
              <a:rPr lang="en-US" altLang="en-US" sz="1800" b="1"/>
              <a:t> Provides consumer goods</a:t>
            </a:r>
          </a:p>
        </p:txBody>
      </p:sp>
      <p:sp>
        <p:nvSpPr>
          <p:cNvPr id="173067" name="Text Box 11"/>
          <p:cNvSpPr txBox="1">
            <a:spLocks noChangeArrowheads="1"/>
          </p:cNvSpPr>
          <p:nvPr/>
        </p:nvSpPr>
        <p:spPr bwMode="auto">
          <a:xfrm>
            <a:off x="2362201" y="2438401"/>
            <a:ext cx="31591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Transportation</a:t>
            </a:r>
          </a:p>
          <a:p>
            <a:pPr>
              <a:spcBef>
                <a:spcPct val="0"/>
              </a:spcBef>
              <a:buClrTx/>
              <a:buFontTx/>
              <a:buChar char="•"/>
            </a:pPr>
            <a:r>
              <a:rPr lang="en-US" altLang="en-US" sz="1800" b="1"/>
              <a:t> Chahbahar Port</a:t>
            </a:r>
          </a:p>
          <a:p>
            <a:pPr>
              <a:spcBef>
                <a:spcPct val="0"/>
              </a:spcBef>
              <a:buClrTx/>
              <a:buFontTx/>
              <a:buChar char="•"/>
            </a:pPr>
            <a:r>
              <a:rPr lang="en-US" altLang="en-US" sz="1800" b="1"/>
              <a:t> Highway Herat-Dogharom</a:t>
            </a:r>
          </a:p>
          <a:p>
            <a:pPr>
              <a:spcBef>
                <a:spcPct val="0"/>
              </a:spcBef>
              <a:buClrTx/>
              <a:buFontTx/>
              <a:buChar char="•"/>
            </a:pPr>
            <a:r>
              <a:rPr lang="en-US" altLang="en-US" sz="1800" b="1"/>
              <a:t> Power from Torba-e-Jan</a:t>
            </a:r>
          </a:p>
        </p:txBody>
      </p:sp>
    </p:spTree>
    <p:extLst>
      <p:ext uri="{BB962C8B-B14F-4D97-AF65-F5344CB8AC3E}">
        <p14:creationId xmlns:p14="http://schemas.microsoft.com/office/powerpoint/2010/main" val="2229575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0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4" grpId="0" animBg="1"/>
      <p:bldP spid="173065" grpId="0" animBg="1"/>
      <p:bldP spid="173066" grpId="0" animBg="1"/>
      <p:bldP spid="17306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C6AF8782-C48D-4CA9-AF03-410CE61AEA80}" type="slidenum">
              <a:rPr lang="en-US" altLang="en-US" sz="1000"/>
              <a:pPr algn="r">
                <a:spcBef>
                  <a:spcPct val="0"/>
                </a:spcBef>
                <a:buClrTx/>
                <a:buFontTx/>
                <a:buNone/>
              </a:pPr>
              <a:t>47</a:t>
            </a:fld>
            <a:endParaRPr lang="en-US" altLang="en-US" sz="1400"/>
          </a:p>
        </p:txBody>
      </p:sp>
      <p:sp>
        <p:nvSpPr>
          <p:cNvPr id="84995" name="Rectangle 2"/>
          <p:cNvSpPr>
            <a:spLocks noGrp="1" noChangeArrowheads="1"/>
          </p:cNvSpPr>
          <p:nvPr>
            <p:ph type="title" idx="4294967295"/>
          </p:nvPr>
        </p:nvSpPr>
        <p:spPr>
          <a:xfrm>
            <a:off x="2590801" y="762000"/>
            <a:ext cx="6799263" cy="249238"/>
          </a:xfrm>
        </p:spPr>
        <p:txBody>
          <a:bodyPr>
            <a:normAutofit fontScale="90000"/>
          </a:bodyPr>
          <a:lstStyle/>
          <a:p>
            <a:pPr eaLnBrk="1" hangingPunct="1"/>
            <a:r>
              <a:rPr lang="en-US" altLang="en-US" smtClean="0"/>
              <a:t/>
            </a:r>
            <a:br>
              <a:rPr lang="en-US" altLang="en-US" smtClean="0"/>
            </a:br>
            <a:r>
              <a:rPr lang="en-US" altLang="en-US" smtClean="0"/>
              <a:t>The Regional Economic View</a:t>
            </a:r>
          </a:p>
        </p:txBody>
      </p:sp>
      <p:sp>
        <p:nvSpPr>
          <p:cNvPr id="84996" name="Rectangle 3"/>
          <p:cNvSpPr>
            <a:spLocks noGrp="1" noChangeArrowheads="1"/>
          </p:cNvSpPr>
          <p:nvPr>
            <p:ph type="body" idx="4294967295"/>
          </p:nvPr>
        </p:nvSpPr>
        <p:spPr>
          <a:xfrm>
            <a:off x="2590800" y="1905000"/>
            <a:ext cx="7467600" cy="5124480"/>
          </a:xfrm>
        </p:spPr>
        <p:txBody>
          <a:bodyPr>
            <a:spAutoFit/>
          </a:bodyPr>
          <a:lstStyle/>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a:p>
            <a:pPr eaLnBrk="1" hangingPunct="1"/>
            <a:endParaRPr lang="en-US" altLang="en-US" smtClean="0"/>
          </a:p>
        </p:txBody>
      </p:sp>
      <p:sp>
        <p:nvSpPr>
          <p:cNvPr id="84998"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84999" name="Picture 7" descr="Afghanistan_regional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57912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2" name="Text Box 8"/>
          <p:cNvSpPr txBox="1">
            <a:spLocks noChangeArrowheads="1"/>
          </p:cNvSpPr>
          <p:nvPr/>
        </p:nvSpPr>
        <p:spPr bwMode="auto">
          <a:xfrm>
            <a:off x="7467601" y="3657600"/>
            <a:ext cx="2803525" cy="666750"/>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Economic Colonialism</a:t>
            </a:r>
          </a:p>
          <a:p>
            <a:pPr>
              <a:spcBef>
                <a:spcPct val="0"/>
              </a:spcBef>
              <a:buClrTx/>
              <a:buFontTx/>
              <a:buChar char="•"/>
            </a:pPr>
            <a:r>
              <a:rPr lang="en-US" altLang="en-US" sz="1800" b="1"/>
              <a:t> APTTA</a:t>
            </a:r>
          </a:p>
        </p:txBody>
      </p:sp>
      <p:sp>
        <p:nvSpPr>
          <p:cNvPr id="175113" name="Text Box 9"/>
          <p:cNvSpPr txBox="1">
            <a:spLocks noChangeArrowheads="1"/>
          </p:cNvSpPr>
          <p:nvPr/>
        </p:nvSpPr>
        <p:spPr bwMode="auto">
          <a:xfrm>
            <a:off x="6629401" y="5562600"/>
            <a:ext cx="3336925" cy="941388"/>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Largest regional donor</a:t>
            </a:r>
          </a:p>
          <a:p>
            <a:pPr>
              <a:spcBef>
                <a:spcPct val="0"/>
              </a:spcBef>
              <a:buClrTx/>
              <a:buFontTx/>
              <a:buChar char="•"/>
            </a:pPr>
            <a:r>
              <a:rPr lang="en-US" altLang="en-US" sz="1800" b="1"/>
              <a:t> Chahbahar Port</a:t>
            </a:r>
          </a:p>
          <a:p>
            <a:pPr>
              <a:spcBef>
                <a:spcPct val="0"/>
              </a:spcBef>
              <a:buClrTx/>
              <a:buFontTx/>
              <a:buChar char="•"/>
            </a:pPr>
            <a:r>
              <a:rPr lang="en-US" altLang="en-US" sz="1800" b="1"/>
              <a:t> Zaranj-Delaran road project</a:t>
            </a:r>
          </a:p>
        </p:txBody>
      </p:sp>
      <p:sp>
        <p:nvSpPr>
          <p:cNvPr id="175114" name="Text Box 10"/>
          <p:cNvSpPr txBox="1">
            <a:spLocks noChangeArrowheads="1"/>
          </p:cNvSpPr>
          <p:nvPr/>
        </p:nvSpPr>
        <p:spPr bwMode="auto">
          <a:xfrm>
            <a:off x="7239001" y="1295401"/>
            <a:ext cx="32226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Gwader Port</a:t>
            </a:r>
          </a:p>
          <a:p>
            <a:pPr>
              <a:spcBef>
                <a:spcPct val="0"/>
              </a:spcBef>
              <a:buClrTx/>
              <a:buFontTx/>
              <a:buChar char="•"/>
            </a:pPr>
            <a:r>
              <a:rPr lang="en-US" altLang="en-US" sz="1800" b="1"/>
              <a:t> $215M in trade</a:t>
            </a:r>
          </a:p>
          <a:p>
            <a:pPr>
              <a:spcBef>
                <a:spcPct val="0"/>
              </a:spcBef>
              <a:buClrTx/>
              <a:buFontTx/>
              <a:buChar char="•"/>
            </a:pPr>
            <a:r>
              <a:rPr lang="en-US" altLang="en-US" sz="1800" b="1"/>
              <a:t> Mineral resources</a:t>
            </a:r>
          </a:p>
          <a:p>
            <a:pPr>
              <a:spcBef>
                <a:spcPct val="0"/>
              </a:spcBef>
              <a:buClrTx/>
              <a:buFontTx/>
              <a:buChar char="•"/>
            </a:pPr>
            <a:r>
              <a:rPr lang="en-US" altLang="en-US" sz="1800" b="1"/>
              <a:t> Provides consumer goods</a:t>
            </a:r>
          </a:p>
        </p:txBody>
      </p:sp>
      <p:sp>
        <p:nvSpPr>
          <p:cNvPr id="175115" name="Text Box 11"/>
          <p:cNvSpPr txBox="1">
            <a:spLocks noChangeArrowheads="1"/>
          </p:cNvSpPr>
          <p:nvPr/>
        </p:nvSpPr>
        <p:spPr bwMode="auto">
          <a:xfrm>
            <a:off x="2362201" y="2438401"/>
            <a:ext cx="3159125" cy="1216025"/>
          </a:xfrm>
          <a:prstGeom prst="rect">
            <a:avLst/>
          </a:prstGeom>
          <a:solidFill>
            <a:schemeClr val="accent1"/>
          </a:solidFill>
          <a:ln w="25400">
            <a:solidFill>
              <a:schemeClr val="tx1"/>
            </a:solidFill>
            <a:miter lim="800000"/>
            <a:headEnd/>
            <a:tailEnd/>
          </a:ln>
        </p:spPr>
        <p:txBody>
          <a:bodyPr wrap="none">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en-US" altLang="en-US" sz="1800" b="1"/>
              <a:t> Transportation</a:t>
            </a:r>
          </a:p>
          <a:p>
            <a:pPr>
              <a:spcBef>
                <a:spcPct val="0"/>
              </a:spcBef>
              <a:buClrTx/>
              <a:buFontTx/>
              <a:buChar char="•"/>
            </a:pPr>
            <a:r>
              <a:rPr lang="en-US" altLang="en-US" sz="1800" b="1"/>
              <a:t> Chahbahar Port</a:t>
            </a:r>
          </a:p>
          <a:p>
            <a:pPr>
              <a:spcBef>
                <a:spcPct val="0"/>
              </a:spcBef>
              <a:buClrTx/>
              <a:buFontTx/>
              <a:buChar char="•"/>
            </a:pPr>
            <a:r>
              <a:rPr lang="en-US" altLang="en-US" sz="1800" b="1"/>
              <a:t> Highway Herat-Dogharom</a:t>
            </a:r>
          </a:p>
          <a:p>
            <a:pPr>
              <a:spcBef>
                <a:spcPct val="0"/>
              </a:spcBef>
              <a:buClrTx/>
              <a:buFontTx/>
              <a:buChar char="•"/>
            </a:pPr>
            <a:r>
              <a:rPr lang="en-US" altLang="en-US" sz="1800" b="1"/>
              <a:t> Power from Torba-e-Jan</a:t>
            </a:r>
          </a:p>
        </p:txBody>
      </p:sp>
    </p:spTree>
    <p:extLst>
      <p:ext uri="{BB962C8B-B14F-4D97-AF65-F5344CB8AC3E}">
        <p14:creationId xmlns:p14="http://schemas.microsoft.com/office/powerpoint/2010/main" val="40440396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51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51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5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2" grpId="0" animBg="1"/>
      <p:bldP spid="175113" grpId="0" animBg="1"/>
      <p:bldP spid="175114" grpId="0" animBg="1"/>
      <p:bldP spid="1751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CBC18E94-A498-454C-B78D-80AFB609F630}" type="slidenum">
              <a:rPr lang="en-US" altLang="en-US" sz="1000"/>
              <a:pPr algn="r">
                <a:spcBef>
                  <a:spcPct val="0"/>
                </a:spcBef>
                <a:buClrTx/>
                <a:buFontTx/>
                <a:buNone/>
              </a:pPr>
              <a:t>48</a:t>
            </a:fld>
            <a:endParaRPr lang="en-US" altLang="en-US" sz="1400"/>
          </a:p>
        </p:txBody>
      </p:sp>
      <p:sp>
        <p:nvSpPr>
          <p:cNvPr id="87043" name="Rectangle 2"/>
          <p:cNvSpPr>
            <a:spLocks noGrp="1" noChangeArrowheads="1"/>
          </p:cNvSpPr>
          <p:nvPr>
            <p:ph type="title" idx="4294967295"/>
          </p:nvPr>
        </p:nvSpPr>
        <p:spPr/>
        <p:txBody>
          <a:bodyPr/>
          <a:lstStyle/>
          <a:p>
            <a:pPr eaLnBrk="1" hangingPunct="1"/>
            <a:r>
              <a:rPr lang="en-US" altLang="en-US" smtClean="0"/>
              <a:t>What constitutes social development?	</a:t>
            </a:r>
          </a:p>
        </p:txBody>
      </p:sp>
      <p:pic>
        <p:nvPicPr>
          <p:cNvPr id="87044" name="Picture 5" descr="Girl and siblings 1992"/>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048000" y="1905001"/>
            <a:ext cx="6019800" cy="4308475"/>
          </a:xfrm>
          <a:ln w="38100">
            <a:solidFill>
              <a:srgbClr val="000000"/>
            </a:solid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4161247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smtClean="0"/>
              <a:t>Social Development within the Afghan Context</a:t>
            </a:r>
          </a:p>
        </p:txBody>
      </p:sp>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3D640EB9-7992-42B0-BAE9-F326C2EE0A02}" type="slidenum">
              <a:rPr lang="en-US" altLang="en-US" sz="1000"/>
              <a:pPr>
                <a:spcBef>
                  <a:spcPct val="0"/>
                </a:spcBef>
                <a:buClrTx/>
                <a:buFontTx/>
                <a:buNone/>
              </a:pPr>
              <a:t>49</a:t>
            </a:fld>
            <a:endParaRPr lang="en-US" altLang="en-US" sz="1400"/>
          </a:p>
        </p:txBody>
      </p:sp>
      <p:sp>
        <p:nvSpPr>
          <p:cNvPr id="89092" name="Text Box 7"/>
          <p:cNvSpPr txBox="1">
            <a:spLocks noChangeArrowheads="1"/>
          </p:cNvSpPr>
          <p:nvPr/>
        </p:nvSpPr>
        <p:spPr bwMode="auto">
          <a:xfrm>
            <a:off x="2590800" y="2020888"/>
            <a:ext cx="7391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US" altLang="en-US"/>
              <a:t>Government institutions and </a:t>
            </a:r>
            <a:r>
              <a:rPr lang="en-US" altLang="en-US" b="1"/>
              <a:t>a society that educates its young</a:t>
            </a:r>
            <a:r>
              <a:rPr lang="en-US" altLang="en-US"/>
              <a:t>, </a:t>
            </a:r>
            <a:r>
              <a:rPr lang="en-US" altLang="en-US" b="1"/>
              <a:t>offers medical services to all</a:t>
            </a:r>
            <a:r>
              <a:rPr lang="en-US" altLang="en-US"/>
              <a:t>, facilitates sustainable livelihoods and ensures peace in a manner consistent with Islam.</a:t>
            </a:r>
          </a:p>
        </p:txBody>
      </p:sp>
      <p:pic>
        <p:nvPicPr>
          <p:cNvPr id="11" name="Picture 10" descr="http://sphotos.ak.fbcdn.net/hphotos-ak-ash1/hs454.ash1/24969_359025909823_571914823_3448852_8147919_n.jpg">
            <a:hlinkClick r:id="rId3"/>
          </p:cNvPr>
          <p:cNvPicPr>
            <a:picLocks noChangeAspect="1" noChangeArrowheads="1"/>
          </p:cNvPicPr>
          <p:nvPr/>
        </p:nvPicPr>
        <p:blipFill>
          <a:blip r:embed="rId4"/>
          <a:srcRect/>
          <a:stretch>
            <a:fillRect/>
          </a:stretch>
        </p:blipFill>
        <p:spPr bwMode="auto">
          <a:xfrm>
            <a:off x="3276600" y="3886200"/>
            <a:ext cx="3124200" cy="2343150"/>
          </a:xfrm>
          <a:prstGeom prst="rect">
            <a:avLst/>
          </a:prstGeom>
          <a:ln w="38100" cap="sq" cmpd="thickThin">
            <a:solidFill>
              <a:srgbClr val="000000"/>
            </a:solidFill>
            <a:prstDash val="solid"/>
            <a:miter lim="800000"/>
          </a:ln>
          <a:effectLst>
            <a:outerShdw blurRad="50800" dist="38100" dir="2700000" algn="tl" rotWithShape="0">
              <a:prstClr val="black">
                <a:alpha val="40000"/>
              </a:prstClr>
            </a:outerShdw>
          </a:effectLst>
        </p:spPr>
      </p:pic>
      <p:pic>
        <p:nvPicPr>
          <p:cNvPr id="38919" name="Picture 11" descr="http://www.afghans4tomorrow.org/uploads/%5b39%5dGloriann%20Lui%20photo%20of%20Dr%20Roshanak%20with%20patient%20at%20her%20clinic%20in%20Wardak%202005.jpg"/>
          <p:cNvPicPr>
            <a:picLocks noChangeAspect="1" noChangeArrowheads="1"/>
          </p:cNvPicPr>
          <p:nvPr/>
        </p:nvPicPr>
        <p:blipFill>
          <a:blip r:embed="rId5"/>
          <a:srcRect/>
          <a:stretch>
            <a:fillRect/>
          </a:stretch>
        </p:blipFill>
        <p:spPr bwMode="auto">
          <a:xfrm>
            <a:off x="7413625" y="3733801"/>
            <a:ext cx="1651000" cy="2562225"/>
          </a:xfrm>
          <a:prstGeom prst="rect">
            <a:avLst/>
          </a:prstGeom>
          <a:noFill/>
          <a:ln w="38100">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72211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0524" y="685866"/>
            <a:ext cx="10089932" cy="6309420"/>
          </a:xfrm>
          <a:prstGeom prst="rect">
            <a:avLst/>
          </a:prstGeom>
          <a:noFill/>
        </p:spPr>
        <p:txBody>
          <a:bodyPr wrap="square" rtlCol="0">
            <a:spAutoFit/>
          </a:bodyPr>
          <a:lstStyle/>
          <a:p>
            <a:pPr algn="ctr"/>
            <a:r>
              <a:rPr lang="en-US" sz="4000" b="1" dirty="0" smtClean="0"/>
              <a:t>Your expectations and my goals</a:t>
            </a:r>
            <a:endParaRPr lang="en-US" sz="3200" b="1" dirty="0" smtClean="0"/>
          </a:p>
          <a:p>
            <a:endParaRPr lang="en-US" sz="2800" dirty="0"/>
          </a:p>
          <a:p>
            <a:pPr marL="457200" indent="-457200">
              <a:buFont typeface="Wingdings" panose="05000000000000000000" pitchFamily="2" charset="2"/>
              <a:buChar char="Ø"/>
            </a:pPr>
            <a:r>
              <a:rPr lang="en-US" sz="2800" dirty="0" smtClean="0"/>
              <a:t>What would you like to bring with you from this program? </a:t>
            </a:r>
          </a:p>
          <a:p>
            <a:pPr marL="457200" indent="-457200">
              <a:buFont typeface="Wingdings" panose="05000000000000000000" pitchFamily="2" charset="2"/>
              <a:buChar char="Ø"/>
            </a:pPr>
            <a:r>
              <a:rPr lang="en-US" sz="2800" dirty="0" smtClean="0"/>
              <a:t>Stability Operations cannot be covered in two days. </a:t>
            </a:r>
          </a:p>
          <a:p>
            <a:pPr marL="457200" indent="-457200">
              <a:buFont typeface="Wingdings" panose="05000000000000000000" pitchFamily="2" charset="2"/>
              <a:buChar char="Ø"/>
            </a:pPr>
            <a:r>
              <a:rPr lang="en-US" sz="2800" dirty="0" smtClean="0"/>
              <a:t>Yet, I hope you gain </a:t>
            </a:r>
            <a:r>
              <a:rPr lang="en-US" sz="2800" dirty="0"/>
              <a:t>an in-depth hands-on policy-oriented practitioner’s </a:t>
            </a:r>
            <a:r>
              <a:rPr lang="en-US" sz="2800" dirty="0" smtClean="0"/>
              <a:t>experience to acquire a better understanding of this important topic</a:t>
            </a:r>
          </a:p>
          <a:p>
            <a:pPr marL="457200" indent="-457200">
              <a:buFont typeface="Wingdings" panose="05000000000000000000" pitchFamily="2" charset="2"/>
              <a:buChar char="Ø"/>
            </a:pPr>
            <a:r>
              <a:rPr lang="en-US" sz="2800" dirty="0" smtClean="0"/>
              <a:t>Gain experience in the practice and application process </a:t>
            </a:r>
            <a:r>
              <a:rPr lang="en-US" sz="2800" dirty="0"/>
              <a:t>of </a:t>
            </a:r>
            <a:r>
              <a:rPr lang="en-US" sz="2800" dirty="0" smtClean="0"/>
              <a:t>Stability Operations to advance your career or personal goals.</a:t>
            </a:r>
          </a:p>
          <a:p>
            <a:pPr marL="457200" indent="-457200">
              <a:buFont typeface="Wingdings" panose="05000000000000000000" pitchFamily="2" charset="2"/>
              <a:buChar char="Ø"/>
            </a:pPr>
            <a:r>
              <a:rPr lang="en-US" sz="2800" dirty="0" smtClean="0"/>
              <a:t>My expectation: That you come forward with your questions and input </a:t>
            </a:r>
            <a:endParaRPr lang="en-US" sz="2800" dirty="0"/>
          </a:p>
          <a:p>
            <a:pPr marL="457200" indent="-457200">
              <a:buFont typeface="Wingdings" panose="05000000000000000000" pitchFamily="2" charset="2"/>
              <a:buChar char="Ø"/>
            </a:pPr>
            <a:endParaRPr lang="en-US" sz="2800" dirty="0"/>
          </a:p>
          <a:p>
            <a:pPr marL="457200" indent="-457200">
              <a:buFont typeface="Wingdings" panose="05000000000000000000" pitchFamily="2" charset="2"/>
              <a:buChar char="Ø"/>
            </a:pPr>
            <a:endParaRPr lang="en-US" sz="2800" dirty="0"/>
          </a:p>
          <a:p>
            <a:endParaRPr lang="en-US" sz="2800" dirty="0" smtClean="0"/>
          </a:p>
        </p:txBody>
      </p:sp>
    </p:spTree>
    <p:extLst>
      <p:ext uri="{BB962C8B-B14F-4D97-AF65-F5344CB8AC3E}">
        <p14:creationId xmlns:p14="http://schemas.microsoft.com/office/powerpoint/2010/main" val="3166983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80A6BF45-A5FB-407C-BC42-B1FE691AB794}" type="slidenum">
              <a:rPr lang="en-US" altLang="en-US" sz="1000"/>
              <a:pPr algn="r">
                <a:spcBef>
                  <a:spcPct val="0"/>
                </a:spcBef>
                <a:buClrTx/>
                <a:buFontTx/>
                <a:buNone/>
              </a:pPr>
              <a:t>50</a:t>
            </a:fld>
            <a:endParaRPr lang="en-US" altLang="en-US" sz="1400"/>
          </a:p>
        </p:txBody>
      </p:sp>
      <p:sp>
        <p:nvSpPr>
          <p:cNvPr id="91139" name="Rectangle 2"/>
          <p:cNvSpPr>
            <a:spLocks noGrp="1" noChangeArrowheads="1"/>
          </p:cNvSpPr>
          <p:nvPr>
            <p:ph type="title" idx="4294967295"/>
          </p:nvPr>
        </p:nvSpPr>
        <p:spPr>
          <a:xfrm>
            <a:off x="2590800" y="1143000"/>
            <a:ext cx="7391400" cy="325438"/>
          </a:xfrm>
        </p:spPr>
        <p:txBody>
          <a:bodyPr>
            <a:normAutofit fontScale="90000"/>
          </a:bodyPr>
          <a:lstStyle/>
          <a:p>
            <a:pPr eaLnBrk="1" hangingPunct="1"/>
            <a:r>
              <a:rPr lang="en-US" altLang="en-US" smtClean="0"/>
              <a:t>Afghan National Development  Strategy</a:t>
            </a:r>
          </a:p>
        </p:txBody>
      </p:sp>
      <p:pic>
        <p:nvPicPr>
          <p:cNvPr id="911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52600"/>
            <a:ext cx="88392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5257800"/>
            <a:ext cx="88582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Oval 7"/>
          <p:cNvSpPr>
            <a:spLocks noChangeArrowheads="1"/>
          </p:cNvSpPr>
          <p:nvPr/>
        </p:nvSpPr>
        <p:spPr bwMode="auto">
          <a:xfrm>
            <a:off x="5105400" y="1752600"/>
            <a:ext cx="990600" cy="1600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sp>
        <p:nvSpPr>
          <p:cNvPr id="91143" name="Oval 8"/>
          <p:cNvSpPr>
            <a:spLocks noChangeArrowheads="1"/>
          </p:cNvSpPr>
          <p:nvPr/>
        </p:nvSpPr>
        <p:spPr bwMode="auto">
          <a:xfrm>
            <a:off x="6096000" y="1752600"/>
            <a:ext cx="1143000" cy="16764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sp>
        <p:nvSpPr>
          <p:cNvPr id="91144" name="Oval 7"/>
          <p:cNvSpPr>
            <a:spLocks noChangeArrowheads="1"/>
          </p:cNvSpPr>
          <p:nvPr/>
        </p:nvSpPr>
        <p:spPr bwMode="auto">
          <a:xfrm>
            <a:off x="8305800" y="1752600"/>
            <a:ext cx="1066800" cy="2514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sp>
        <p:nvSpPr>
          <p:cNvPr id="91145" name="Oval 7"/>
          <p:cNvSpPr>
            <a:spLocks noChangeArrowheads="1"/>
          </p:cNvSpPr>
          <p:nvPr/>
        </p:nvSpPr>
        <p:spPr bwMode="auto">
          <a:xfrm rot="5400000">
            <a:off x="5981700" y="1054100"/>
            <a:ext cx="228600" cy="9144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spTree>
    <p:extLst>
      <p:ext uri="{BB962C8B-B14F-4D97-AF65-F5344CB8AC3E}">
        <p14:creationId xmlns:p14="http://schemas.microsoft.com/office/powerpoint/2010/main" val="195802352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2514601" y="1371600"/>
            <a:ext cx="6799263" cy="249238"/>
          </a:xfrm>
        </p:spPr>
        <p:txBody>
          <a:bodyPr>
            <a:normAutofit fontScale="90000"/>
          </a:bodyPr>
          <a:lstStyle/>
          <a:p>
            <a:r>
              <a:rPr lang="en-US" altLang="en-US" smtClean="0"/>
              <a:t>Education Today in Afghanistan</a:t>
            </a:r>
          </a:p>
        </p:txBody>
      </p:sp>
      <p:sp>
        <p:nvSpPr>
          <p:cNvPr id="93187" name="Rectangle 5"/>
          <p:cNvSpPr>
            <a:spLocks noGrp="1" noChangeArrowheads="1"/>
          </p:cNvSpPr>
          <p:nvPr>
            <p:ph idx="4294967295"/>
          </p:nvPr>
        </p:nvSpPr>
        <p:spPr>
          <a:xfrm>
            <a:off x="2590800" y="1828800"/>
            <a:ext cx="7315200" cy="4114800"/>
          </a:xfrm>
        </p:spPr>
        <p:txBody>
          <a:bodyPr/>
          <a:lstStyle/>
          <a:p>
            <a:r>
              <a:rPr lang="en-US" altLang="en-US" smtClean="0"/>
              <a:t>Traditional vs. Conventional</a:t>
            </a:r>
          </a:p>
          <a:p>
            <a:r>
              <a:rPr lang="en-US" altLang="en-US" smtClean="0"/>
              <a:t>Community-based Village Schools </a:t>
            </a:r>
          </a:p>
          <a:p>
            <a:r>
              <a:rPr lang="en-US" altLang="en-US" smtClean="0"/>
              <a:t>Technical/Vocational</a:t>
            </a:r>
          </a:p>
          <a:p>
            <a:endParaRPr lang="en-US" altLang="en-US" smtClean="0"/>
          </a:p>
        </p:txBody>
      </p:sp>
      <p:sp>
        <p:nvSpPr>
          <p:cNvPr id="9318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AABD9379-5D69-4713-8FE2-1851EB00C1B0}" type="slidenum">
              <a:rPr lang="en-US" altLang="en-US" sz="1000"/>
              <a:pPr algn="r">
                <a:spcBef>
                  <a:spcPct val="0"/>
                </a:spcBef>
                <a:buClrTx/>
                <a:buFontTx/>
                <a:buNone/>
              </a:pPr>
              <a:t>51</a:t>
            </a:fld>
            <a:endParaRPr lang="en-US" altLang="en-US" sz="1400"/>
          </a:p>
        </p:txBody>
      </p:sp>
      <p:pic>
        <p:nvPicPr>
          <p:cNvPr id="93189" name="Picture 9" descr="afghanistan-edu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81400"/>
            <a:ext cx="2667000" cy="2286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3190" name="Picture 15" descr="vocational_trai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622676"/>
            <a:ext cx="3824288" cy="22018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0522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2514601" y="1371600"/>
            <a:ext cx="6799263" cy="249238"/>
          </a:xfrm>
        </p:spPr>
        <p:txBody>
          <a:bodyPr>
            <a:normAutofit fontScale="90000"/>
          </a:bodyPr>
          <a:lstStyle/>
          <a:p>
            <a:r>
              <a:rPr lang="en-US" altLang="en-US" smtClean="0"/>
              <a:t>Islamic Education in Afghanistan</a:t>
            </a:r>
          </a:p>
        </p:txBody>
      </p:sp>
      <p:sp>
        <p:nvSpPr>
          <p:cNvPr id="95235" name="Rectangle 5"/>
          <p:cNvSpPr>
            <a:spLocks noGrp="1" noChangeArrowheads="1"/>
          </p:cNvSpPr>
          <p:nvPr>
            <p:ph idx="4294967295"/>
          </p:nvPr>
        </p:nvSpPr>
        <p:spPr>
          <a:xfrm>
            <a:off x="2590800" y="1828800"/>
            <a:ext cx="7315200" cy="4114800"/>
          </a:xfrm>
        </p:spPr>
        <p:txBody>
          <a:bodyPr/>
          <a:lstStyle/>
          <a:p>
            <a:r>
              <a:rPr lang="en-US" altLang="en-US" smtClean="0"/>
              <a:t>What is Islamic education?</a:t>
            </a:r>
          </a:p>
          <a:p>
            <a:r>
              <a:rPr lang="en-US" altLang="en-US" smtClean="0"/>
              <a:t>How is it delivered?</a:t>
            </a:r>
          </a:p>
          <a:p>
            <a:r>
              <a:rPr lang="en-US" altLang="en-US" smtClean="0"/>
              <a:t>Ministry of Education </a:t>
            </a:r>
          </a:p>
          <a:p>
            <a:endParaRPr lang="en-US" altLang="en-US" smtClean="0"/>
          </a:p>
        </p:txBody>
      </p:sp>
      <p:sp>
        <p:nvSpPr>
          <p:cNvPr id="9523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74EDF8CD-8798-4713-8C13-FC7C07CD1353}" type="slidenum">
              <a:rPr lang="en-US" altLang="en-US" sz="1000"/>
              <a:pPr algn="r">
                <a:spcBef>
                  <a:spcPct val="0"/>
                </a:spcBef>
                <a:buClrTx/>
                <a:buFontTx/>
                <a:buNone/>
              </a:pPr>
              <a:t>52</a:t>
            </a:fld>
            <a:endParaRPr lang="en-US" altLang="en-US" sz="1400"/>
          </a:p>
        </p:txBody>
      </p:sp>
      <p:pic>
        <p:nvPicPr>
          <p:cNvPr id="95237" name="Picture 7" descr="Kim_03012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81401"/>
            <a:ext cx="3657600" cy="24225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5238" name="Picture 9" descr="[Free Photo] People, Children, Society/Environment, Education, Afghan, Islamic Republic of Afghanistan 20100503040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581401"/>
            <a:ext cx="3657600" cy="24288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50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2514601" y="1371600"/>
            <a:ext cx="6799263" cy="249238"/>
          </a:xfrm>
        </p:spPr>
        <p:txBody>
          <a:bodyPr>
            <a:normAutofit fontScale="90000"/>
          </a:bodyPr>
          <a:lstStyle/>
          <a:p>
            <a:r>
              <a:rPr lang="en-US" altLang="en-US" smtClean="0"/>
              <a:t>Education for Girls: A Harrowing Choice?</a:t>
            </a:r>
          </a:p>
        </p:txBody>
      </p:sp>
      <p:sp>
        <p:nvSpPr>
          <p:cNvPr id="97283" name="Rectangle 5"/>
          <p:cNvSpPr>
            <a:spLocks noGrp="1" noChangeArrowheads="1"/>
          </p:cNvSpPr>
          <p:nvPr>
            <p:ph idx="4294967295"/>
          </p:nvPr>
        </p:nvSpPr>
        <p:spPr>
          <a:xfrm>
            <a:off x="2590800" y="2133600"/>
            <a:ext cx="7315200" cy="4114800"/>
          </a:xfrm>
        </p:spPr>
        <p:txBody>
          <a:bodyPr/>
          <a:lstStyle/>
          <a:p>
            <a:r>
              <a:rPr lang="en-US" altLang="en-US" smtClean="0"/>
              <a:t>Culturally undervalued</a:t>
            </a:r>
          </a:p>
          <a:p>
            <a:r>
              <a:rPr lang="en-US" altLang="en-US" smtClean="0"/>
              <a:t>Insurgents actively target school buildings</a:t>
            </a:r>
          </a:p>
          <a:p>
            <a:r>
              <a:rPr lang="en-US" altLang="en-US" smtClean="0"/>
              <a:t>Female students targeted</a:t>
            </a:r>
          </a:p>
          <a:p>
            <a:r>
              <a:rPr lang="en-US" altLang="en-US" smtClean="0"/>
              <a:t>Teachers assassinated</a:t>
            </a:r>
          </a:p>
          <a:p>
            <a:r>
              <a:rPr lang="en-US" altLang="en-US" smtClean="0"/>
              <a:t>Backlash from population</a:t>
            </a:r>
          </a:p>
          <a:p>
            <a:endParaRPr lang="en-US" altLang="en-US" smtClean="0"/>
          </a:p>
        </p:txBody>
      </p:sp>
      <p:sp>
        <p:nvSpPr>
          <p:cNvPr id="9728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B1C9A6F1-D8C6-4F18-B006-8A52ACFFE402}" type="slidenum">
              <a:rPr lang="en-US" altLang="en-US" sz="1000"/>
              <a:pPr algn="r">
                <a:spcBef>
                  <a:spcPct val="0"/>
                </a:spcBef>
                <a:buClrTx/>
                <a:buFontTx/>
                <a:buNone/>
              </a:pPr>
              <a:t>53</a:t>
            </a:fld>
            <a:endParaRPr lang="en-US" altLang="en-US" sz="1400"/>
          </a:p>
        </p:txBody>
      </p:sp>
      <p:pic>
        <p:nvPicPr>
          <p:cNvPr id="97285" name="Picture 9" descr="Roses in The Dust by Leanne Smith. Girls school in Afghanist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1" y="4419600"/>
            <a:ext cx="2347913" cy="17605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7286" name="Picture 11" descr="Girls in school - © Shuh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1" y="3657600"/>
            <a:ext cx="3457575" cy="2590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7287" name="Picture 17" descr="1262_afgh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572001"/>
            <a:ext cx="2590800" cy="1433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4062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Challenges to the Education Sector</a:t>
            </a:r>
          </a:p>
        </p:txBody>
      </p:sp>
      <p:sp>
        <p:nvSpPr>
          <p:cNvPr id="99331" name="Rectangle 3"/>
          <p:cNvSpPr>
            <a:spLocks noGrp="1" noChangeArrowheads="1"/>
          </p:cNvSpPr>
          <p:nvPr>
            <p:ph type="body" idx="1"/>
          </p:nvPr>
        </p:nvSpPr>
        <p:spPr>
          <a:xfrm>
            <a:off x="2590800" y="1905000"/>
            <a:ext cx="7467600" cy="2544286"/>
          </a:xfrm>
        </p:spPr>
        <p:txBody>
          <a:bodyPr>
            <a:spAutoFit/>
          </a:bodyPr>
          <a:lstStyle/>
          <a:p>
            <a:r>
              <a:rPr lang="en-US" altLang="en-US" smtClean="0"/>
              <a:t>Security</a:t>
            </a:r>
          </a:p>
          <a:p>
            <a:r>
              <a:rPr lang="en-US" altLang="en-US" smtClean="0"/>
              <a:t>Transportation</a:t>
            </a:r>
          </a:p>
          <a:p>
            <a:r>
              <a:rPr lang="en-US" altLang="en-US" smtClean="0"/>
              <a:t>Resources</a:t>
            </a:r>
          </a:p>
          <a:p>
            <a:endParaRPr lang="en-US" altLang="en-US" smtClean="0"/>
          </a:p>
          <a:p>
            <a:endParaRPr lang="en-US" altLang="en-US" smtClean="0"/>
          </a:p>
        </p:txBody>
      </p:sp>
      <p:sp>
        <p:nvSpPr>
          <p:cNvPr id="99333"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99334" name="Picture 9" descr="2009-War-in-Afghanistan_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752600"/>
            <a:ext cx="2914650" cy="1943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9335" name="Picture 15" descr="Afghanistan outdoor sch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505200"/>
            <a:ext cx="21526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17" descr="s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150" y="3886200"/>
            <a:ext cx="3219450" cy="24145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9337" name="Picture 21" descr="3639342652_ee8d156fc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962400"/>
            <a:ext cx="2457450" cy="18430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7135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Health Care Sector: A Good News Story</a:t>
            </a:r>
          </a:p>
        </p:txBody>
      </p:sp>
      <p:sp>
        <p:nvSpPr>
          <p:cNvPr id="10138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1013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86820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Oval 4"/>
          <p:cNvSpPr>
            <a:spLocks noChangeArrowheads="1"/>
          </p:cNvSpPr>
          <p:nvPr/>
        </p:nvSpPr>
        <p:spPr bwMode="auto">
          <a:xfrm>
            <a:off x="8991600" y="1447800"/>
            <a:ext cx="1524000" cy="42672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spTree>
    <p:extLst>
      <p:ext uri="{BB962C8B-B14F-4D97-AF65-F5344CB8AC3E}">
        <p14:creationId xmlns:p14="http://schemas.microsoft.com/office/powerpoint/2010/main" val="32789435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Basic Package of Health Services (BPHS)</a:t>
            </a:r>
          </a:p>
        </p:txBody>
      </p:sp>
      <p:sp>
        <p:nvSpPr>
          <p:cNvPr id="117763" name="Rectangle 3"/>
          <p:cNvSpPr>
            <a:spLocks noGrp="1" noChangeArrowheads="1"/>
          </p:cNvSpPr>
          <p:nvPr>
            <p:ph type="body" idx="1"/>
          </p:nvPr>
        </p:nvSpPr>
        <p:spPr>
          <a:xfrm>
            <a:off x="2590800" y="1905001"/>
            <a:ext cx="5181600" cy="4905958"/>
          </a:xfrm>
        </p:spPr>
        <p:txBody>
          <a:bodyPr>
            <a:spAutoFit/>
          </a:bodyPr>
          <a:lstStyle/>
          <a:p>
            <a:r>
              <a:rPr lang="en-US" altLang="en-US" smtClean="0"/>
              <a:t>Purpose</a:t>
            </a:r>
          </a:p>
          <a:p>
            <a:pPr lvl="1"/>
            <a:r>
              <a:rPr lang="en-US" altLang="en-US" smtClean="0"/>
              <a:t>Expand access for services that address priority health problems</a:t>
            </a:r>
          </a:p>
          <a:p>
            <a:pPr lvl="1"/>
            <a:r>
              <a:rPr lang="en-US" altLang="en-US" smtClean="0"/>
              <a:t>Improve health indicators for women and children</a:t>
            </a:r>
          </a:p>
          <a:p>
            <a:r>
              <a:rPr lang="en-US" altLang="en-US" smtClean="0"/>
              <a:t>Ministry of Public Health</a:t>
            </a:r>
          </a:p>
          <a:p>
            <a:r>
              <a:rPr lang="en-US" altLang="en-US" smtClean="0"/>
              <a:t>Partnership: MoPH and NGOs</a:t>
            </a:r>
          </a:p>
          <a:p>
            <a:r>
              <a:rPr lang="en-US" altLang="en-US" smtClean="0"/>
              <a:t>Single primary health care delivery mechanism</a:t>
            </a:r>
          </a:p>
          <a:p>
            <a:r>
              <a:rPr lang="en-US" altLang="en-US" smtClean="0"/>
              <a:t>BPHS is the “road map”</a:t>
            </a:r>
          </a:p>
          <a:p>
            <a:endParaRPr lang="en-US" altLang="en-US" smtClean="0"/>
          </a:p>
        </p:txBody>
      </p:sp>
      <p:sp>
        <p:nvSpPr>
          <p:cNvPr id="103429"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1034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676400"/>
            <a:ext cx="27257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449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77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76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76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7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76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BPHS Interventions</a:t>
            </a:r>
          </a:p>
        </p:txBody>
      </p:sp>
      <p:sp>
        <p:nvSpPr>
          <p:cNvPr id="105475" name="Rectangle 3"/>
          <p:cNvSpPr>
            <a:spLocks noGrp="1" noChangeArrowheads="1"/>
          </p:cNvSpPr>
          <p:nvPr>
            <p:ph type="body" idx="1"/>
          </p:nvPr>
        </p:nvSpPr>
        <p:spPr>
          <a:xfrm>
            <a:off x="2590800" y="1905000"/>
            <a:ext cx="7467600" cy="4092402"/>
          </a:xfrm>
        </p:spPr>
        <p:txBody>
          <a:bodyPr>
            <a:spAutoFit/>
          </a:bodyPr>
          <a:lstStyle/>
          <a:p>
            <a:r>
              <a:rPr lang="en-US" altLang="en-US" smtClean="0"/>
              <a:t>Maternal and newborn health</a:t>
            </a:r>
          </a:p>
          <a:p>
            <a:r>
              <a:rPr lang="en-US" altLang="en-US" smtClean="0"/>
              <a:t>Child health and immunization</a:t>
            </a:r>
          </a:p>
          <a:p>
            <a:r>
              <a:rPr lang="en-US" altLang="en-US" smtClean="0"/>
              <a:t>Public nutrition</a:t>
            </a:r>
          </a:p>
          <a:p>
            <a:r>
              <a:rPr lang="en-US" altLang="en-US" smtClean="0"/>
              <a:t>Communicable disease treatment and control</a:t>
            </a:r>
          </a:p>
          <a:p>
            <a:r>
              <a:rPr lang="en-US" altLang="en-US" smtClean="0"/>
              <a:t>Mental health services</a:t>
            </a:r>
          </a:p>
          <a:p>
            <a:r>
              <a:rPr lang="en-US" altLang="en-US" smtClean="0"/>
              <a:t>Disability services</a:t>
            </a:r>
          </a:p>
          <a:p>
            <a:r>
              <a:rPr lang="en-US" altLang="en-US" smtClean="0"/>
              <a:t>Regular supply of essential drugs   </a:t>
            </a:r>
          </a:p>
          <a:p>
            <a:endParaRPr lang="en-US" altLang="en-US" smtClean="0"/>
          </a:p>
        </p:txBody>
      </p:sp>
      <p:sp>
        <p:nvSpPr>
          <p:cNvPr id="105477"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105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1066801"/>
            <a:ext cx="15240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52171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BPHS Accomplishments 2002 – 2008</a:t>
            </a:r>
          </a:p>
        </p:txBody>
      </p:sp>
      <p:sp>
        <p:nvSpPr>
          <p:cNvPr id="107523" name="Rectangle 3"/>
          <p:cNvSpPr>
            <a:spLocks noGrp="1" noChangeArrowheads="1"/>
          </p:cNvSpPr>
          <p:nvPr>
            <p:ph type="body" idx="1"/>
          </p:nvPr>
        </p:nvSpPr>
        <p:spPr>
          <a:xfrm>
            <a:off x="2590800" y="1905001"/>
            <a:ext cx="7467600" cy="5136278"/>
          </a:xfrm>
        </p:spPr>
        <p:txBody>
          <a:bodyPr>
            <a:spAutoFit/>
          </a:bodyPr>
          <a:lstStyle/>
          <a:p>
            <a:r>
              <a:rPr lang="en-US" altLang="en-US" smtClean="0"/>
              <a:t>Health Indicators</a:t>
            </a:r>
          </a:p>
          <a:p>
            <a:pPr lvl="1"/>
            <a:r>
              <a:rPr lang="en-US" altLang="en-US" smtClean="0"/>
              <a:t>Under five mortality decreased 26%</a:t>
            </a:r>
          </a:p>
          <a:p>
            <a:pPr lvl="1"/>
            <a:r>
              <a:rPr lang="en-US" altLang="en-US" smtClean="0"/>
              <a:t>Infant mortality decreased 22%</a:t>
            </a:r>
          </a:p>
          <a:p>
            <a:pPr lvl="1"/>
            <a:r>
              <a:rPr lang="en-US" altLang="en-US" smtClean="0"/>
              <a:t>Maternal mortality declined (no statistics available)</a:t>
            </a:r>
          </a:p>
          <a:p>
            <a:pPr lvl="1"/>
            <a:r>
              <a:rPr lang="en-US" altLang="en-US" smtClean="0"/>
              <a:t>Child immunization rates improved from 12% to 33%</a:t>
            </a:r>
          </a:p>
          <a:p>
            <a:r>
              <a:rPr lang="en-US" altLang="en-US" smtClean="0"/>
              <a:t>Functional Indicators</a:t>
            </a:r>
          </a:p>
          <a:p>
            <a:pPr lvl="1"/>
            <a:r>
              <a:rPr lang="en-US" altLang="en-US" smtClean="0"/>
              <a:t>Standardized health facilities</a:t>
            </a:r>
          </a:p>
          <a:p>
            <a:pPr lvl="1"/>
            <a:r>
              <a:rPr lang="en-US" altLang="en-US" smtClean="0"/>
              <a:t>Population access increased from 10% to 80%</a:t>
            </a:r>
          </a:p>
          <a:p>
            <a:pPr lvl="1"/>
            <a:r>
              <a:rPr lang="en-US" altLang="en-US" smtClean="0"/>
              <a:t>Facilities with female health care workers rose to 74%</a:t>
            </a:r>
          </a:p>
          <a:p>
            <a:r>
              <a:rPr lang="en-US" altLang="en-US" smtClean="0"/>
              <a:t>Model for other countries   </a:t>
            </a:r>
          </a:p>
          <a:p>
            <a:endParaRPr lang="en-US" altLang="en-US" smtClean="0"/>
          </a:p>
        </p:txBody>
      </p:sp>
      <p:sp>
        <p:nvSpPr>
          <p:cNvPr id="107525"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34881845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90801" y="1219200"/>
            <a:ext cx="6799263" cy="249238"/>
          </a:xfrm>
        </p:spPr>
        <p:txBody>
          <a:bodyPr>
            <a:normAutofit fontScale="90000"/>
          </a:bodyPr>
          <a:lstStyle/>
          <a:p>
            <a:r>
              <a:rPr lang="en-US" altLang="en-US" smtClean="0"/>
              <a:t>Challenges to the Health Care Sector</a:t>
            </a:r>
          </a:p>
        </p:txBody>
      </p:sp>
      <p:sp>
        <p:nvSpPr>
          <p:cNvPr id="109571" name="Rectangle 3"/>
          <p:cNvSpPr>
            <a:spLocks noGrp="1" noChangeArrowheads="1"/>
          </p:cNvSpPr>
          <p:nvPr>
            <p:ph type="body" idx="1"/>
          </p:nvPr>
        </p:nvSpPr>
        <p:spPr>
          <a:xfrm>
            <a:off x="2590800" y="1905001"/>
            <a:ext cx="7467600" cy="3964162"/>
          </a:xfrm>
        </p:spPr>
        <p:txBody>
          <a:bodyPr>
            <a:spAutoFit/>
          </a:bodyPr>
          <a:lstStyle/>
          <a:p>
            <a:r>
              <a:rPr lang="en-US" altLang="en-US" smtClean="0"/>
              <a:t>Lack of infrastructure</a:t>
            </a:r>
          </a:p>
          <a:p>
            <a:r>
              <a:rPr lang="en-US" altLang="en-US" smtClean="0"/>
              <a:t>Security</a:t>
            </a:r>
          </a:p>
          <a:p>
            <a:r>
              <a:rPr lang="en-US" altLang="en-US" smtClean="0"/>
              <a:t>Access to health care facilities</a:t>
            </a:r>
          </a:p>
          <a:p>
            <a:r>
              <a:rPr lang="en-US" altLang="en-US" smtClean="0"/>
              <a:t>Lack of trained health care workers, especially women</a:t>
            </a:r>
          </a:p>
          <a:p>
            <a:r>
              <a:rPr lang="en-US" altLang="en-US" smtClean="0"/>
              <a:t>Continued funding</a:t>
            </a:r>
          </a:p>
          <a:p>
            <a:endParaRPr lang="en-US" altLang="en-US" smtClean="0"/>
          </a:p>
          <a:p>
            <a:endParaRPr lang="en-US" altLang="en-US" smtClean="0"/>
          </a:p>
        </p:txBody>
      </p:sp>
      <p:sp>
        <p:nvSpPr>
          <p:cNvPr id="109573"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pic>
        <p:nvPicPr>
          <p:cNvPr id="10957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889376"/>
            <a:ext cx="3409950" cy="2536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371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68400" y="595086"/>
            <a:ext cx="6799263" cy="249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t>Learning Objectives</a:t>
            </a:r>
          </a:p>
        </p:txBody>
      </p:sp>
      <p:sp>
        <p:nvSpPr>
          <p:cNvPr id="3" name="Rectangle 3"/>
          <p:cNvSpPr txBox="1">
            <a:spLocks noChangeArrowheads="1"/>
          </p:cNvSpPr>
          <p:nvPr/>
        </p:nvSpPr>
        <p:spPr>
          <a:xfrm>
            <a:off x="2300515" y="1643743"/>
            <a:ext cx="7467600" cy="585470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mtClean="0"/>
              <a:t>Describe Afghanistan’s current economy</a:t>
            </a:r>
          </a:p>
          <a:p>
            <a:pPr>
              <a:defRPr/>
            </a:pPr>
            <a:r>
              <a:rPr lang="en-US" smtClean="0"/>
              <a:t>Describe the role of economic development in a COIN strategy</a:t>
            </a:r>
          </a:p>
          <a:p>
            <a:pPr>
              <a:defRPr/>
            </a:pPr>
            <a:r>
              <a:rPr lang="en-US" smtClean="0"/>
              <a:t>Explain inhibitors and enablers to Afghanistan’s trade and economy</a:t>
            </a:r>
          </a:p>
          <a:p>
            <a:pPr>
              <a:defRPr/>
            </a:pPr>
            <a:r>
              <a:rPr lang="en-US" smtClean="0"/>
              <a:t>Describe the status of the health and education sectors</a:t>
            </a:r>
          </a:p>
          <a:p>
            <a:pPr>
              <a:defRPr/>
            </a:pPr>
            <a:r>
              <a:rPr lang="en-US" smtClean="0"/>
              <a:t>State the challenges for the health and education sectors</a:t>
            </a:r>
          </a:p>
          <a:p>
            <a:pPr marL="0" indent="0">
              <a:buFont typeface="Wingdings" panose="05000000000000000000" pitchFamily="2" charset="2"/>
              <a:buNone/>
              <a:defRPr/>
            </a:pPr>
            <a:endParaRPr lang="en-US" smtClean="0"/>
          </a:p>
          <a:p>
            <a:pPr>
              <a:defRPr/>
            </a:pPr>
            <a:endParaRPr lang="en-US" smtClean="0"/>
          </a:p>
          <a:p>
            <a:pPr>
              <a:defRPr/>
            </a:pPr>
            <a:endParaRPr lang="en-US" smtClean="0"/>
          </a:p>
          <a:p>
            <a:pPr lvl="1">
              <a:buFont typeface="Wingdings" panose="05000000000000000000" pitchFamily="2" charset="2"/>
              <a:buNone/>
              <a:defRPr/>
            </a:pPr>
            <a:endParaRPr lang="en-US" smtClean="0"/>
          </a:p>
          <a:p>
            <a:pPr>
              <a:defRPr/>
            </a:pPr>
            <a:endParaRPr lang="en-US" dirty="0" smtClean="0"/>
          </a:p>
        </p:txBody>
      </p:sp>
    </p:spTree>
    <p:extLst>
      <p:ext uri="{BB962C8B-B14F-4D97-AF65-F5344CB8AC3E}">
        <p14:creationId xmlns:p14="http://schemas.microsoft.com/office/powerpoint/2010/main" val="763558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CB511174-1028-4830-B4D0-AEFFB7F212EF}" type="slidenum">
              <a:rPr lang="en-US" altLang="en-US" sz="1000"/>
              <a:pPr algn="r">
                <a:spcBef>
                  <a:spcPct val="0"/>
                </a:spcBef>
                <a:buClrTx/>
                <a:buFontTx/>
                <a:buNone/>
              </a:pPr>
              <a:t>60</a:t>
            </a:fld>
            <a:endParaRPr lang="en-US" altLang="en-US" sz="1400"/>
          </a:p>
        </p:txBody>
      </p:sp>
      <p:sp>
        <p:nvSpPr>
          <p:cNvPr id="111619"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Refugees and Internally Displaced Persons (IDPs)</a:t>
            </a:r>
          </a:p>
        </p:txBody>
      </p:sp>
      <p:sp>
        <p:nvSpPr>
          <p:cNvPr id="111620" name="Rectangle 3"/>
          <p:cNvSpPr>
            <a:spLocks noGrp="1" noChangeArrowheads="1"/>
          </p:cNvSpPr>
          <p:nvPr>
            <p:ph type="body" idx="4294967295"/>
          </p:nvPr>
        </p:nvSpPr>
        <p:spPr>
          <a:xfrm>
            <a:off x="2590800" y="1905000"/>
            <a:ext cx="4495800" cy="4768998"/>
          </a:xfrm>
        </p:spPr>
        <p:txBody>
          <a:bodyPr>
            <a:spAutoFit/>
          </a:bodyPr>
          <a:lstStyle/>
          <a:p>
            <a:pPr eaLnBrk="1" hangingPunct="1"/>
            <a:r>
              <a:rPr lang="en-US" altLang="en-US" smtClean="0"/>
              <a:t>Difference between a refugee and an IDP</a:t>
            </a:r>
          </a:p>
          <a:p>
            <a:pPr eaLnBrk="1" hangingPunct="1"/>
            <a:r>
              <a:rPr lang="en-US" altLang="en-US" smtClean="0"/>
              <a:t>Stress on already overburdened systems</a:t>
            </a:r>
          </a:p>
          <a:p>
            <a:pPr eaLnBrk="1" hangingPunct="1"/>
            <a:r>
              <a:rPr lang="en-US" altLang="en-US" smtClean="0"/>
              <a:t>Historic recruiting base for insurgency</a:t>
            </a:r>
          </a:p>
          <a:p>
            <a:pPr eaLnBrk="1" hangingPunct="1"/>
            <a:r>
              <a:rPr lang="en-US" altLang="en-US" smtClean="0"/>
              <a:t>Challenges of repatriation/return</a:t>
            </a:r>
          </a:p>
          <a:p>
            <a:pPr lvl="1" eaLnBrk="1" hangingPunct="1"/>
            <a:r>
              <a:rPr lang="en-US" altLang="en-US" smtClean="0"/>
              <a:t>Fewer services</a:t>
            </a:r>
          </a:p>
          <a:p>
            <a:pPr lvl="1" eaLnBrk="1" hangingPunct="1"/>
            <a:r>
              <a:rPr lang="en-US" altLang="en-US" smtClean="0"/>
              <a:t>Loss of land/property</a:t>
            </a:r>
          </a:p>
          <a:p>
            <a:pPr lvl="1" eaLnBrk="1" hangingPunct="1"/>
            <a:r>
              <a:rPr lang="en-US" altLang="en-US" smtClean="0"/>
              <a:t>Status issues</a:t>
            </a:r>
          </a:p>
        </p:txBody>
      </p:sp>
      <p:sp>
        <p:nvSpPr>
          <p:cNvPr id="111622"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
        <p:nvSpPr>
          <p:cNvPr id="111623" name="AutoShape 10" descr="Afghan kids"/>
          <p:cNvSpPr>
            <a:spLocks noChangeAspect="1" noChangeArrowheads="1"/>
          </p:cNvSpPr>
          <p:nvPr/>
        </p:nvSpPr>
        <p:spPr bwMode="auto">
          <a:xfrm>
            <a:off x="16081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a:p>
        </p:txBody>
      </p:sp>
      <p:pic>
        <p:nvPicPr>
          <p:cNvPr id="111624" name="Picture 9" descr="ISAF ID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524000"/>
            <a:ext cx="3581400" cy="2387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1625" name="Picture 10" descr="ISAF IDP 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038600"/>
            <a:ext cx="3505200" cy="25082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0545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7"/>
          <p:cNvSpPr txBox="1">
            <a:spLocks/>
          </p:cNvSpPr>
          <p:nvPr/>
        </p:nvSpPr>
        <p:spPr bwMode="auto">
          <a:xfrm>
            <a:off x="1819835" y="990600"/>
            <a:ext cx="8229600" cy="5105400"/>
          </a:xfrm>
          <a:prstGeom prst="rect">
            <a:avLst/>
          </a:prstGeom>
          <a:noFill/>
          <a:ln w="9525">
            <a:noFill/>
            <a:miter lim="800000"/>
            <a:headEnd/>
            <a:tailEnd/>
          </a:ln>
          <a:effectLst/>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defRPr/>
            </a:pPr>
            <a:r>
              <a:rPr lang="en-US" b="1" kern="0" dirty="0">
                <a:solidFill>
                  <a:sysClr val="windowText" lastClr="000000"/>
                </a:solidFill>
              </a:rPr>
              <a:t>The important questions for policy-makers:</a:t>
            </a:r>
          </a:p>
          <a:p>
            <a:pPr>
              <a:spcBef>
                <a:spcPts val="0"/>
              </a:spcBef>
              <a:defRPr/>
            </a:pPr>
            <a:endParaRPr lang="en-US" sz="2000" kern="0" dirty="0">
              <a:solidFill>
                <a:sysClr val="windowText" lastClr="000000"/>
              </a:solidFill>
            </a:endParaRPr>
          </a:p>
          <a:p>
            <a:pPr marL="342900" indent="-342900" algn="l">
              <a:spcBef>
                <a:spcPts val="0"/>
              </a:spcBef>
              <a:buFont typeface="Arial" pitchFamily="34" charset="0"/>
              <a:buChar char="•"/>
            </a:pPr>
            <a:r>
              <a:rPr lang="en-US" sz="2400" kern="0" dirty="0">
                <a:solidFill>
                  <a:sysClr val="windowText" lastClr="000000"/>
                </a:solidFill>
              </a:rPr>
              <a:t>How to </a:t>
            </a:r>
            <a:r>
              <a:rPr lang="en-US" sz="2400" dirty="0">
                <a:solidFill>
                  <a:srgbClr val="000000"/>
                </a:solidFill>
              </a:rPr>
              <a:t>disrupt, dismantle, and defeat Al-Qaeda and ensure Afghanistan will not return to a safe-haven for terrorists;</a:t>
            </a:r>
          </a:p>
          <a:p>
            <a:pPr marL="342900" indent="-342900" algn="l">
              <a:spcBef>
                <a:spcPts val="0"/>
              </a:spcBef>
              <a:buFont typeface="Arial" pitchFamily="34" charset="0"/>
              <a:buChar char="•"/>
            </a:pPr>
            <a:endParaRPr lang="en-US" sz="2400" kern="0" dirty="0">
              <a:solidFill>
                <a:srgbClr val="000000"/>
              </a:solidFill>
            </a:endParaRPr>
          </a:p>
          <a:p>
            <a:pPr marL="342900" indent="-342900" algn="l">
              <a:spcBef>
                <a:spcPts val="0"/>
              </a:spcBef>
              <a:buFont typeface="Arial" pitchFamily="34" charset="0"/>
              <a:buChar char="•"/>
            </a:pPr>
            <a:r>
              <a:rPr lang="en-US" sz="2400" kern="0" dirty="0">
                <a:solidFill>
                  <a:srgbClr val="000000"/>
                </a:solidFill>
              </a:rPr>
              <a:t>How to </a:t>
            </a:r>
            <a:r>
              <a:rPr lang="en-US" sz="2400" kern="0" dirty="0">
                <a:solidFill>
                  <a:sysClr val="windowText" lastClr="000000"/>
                </a:solidFill>
              </a:rPr>
              <a:t>stabilize and achieve a successful Transition by end of 2014</a:t>
            </a:r>
          </a:p>
          <a:p>
            <a:pPr marL="342900" indent="-342900" algn="l">
              <a:spcBef>
                <a:spcPts val="0"/>
              </a:spcBef>
              <a:buFont typeface="Arial" pitchFamily="34" charset="0"/>
              <a:buChar char="•"/>
            </a:pPr>
            <a:endParaRPr lang="en-US" sz="2400" dirty="0">
              <a:solidFill>
                <a:sysClr val="windowText" lastClr="000000"/>
              </a:solidFill>
            </a:endParaRPr>
          </a:p>
          <a:p>
            <a:pPr marL="342900" indent="-342900" algn="l">
              <a:spcBef>
                <a:spcPts val="0"/>
              </a:spcBef>
              <a:buFont typeface="Arial" pitchFamily="34" charset="0"/>
              <a:buChar char="•"/>
            </a:pPr>
            <a:r>
              <a:rPr lang="en-US" sz="2400" dirty="0">
                <a:solidFill>
                  <a:sysClr val="windowText" lastClr="000000"/>
                </a:solidFill>
              </a:rPr>
              <a:t>How to enable Afghanistan for the “Decade of Transformation” 2014-2024</a:t>
            </a:r>
          </a:p>
          <a:p>
            <a:pPr marL="0" lvl="1">
              <a:spcBef>
                <a:spcPts val="0"/>
              </a:spcBef>
              <a:defRPr/>
            </a:pPr>
            <a:endParaRPr lang="en-US" sz="2000" b="1" kern="0" dirty="0">
              <a:solidFill>
                <a:sysClr val="windowText" lastClr="000000"/>
              </a:solidFill>
            </a:endParaRPr>
          </a:p>
        </p:txBody>
      </p:sp>
    </p:spTree>
    <p:extLst>
      <p:ext uri="{BB962C8B-B14F-4D97-AF65-F5344CB8AC3E}">
        <p14:creationId xmlns:p14="http://schemas.microsoft.com/office/powerpoint/2010/main" val="7107508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a:xfrm>
            <a:off x="1981200" y="762000"/>
            <a:ext cx="8183880" cy="594360"/>
          </a:xfrm>
        </p:spPr>
        <p:txBody>
          <a:bodyPr>
            <a:normAutofit fontScale="90000"/>
          </a:bodyPr>
          <a:lstStyle/>
          <a:p>
            <a:pPr algn="ctr"/>
            <a:r>
              <a:rPr lang="en-US" sz="2800" dirty="0"/>
              <a:t>    </a:t>
            </a:r>
            <a:r>
              <a:rPr lang="en-US" sz="3200" b="1" dirty="0">
                <a:latin typeface="Calibri" pitchFamily="34" charset="0"/>
              </a:rPr>
              <a:t>Economic growth has been strong…</a:t>
            </a:r>
            <a:br>
              <a:rPr lang="en-US" sz="3200" b="1" dirty="0">
                <a:latin typeface="Calibri" pitchFamily="34" charset="0"/>
              </a:rPr>
            </a:br>
            <a:endParaRPr lang="en-US" sz="3100" b="1" dirty="0">
              <a:solidFill>
                <a:schemeClr val="accent1">
                  <a:tint val="88000"/>
                  <a:satMod val="150000"/>
                </a:schemeClr>
              </a:solidFill>
              <a:latin typeface="Calibri" pitchFamily="34" charset="0"/>
            </a:endParaRPr>
          </a:p>
        </p:txBody>
      </p:sp>
      <p:sp>
        <p:nvSpPr>
          <p:cNvPr id="4" name="Slide Number Placeholder 3"/>
          <p:cNvSpPr>
            <a:spLocks noGrp="1"/>
          </p:cNvSpPr>
          <p:nvPr>
            <p:ph type="sldNum" sz="quarter" idx="12"/>
          </p:nvPr>
        </p:nvSpPr>
        <p:spPr/>
        <p:txBody>
          <a:bodyPr>
            <a:normAutofit/>
          </a:bodyPr>
          <a:lstStyle/>
          <a:p>
            <a:pPr rtl="0">
              <a:defRPr/>
            </a:pPr>
            <a:r>
              <a:rPr lang="en-US" sz="1400" dirty="0">
                <a:solidFill>
                  <a:schemeClr val="bg1"/>
                </a:solidFill>
                <a:latin typeface="Arial"/>
                <a:cs typeface="Arial"/>
              </a:rPr>
              <a:t>21</a:t>
            </a:r>
            <a:endParaRPr lang="en-US" sz="1400" dirty="0">
              <a:solidFill>
                <a:schemeClr val="bg1"/>
              </a:solidFill>
              <a:latin typeface="Arial"/>
              <a:cs typeface="Arial"/>
            </a:endParaRPr>
          </a:p>
        </p:txBody>
      </p:sp>
      <p:sp>
        <p:nvSpPr>
          <p:cNvPr id="5" name="Text Placeholder 5"/>
          <p:cNvSpPr txBox="1">
            <a:spLocks/>
          </p:cNvSpPr>
          <p:nvPr/>
        </p:nvSpPr>
        <p:spPr>
          <a:xfrm>
            <a:off x="1981200" y="1257300"/>
            <a:ext cx="8382000" cy="1295400"/>
          </a:xfrm>
          <a:prstGeom prst="rect">
            <a:avLst/>
          </a:prstGeom>
          <a:noFill/>
          <a:ln>
            <a:noFill/>
          </a:ln>
        </p:spPr>
        <p:txBody>
          <a:bodyPr/>
          <a:lstStyle/>
          <a:p>
            <a:pPr marL="319088" indent="-319088" eaLnBrk="0" fontAlgn="base" hangingPunct="0">
              <a:lnSpc>
                <a:spcPct val="90000"/>
              </a:lnSpc>
              <a:spcBef>
                <a:spcPts val="700"/>
              </a:spcBef>
              <a:spcAft>
                <a:spcPct val="0"/>
              </a:spcAft>
              <a:buClr>
                <a:schemeClr val="accent2"/>
              </a:buClr>
              <a:buSzPct val="60000"/>
              <a:buFont typeface="Wingdings" pitchFamily="2" charset="2"/>
              <a:buChar char="Ø"/>
              <a:defRPr/>
            </a:pPr>
            <a:r>
              <a:rPr lang="en-US" dirty="0">
                <a:latin typeface="Calibri" pitchFamily="34" charset="0"/>
              </a:rPr>
              <a:t>Average GDP growth over FY 2003/04–11/12 was 11.6% (10.2% without “outlier” years)</a:t>
            </a:r>
          </a:p>
          <a:p>
            <a:pPr marL="319088" indent="-319088" eaLnBrk="0" fontAlgn="base" hangingPunct="0">
              <a:lnSpc>
                <a:spcPct val="90000"/>
              </a:lnSpc>
              <a:spcBef>
                <a:spcPts val="700"/>
              </a:spcBef>
              <a:spcAft>
                <a:spcPct val="0"/>
              </a:spcAft>
              <a:buClr>
                <a:schemeClr val="accent2"/>
              </a:buClr>
              <a:buSzPct val="60000"/>
              <a:buFont typeface="Wingdings" pitchFamily="2" charset="2"/>
              <a:buChar char="q"/>
              <a:defRPr/>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1905001"/>
            <a:ext cx="6629400" cy="422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29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293267484"/>
              </p:ext>
            </p:extLst>
          </p:nvPr>
        </p:nvGraphicFramePr>
        <p:xfrm>
          <a:off x="1453502" y="4482"/>
          <a:ext cx="9142781"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595736" y="2590800"/>
            <a:ext cx="461665" cy="2133600"/>
          </a:xfrm>
          <a:prstGeom prst="rect">
            <a:avLst/>
          </a:prstGeom>
          <a:noFill/>
        </p:spPr>
        <p:txBody>
          <a:bodyPr vert="vert270" wrap="square" rtlCol="0">
            <a:spAutoFit/>
          </a:bodyPr>
          <a:lstStyle/>
          <a:p>
            <a:pPr algn="ctr"/>
            <a:r>
              <a:rPr lang="en-US" dirty="0"/>
              <a:t>U.S. Dollars, Billions</a:t>
            </a:r>
            <a:endParaRPr lang="en-US" dirty="0"/>
          </a:p>
        </p:txBody>
      </p:sp>
      <p:sp>
        <p:nvSpPr>
          <p:cNvPr id="6" name="Text Box 139"/>
          <p:cNvSpPr txBox="1">
            <a:spLocks noChangeArrowheads="1"/>
          </p:cNvSpPr>
          <p:nvPr/>
        </p:nvSpPr>
        <p:spPr bwMode="auto">
          <a:xfrm>
            <a:off x="2743200" y="2087562"/>
            <a:ext cx="3429000" cy="2746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858838" eaLnBrk="0" hangingPunct="0">
              <a:defRPr>
                <a:solidFill>
                  <a:schemeClr val="tx1"/>
                </a:solidFill>
                <a:latin typeface="Arial" charset="0"/>
                <a:ea typeface="ＭＳ Ｐゴシック" pitchFamily="34" charset="-128"/>
              </a:defRPr>
            </a:lvl1pPr>
            <a:lvl2pPr marL="742950" indent="-285750" defTabSz="858838" eaLnBrk="0" hangingPunct="0">
              <a:defRPr>
                <a:solidFill>
                  <a:schemeClr val="tx1"/>
                </a:solidFill>
                <a:latin typeface="Arial" charset="0"/>
                <a:ea typeface="ＭＳ Ｐゴシック" pitchFamily="34" charset="-128"/>
              </a:defRPr>
            </a:lvl2pPr>
            <a:lvl3pPr marL="1143000" indent="-228600" defTabSz="858838" eaLnBrk="0" hangingPunct="0">
              <a:defRPr>
                <a:solidFill>
                  <a:schemeClr val="tx1"/>
                </a:solidFill>
                <a:latin typeface="Arial" charset="0"/>
                <a:ea typeface="ＭＳ Ｐゴシック" pitchFamily="34" charset="-128"/>
              </a:defRPr>
            </a:lvl3pPr>
            <a:lvl4pPr marL="1600200" indent="-228600" defTabSz="858838" eaLnBrk="0" hangingPunct="0">
              <a:defRPr>
                <a:solidFill>
                  <a:schemeClr val="tx1"/>
                </a:solidFill>
                <a:latin typeface="Arial" charset="0"/>
                <a:ea typeface="ＭＳ Ｐゴシック" pitchFamily="34" charset="-128"/>
              </a:defRPr>
            </a:lvl4pPr>
            <a:lvl5pPr marL="2057400" indent="-228600" defTabSz="858838" eaLnBrk="0" hangingPunct="0">
              <a:defRPr>
                <a:solidFill>
                  <a:schemeClr val="tx1"/>
                </a:solidFill>
                <a:latin typeface="Arial" charset="0"/>
                <a:ea typeface="ＭＳ Ｐゴシック" pitchFamily="34" charset="-128"/>
              </a:defRPr>
            </a:lvl5pPr>
            <a:lvl6pPr marL="2514600" indent="-228600" defTabSz="858838"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858838"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858838"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858838"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1300" b="1" dirty="0">
                <a:solidFill>
                  <a:schemeClr val="bg1"/>
                </a:solidFill>
                <a:cs typeface="Arial" charset="0"/>
              </a:rPr>
              <a:t>Contributors of GDP 1389 (2010-2011)</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133600"/>
            <a:ext cx="41910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
          <p:cNvSpPr txBox="1"/>
          <p:nvPr/>
        </p:nvSpPr>
        <p:spPr>
          <a:xfrm>
            <a:off x="7162800" y="4735606"/>
            <a:ext cx="2743200" cy="3810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a:t>8.2% GDP Growth (2010/11)</a:t>
            </a:r>
            <a:endParaRPr lang="en-US" sz="1600" b="1" dirty="0"/>
          </a:p>
        </p:txBody>
      </p:sp>
    </p:spTree>
    <p:extLst>
      <p:ext uri="{BB962C8B-B14F-4D97-AF65-F5344CB8AC3E}">
        <p14:creationId xmlns:p14="http://schemas.microsoft.com/office/powerpoint/2010/main" val="41583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a:xfrm>
            <a:off x="2080260" y="533400"/>
            <a:ext cx="8183880" cy="746760"/>
          </a:xfrm>
        </p:spPr>
        <p:txBody>
          <a:bodyPr>
            <a:normAutofit/>
          </a:bodyPr>
          <a:lstStyle/>
          <a:p>
            <a:pPr algn="ctr"/>
            <a:r>
              <a:rPr lang="en-US" sz="2800" dirty="0"/>
              <a:t>    </a:t>
            </a:r>
            <a:r>
              <a:rPr lang="en-US" sz="3100" b="1" dirty="0">
                <a:solidFill>
                  <a:schemeClr val="accent1"/>
                </a:solidFill>
                <a:latin typeface="Calibri" pitchFamily="34" charset="0"/>
              </a:rPr>
              <a:t>Drivers of Economic Growth</a:t>
            </a:r>
            <a:endParaRPr lang="en-US" sz="3100" b="1" dirty="0">
              <a:solidFill>
                <a:schemeClr val="accent1">
                  <a:tint val="88000"/>
                  <a:satMod val="150000"/>
                </a:schemeClr>
              </a:solidFill>
              <a:latin typeface="Calibri" pitchFamily="34" charset="0"/>
            </a:endParaRPr>
          </a:p>
        </p:txBody>
      </p:sp>
      <p:sp>
        <p:nvSpPr>
          <p:cNvPr id="4" name="Slide Number Placeholder 3"/>
          <p:cNvSpPr>
            <a:spLocks noGrp="1"/>
          </p:cNvSpPr>
          <p:nvPr>
            <p:ph type="sldNum" sz="quarter" idx="12"/>
          </p:nvPr>
        </p:nvSpPr>
        <p:spPr/>
        <p:txBody>
          <a:bodyPr>
            <a:normAutofit/>
          </a:bodyPr>
          <a:lstStyle/>
          <a:p>
            <a:pPr rtl="0">
              <a:defRPr/>
            </a:pPr>
            <a:r>
              <a:rPr lang="en-US" sz="1400" dirty="0">
                <a:solidFill>
                  <a:schemeClr val="bg1"/>
                </a:solidFill>
                <a:latin typeface="Arial"/>
                <a:cs typeface="Arial"/>
              </a:rPr>
              <a:t>21</a:t>
            </a:r>
            <a:endParaRPr lang="en-US" sz="1400" dirty="0">
              <a:solidFill>
                <a:schemeClr val="bg1"/>
              </a:solidFill>
              <a:latin typeface="Arial"/>
              <a:cs typeface="Arial"/>
            </a:endParaRPr>
          </a:p>
        </p:txBody>
      </p:sp>
      <p:sp>
        <p:nvSpPr>
          <p:cNvPr id="5" name="Text Placeholder 5"/>
          <p:cNvSpPr txBox="1">
            <a:spLocks/>
          </p:cNvSpPr>
          <p:nvPr/>
        </p:nvSpPr>
        <p:spPr>
          <a:xfrm>
            <a:off x="1981200" y="1371600"/>
            <a:ext cx="8382000" cy="1295400"/>
          </a:xfrm>
          <a:prstGeom prst="rect">
            <a:avLst/>
          </a:prstGeom>
          <a:noFill/>
          <a:ln>
            <a:noFill/>
          </a:ln>
        </p:spPr>
        <p:txBody>
          <a:bodyPr/>
          <a:lstStyle/>
          <a:p>
            <a:pPr marL="319088" indent="-319088" eaLnBrk="0" hangingPunct="0">
              <a:lnSpc>
                <a:spcPct val="90000"/>
              </a:lnSpc>
              <a:spcBef>
                <a:spcPts val="700"/>
              </a:spcBef>
              <a:buClr>
                <a:schemeClr val="accent2"/>
              </a:buClr>
              <a:buSzPct val="60000"/>
              <a:buFont typeface="Wingdings" pitchFamily="2" charset="2"/>
              <a:buChar char="Ø"/>
              <a:defRPr/>
            </a:pPr>
            <a:r>
              <a:rPr lang="en-US" dirty="0">
                <a:latin typeface="Calibri" pitchFamily="34" charset="0"/>
              </a:rPr>
              <a:t>Private investment (8.5% of GDP) and exports (2.5% of GDP) have been low; GDP growth has been mainly driven by consumption</a:t>
            </a:r>
          </a:p>
          <a:p>
            <a:pPr marL="319088" indent="-319088" eaLnBrk="0" hangingPunct="0">
              <a:lnSpc>
                <a:spcPct val="90000"/>
              </a:lnSpc>
              <a:spcBef>
                <a:spcPts val="700"/>
              </a:spcBef>
              <a:buClr>
                <a:schemeClr val="accent2"/>
              </a:buClr>
              <a:buSzPct val="60000"/>
              <a:buFont typeface="Wingdings" pitchFamily="2" charset="2"/>
              <a:buChar char="Ø"/>
              <a:defRPr/>
            </a:pPr>
            <a:r>
              <a:rPr lang="en-US" dirty="0">
                <a:latin typeface="Calibri" pitchFamily="34" charset="0"/>
              </a:rPr>
              <a:t>GDP growth is very sensitive to agriculture developments</a:t>
            </a:r>
          </a:p>
          <a:p>
            <a:pPr marL="319088" indent="-319088" eaLnBrk="0" hangingPunct="0">
              <a:lnSpc>
                <a:spcPct val="90000"/>
              </a:lnSpc>
              <a:spcBef>
                <a:spcPts val="700"/>
              </a:spcBef>
              <a:buClr>
                <a:schemeClr val="accent2"/>
              </a:buClr>
              <a:buSzPct val="60000"/>
              <a:buFont typeface="Wingdings" pitchFamily="2" charset="2"/>
              <a:buChar char="Ø"/>
              <a:defRPr/>
            </a:pPr>
            <a:r>
              <a:rPr lang="en-US" dirty="0">
                <a:latin typeface="Calibri" pitchFamily="34" charset="0"/>
              </a:rPr>
              <a:t>In the future, mining is expected to be a major contributor to growth</a:t>
            </a:r>
          </a:p>
          <a:p>
            <a:pPr eaLnBrk="0" fontAlgn="base" hangingPunct="0">
              <a:lnSpc>
                <a:spcPct val="90000"/>
              </a:lnSpc>
              <a:spcBef>
                <a:spcPts val="700"/>
              </a:spcBef>
              <a:spcAft>
                <a:spcPct val="0"/>
              </a:spcAft>
              <a:buClr>
                <a:schemeClr val="accent2"/>
              </a:buClr>
              <a:buSzPct val="60000"/>
              <a:defRPr/>
            </a:pP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352800"/>
            <a:ext cx="4191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pie chart.jpg"/>
          <p:cNvPicPr/>
          <p:nvPr/>
        </p:nvPicPr>
        <p:blipFill>
          <a:blip r:embed="rId4"/>
          <a:stretch>
            <a:fillRect/>
          </a:stretch>
        </p:blipFill>
        <p:spPr>
          <a:xfrm>
            <a:off x="6858000" y="3276601"/>
            <a:ext cx="3200400" cy="2816423"/>
          </a:xfrm>
          <a:prstGeom prst="rect">
            <a:avLst/>
          </a:prstGeom>
        </p:spPr>
      </p:pic>
      <p:sp>
        <p:nvSpPr>
          <p:cNvPr id="2" name="TextBox 1"/>
          <p:cNvSpPr txBox="1"/>
          <p:nvPr/>
        </p:nvSpPr>
        <p:spPr>
          <a:xfrm>
            <a:off x="2310622" y="2895601"/>
            <a:ext cx="2583015" cy="307777"/>
          </a:xfrm>
          <a:prstGeom prst="rect">
            <a:avLst/>
          </a:prstGeom>
          <a:noFill/>
        </p:spPr>
        <p:txBody>
          <a:bodyPr wrap="none" rtlCol="0">
            <a:spAutoFit/>
          </a:bodyPr>
          <a:lstStyle/>
          <a:p>
            <a:r>
              <a:rPr lang="en-US" sz="1400" dirty="0"/>
              <a:t>Overall GDP and Agriculture GDP</a:t>
            </a:r>
            <a:endParaRPr lang="en-US" sz="1400" dirty="0"/>
          </a:p>
        </p:txBody>
      </p:sp>
      <p:sp>
        <p:nvSpPr>
          <p:cNvPr id="12" name="TextBox 11"/>
          <p:cNvSpPr txBox="1"/>
          <p:nvPr/>
        </p:nvSpPr>
        <p:spPr>
          <a:xfrm>
            <a:off x="7325874" y="2895601"/>
            <a:ext cx="1657826" cy="307777"/>
          </a:xfrm>
          <a:prstGeom prst="rect">
            <a:avLst/>
          </a:prstGeom>
          <a:noFill/>
        </p:spPr>
        <p:txBody>
          <a:bodyPr wrap="none" rtlCol="0">
            <a:spAutoFit/>
          </a:bodyPr>
          <a:lstStyle/>
          <a:p>
            <a:r>
              <a:rPr lang="en-US" sz="1400" dirty="0"/>
              <a:t>Composition of GDP</a:t>
            </a:r>
            <a:endParaRPr lang="en-US" sz="1400" dirty="0"/>
          </a:p>
        </p:txBody>
      </p:sp>
    </p:spTree>
    <p:extLst>
      <p:ext uri="{BB962C8B-B14F-4D97-AF65-F5344CB8AC3E}">
        <p14:creationId xmlns:p14="http://schemas.microsoft.com/office/powerpoint/2010/main" val="4178224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200400" y="990600"/>
            <a:ext cx="6248400" cy="792162"/>
          </a:xfrm>
        </p:spPr>
        <p:txBody>
          <a:bodyPr/>
          <a:lstStyle/>
          <a:p>
            <a:pPr algn="l"/>
            <a:r>
              <a:rPr lang="en-US" sz="2400" b="1" dirty="0">
                <a:latin typeface="Arial" pitchFamily="34" charset="0"/>
                <a:cs typeface="Arial" pitchFamily="34" charset="0"/>
              </a:rPr>
              <a:t>Afghanistan: Government Revenue </a:t>
            </a:r>
            <a:br>
              <a:rPr lang="en-US" sz="2400" b="1" dirty="0">
                <a:latin typeface="Arial" pitchFamily="34" charset="0"/>
                <a:cs typeface="Arial" pitchFamily="34" charset="0"/>
              </a:rPr>
            </a:br>
            <a:r>
              <a:rPr lang="en-US" sz="2000" b="1" dirty="0">
                <a:latin typeface="Arial" pitchFamily="34" charset="0"/>
                <a:cs typeface="Arial" pitchFamily="34" charset="0"/>
              </a:rPr>
              <a:t>Excluding grants</a:t>
            </a:r>
          </a:p>
        </p:txBody>
      </p:sp>
      <p:graphicFrame>
        <p:nvGraphicFramePr>
          <p:cNvPr id="5" name="Chart 4"/>
          <p:cNvGraphicFramePr>
            <a:graphicFrameLocks/>
          </p:cNvGraphicFramePr>
          <p:nvPr>
            <p:extLst/>
          </p:nvPr>
        </p:nvGraphicFramePr>
        <p:xfrm>
          <a:off x="1752600" y="1143000"/>
          <a:ext cx="8305800" cy="53149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011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588913037"/>
              </p:ext>
            </p:extLst>
          </p:nvPr>
        </p:nvGraphicFramePr>
        <p:xfrm>
          <a:off x="1524000" y="1"/>
          <a:ext cx="9144000"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1"/>
          <p:cNvSpPr txBox="1"/>
          <p:nvPr/>
        </p:nvSpPr>
        <p:spPr>
          <a:xfrm>
            <a:off x="1676400" y="6708192"/>
            <a:ext cx="787206" cy="155752"/>
          </a:xfrm>
          <a:prstGeom prst="rect">
            <a:avLst/>
          </a:prstGeom>
        </p:spPr>
        <p:txBody>
          <a:bodyPr wrap="none" rtlCol="0" anchor="ctr">
            <a:scene3d>
              <a:camera prst="orthographicFront"/>
              <a:lightRig rig="balanced" dir="t">
                <a:rot lat="0" lon="0" rev="2100000"/>
              </a:lightRig>
            </a:scene3d>
            <a:sp3d extrusionH="57150" prstMaterial="metal">
              <a:bevelT w="38100" h="25400"/>
              <a:contourClr>
                <a:schemeClr val="bg2"/>
              </a:contourClr>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600" b="1" dirty="0">
                <a:ln w="50800">
                  <a:solidFill>
                    <a:schemeClr val="tx1">
                      <a:lumMod val="85000"/>
                      <a:lumOff val="15000"/>
                    </a:schemeClr>
                  </a:solidFill>
                </a:ln>
                <a:solidFill>
                  <a:sysClr val="windowText" lastClr="000000"/>
                </a:solidFill>
                <a:latin typeface="Gisha" pitchFamily="34" charset="-79"/>
                <a:cs typeface="Gisha" pitchFamily="34" charset="-79"/>
              </a:rPr>
              <a:t>World Bank, World Development Indicators, 2012</a:t>
            </a:r>
            <a:endParaRPr lang="en-US" sz="600" b="1" dirty="0">
              <a:ln w="50800">
                <a:solidFill>
                  <a:schemeClr val="tx1">
                    <a:lumMod val="85000"/>
                    <a:lumOff val="15000"/>
                  </a:schemeClr>
                </a:solidFill>
              </a:ln>
              <a:solidFill>
                <a:sysClr val="windowText" lastClr="000000"/>
              </a:solidFill>
              <a:latin typeface="Gisha" pitchFamily="34" charset="-79"/>
              <a:cs typeface="Gisha" pitchFamily="34" charset="-79"/>
            </a:endParaRPr>
          </a:p>
        </p:txBody>
      </p:sp>
      <p:sp>
        <p:nvSpPr>
          <p:cNvPr id="6" name="TextBox 1"/>
          <p:cNvSpPr txBox="1"/>
          <p:nvPr/>
        </p:nvSpPr>
        <p:spPr>
          <a:xfrm>
            <a:off x="8579224" y="4953000"/>
            <a:ext cx="2057400" cy="3810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a:t>Afghanistan: 35.3 Mil.</a:t>
            </a:r>
            <a:endParaRPr lang="en-US" sz="1600" b="1" dirty="0"/>
          </a:p>
        </p:txBody>
      </p:sp>
    </p:spTree>
    <p:extLst>
      <p:ext uri="{BB962C8B-B14F-4D97-AF65-F5344CB8AC3E}">
        <p14:creationId xmlns:p14="http://schemas.microsoft.com/office/powerpoint/2010/main" val="12395786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a:xfrm>
            <a:off x="1981200" y="533400"/>
            <a:ext cx="8229600" cy="1143000"/>
          </a:xfrm>
        </p:spPr>
        <p:txBody>
          <a:bodyPr/>
          <a:lstStyle/>
          <a:p>
            <a:pPr eaLnBrk="1" hangingPunct="1"/>
            <a:r>
              <a:rPr lang="en-US" sz="3200" dirty="0"/>
              <a:t>1392 (2012/13) </a:t>
            </a:r>
            <a:r>
              <a:rPr lang="en-US" sz="3200" b="1" dirty="0"/>
              <a:t>overall budget </a:t>
            </a:r>
            <a:r>
              <a:rPr lang="en-US" sz="3200" dirty="0"/>
              <a:t>composition</a:t>
            </a:r>
          </a:p>
        </p:txBody>
      </p:sp>
      <p:graphicFrame>
        <p:nvGraphicFramePr>
          <p:cNvPr id="5" name="Chart 4"/>
          <p:cNvGraphicFramePr>
            <a:graphicFrameLocks noGrp="1"/>
          </p:cNvGraphicFramePr>
          <p:nvPr>
            <p:extLst/>
          </p:nvPr>
        </p:nvGraphicFramePr>
        <p:xfrm>
          <a:off x="5715000" y="1447800"/>
          <a:ext cx="45720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sz="quarter" idx="12"/>
          </p:nvPr>
        </p:nvSpPr>
        <p:spPr/>
        <p:txBody>
          <a:bodyPr/>
          <a:lstStyle/>
          <a:p>
            <a:pPr>
              <a:defRPr/>
            </a:pPr>
            <a:fld id="{6BC0B1CC-4458-4FBB-ABF4-EA11B7229418}" type="slidenum">
              <a:rPr lang="en-US"/>
              <a:pPr>
                <a:defRPr/>
              </a:pPr>
              <a:t>67</a:t>
            </a:fld>
            <a:endParaRPr lang="en-US"/>
          </a:p>
        </p:txBody>
      </p:sp>
      <p:sp>
        <p:nvSpPr>
          <p:cNvPr id="8" name="Content Placeholder 3"/>
          <p:cNvSpPr txBox="1">
            <a:spLocks/>
          </p:cNvSpPr>
          <p:nvPr/>
        </p:nvSpPr>
        <p:spPr>
          <a:xfrm>
            <a:off x="1534237" y="1371601"/>
            <a:ext cx="3952164" cy="38689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defRPr/>
            </a:pPr>
            <a:r>
              <a:rPr lang="en-US" sz="1800" dirty="0">
                <a:cs typeface="+mj-cs"/>
              </a:rPr>
              <a:t>Total budget ($ 6.809 Billion)</a:t>
            </a:r>
          </a:p>
          <a:p>
            <a:pPr marL="914400" lvl="1" indent="-514350">
              <a:defRPr/>
            </a:pPr>
            <a:r>
              <a:rPr lang="en-US" sz="1800" dirty="0">
                <a:cs typeface="+mj-cs"/>
              </a:rPr>
              <a:t>Development Budget ($ 3.033 Billion)</a:t>
            </a:r>
          </a:p>
          <a:p>
            <a:pPr marL="914400" lvl="1" indent="-514350">
              <a:defRPr/>
            </a:pPr>
            <a:r>
              <a:rPr lang="en-US" sz="1800" dirty="0">
                <a:cs typeface="+mj-cs"/>
              </a:rPr>
              <a:t>Operating Budget ( $ 3.775 Billion)</a:t>
            </a:r>
          </a:p>
          <a:p>
            <a:pPr marL="514350" indent="-514350">
              <a:buFont typeface="Arial" pitchFamily="34" charset="0"/>
              <a:buAutoNum type="arabicPeriod" startAt="2"/>
              <a:defRPr/>
            </a:pPr>
            <a:r>
              <a:rPr lang="en-US" sz="1800" dirty="0">
                <a:cs typeface="+mj-cs"/>
              </a:rPr>
              <a:t>Total revenue ( $ 6.5 Billion)</a:t>
            </a:r>
          </a:p>
          <a:p>
            <a:pPr marL="914400" lvl="1" indent="-514350">
              <a:defRPr/>
            </a:pPr>
            <a:r>
              <a:rPr lang="en-US" sz="1800" dirty="0">
                <a:cs typeface="+mj-cs"/>
              </a:rPr>
              <a:t>Domestic resources ($ 2.488 Billion)</a:t>
            </a:r>
          </a:p>
          <a:p>
            <a:pPr marL="914400" lvl="1" indent="-514350">
              <a:defRPr/>
            </a:pPr>
            <a:r>
              <a:rPr lang="en-US" sz="1800" dirty="0">
                <a:cs typeface="+mj-cs"/>
              </a:rPr>
              <a:t>External resources ( $ 4.076 Billion)</a:t>
            </a:r>
          </a:p>
          <a:p>
            <a:pPr marL="914400" lvl="1" indent="-514350">
              <a:defRPr/>
            </a:pPr>
            <a:r>
              <a:rPr lang="en-US" sz="1800" dirty="0">
                <a:cs typeface="+mj-cs"/>
              </a:rPr>
              <a:t>Budget deficit( $ 244.18 Million)</a:t>
            </a:r>
          </a:p>
          <a:p>
            <a:pPr marL="914400" lvl="1" indent="-514350">
              <a:defRPr/>
            </a:pPr>
            <a:endParaRPr lang="en-US" sz="1800" dirty="0">
              <a:cs typeface="+mj-cs"/>
            </a:endParaRPr>
          </a:p>
          <a:p>
            <a:pPr marL="514350" indent="-514350" algn="r" rtl="1">
              <a:buNone/>
              <a:defRPr/>
            </a:pPr>
            <a:endParaRPr lang="fa-IR" sz="2800" dirty="0">
              <a:cs typeface="+mj-cs"/>
            </a:endParaRPr>
          </a:p>
          <a:p>
            <a:pPr algn="r" rtl="1">
              <a:defRPr/>
            </a:pPr>
            <a:endParaRPr lang="en-US" sz="2800" dirty="0">
              <a:cs typeface="+mj-cs"/>
            </a:endParaRPr>
          </a:p>
        </p:txBody>
      </p:sp>
      <p:sp>
        <p:nvSpPr>
          <p:cNvPr id="2" name="TextBox 1"/>
          <p:cNvSpPr txBox="1"/>
          <p:nvPr/>
        </p:nvSpPr>
        <p:spPr>
          <a:xfrm>
            <a:off x="5181600" y="5240528"/>
            <a:ext cx="5105400" cy="646331"/>
          </a:xfrm>
          <a:prstGeom prst="rect">
            <a:avLst/>
          </a:prstGeom>
          <a:noFill/>
        </p:spPr>
        <p:txBody>
          <a:bodyPr wrap="square" rtlCol="0">
            <a:spAutoFit/>
          </a:bodyPr>
          <a:lstStyle/>
          <a:p>
            <a:pPr marL="914400" lvl="1" indent="-514350">
              <a:defRPr/>
            </a:pPr>
            <a:r>
              <a:rPr lang="en-US" b="1" dirty="0"/>
              <a:t>1392 development budget increase by 36%</a:t>
            </a:r>
          </a:p>
          <a:p>
            <a:pPr marL="914400" lvl="1" indent="-514350">
              <a:defRPr/>
            </a:pPr>
            <a:r>
              <a:rPr lang="en-US" b="1" dirty="0"/>
              <a:t>1292 operating budget increased by 47 %</a:t>
            </a:r>
            <a:endParaRPr lang="fa-IR" b="1" dirty="0"/>
          </a:p>
        </p:txBody>
      </p:sp>
    </p:spTree>
    <p:extLst>
      <p:ext uri="{BB962C8B-B14F-4D97-AF65-F5344CB8AC3E}">
        <p14:creationId xmlns:p14="http://schemas.microsoft.com/office/powerpoint/2010/main" val="2693888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z="3200" dirty="0"/>
              <a:t>1392 (2012/13) Budget funding sources</a:t>
            </a:r>
          </a:p>
        </p:txBody>
      </p:sp>
      <p:sp>
        <p:nvSpPr>
          <p:cNvPr id="12291" name="TextBox 4"/>
          <p:cNvSpPr txBox="1">
            <a:spLocks noChangeArrowheads="1"/>
          </p:cNvSpPr>
          <p:nvPr/>
        </p:nvSpPr>
        <p:spPr bwMode="auto">
          <a:xfrm>
            <a:off x="1781175" y="1295400"/>
            <a:ext cx="4179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dirty="0">
                <a:latin typeface="Calibri" pitchFamily="34" charset="0"/>
              </a:rPr>
              <a:t>Operating budget ($3775 m)</a:t>
            </a:r>
          </a:p>
        </p:txBody>
      </p:sp>
      <p:sp>
        <p:nvSpPr>
          <p:cNvPr id="12292" name="TextBox 5"/>
          <p:cNvSpPr txBox="1">
            <a:spLocks noChangeArrowheads="1"/>
          </p:cNvSpPr>
          <p:nvPr/>
        </p:nvSpPr>
        <p:spPr bwMode="auto">
          <a:xfrm>
            <a:off x="6619875" y="1295400"/>
            <a:ext cx="3716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dirty="0">
                <a:latin typeface="Calibri" pitchFamily="34" charset="0"/>
              </a:rPr>
              <a:t>Development budget ($3033 m)</a:t>
            </a:r>
          </a:p>
        </p:txBody>
      </p:sp>
      <p:graphicFrame>
        <p:nvGraphicFramePr>
          <p:cNvPr id="8" name="Chart 7"/>
          <p:cNvGraphicFramePr>
            <a:graphicFrameLocks noGrp="1"/>
          </p:cNvGraphicFramePr>
          <p:nvPr>
            <p:extLst/>
          </p:nvPr>
        </p:nvGraphicFramePr>
        <p:xfrm>
          <a:off x="1804987" y="1665289"/>
          <a:ext cx="4156076" cy="44849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noGrp="1"/>
          </p:cNvGraphicFramePr>
          <p:nvPr>
            <p:extLst/>
          </p:nvPr>
        </p:nvGraphicFramePr>
        <p:xfrm>
          <a:off x="5797621" y="1682750"/>
          <a:ext cx="4538592" cy="4768548"/>
        </p:xfrm>
        <a:graphic>
          <a:graphicData uri="http://schemas.openxmlformats.org/drawingml/2006/chart">
            <c:chart xmlns:c="http://schemas.openxmlformats.org/drawingml/2006/chart" xmlns:r="http://schemas.openxmlformats.org/officeDocument/2006/relationships" r:id="rId4"/>
          </a:graphicData>
        </a:graphic>
      </p:graphicFrame>
      <p:sp>
        <p:nvSpPr>
          <p:cNvPr id="7" name="Slide Number Placeholder 6"/>
          <p:cNvSpPr>
            <a:spLocks noGrp="1"/>
          </p:cNvSpPr>
          <p:nvPr>
            <p:ph type="sldNum" sz="quarter" idx="12"/>
          </p:nvPr>
        </p:nvSpPr>
        <p:spPr/>
        <p:txBody>
          <a:bodyPr/>
          <a:lstStyle/>
          <a:p>
            <a:pPr>
              <a:defRPr/>
            </a:pPr>
            <a:fld id="{61880445-BB77-42DD-BC99-5DADDD4F515B}" type="slidenum">
              <a:rPr lang="en-US"/>
              <a:pPr>
                <a:defRPr/>
              </a:pPr>
              <a:t>68</a:t>
            </a:fld>
            <a:endParaRPr lang="en-US"/>
          </a:p>
        </p:txBody>
      </p:sp>
    </p:spTree>
    <p:extLst>
      <p:ext uri="{BB962C8B-B14F-4D97-AF65-F5344CB8AC3E}">
        <p14:creationId xmlns:p14="http://schemas.microsoft.com/office/powerpoint/2010/main" val="40612678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title"/>
          </p:nvPr>
        </p:nvSpPr>
        <p:spPr>
          <a:xfrm>
            <a:off x="2057400" y="304800"/>
            <a:ext cx="8229600" cy="1143000"/>
          </a:xfrm>
        </p:spPr>
        <p:txBody>
          <a:bodyPr/>
          <a:lstStyle/>
          <a:p>
            <a:pPr algn="l" eaLnBrk="1" hangingPunct="1"/>
            <a:r>
              <a:rPr lang="en-US" sz="3200" dirty="0"/>
              <a:t>Operating budget comparison</a:t>
            </a:r>
          </a:p>
        </p:txBody>
      </p:sp>
      <p:sp>
        <p:nvSpPr>
          <p:cNvPr id="5" name="Slide Number Placeholder 4"/>
          <p:cNvSpPr>
            <a:spLocks noGrp="1"/>
          </p:cNvSpPr>
          <p:nvPr>
            <p:ph type="sldNum" sz="quarter" idx="12"/>
          </p:nvPr>
        </p:nvSpPr>
        <p:spPr/>
        <p:txBody>
          <a:bodyPr/>
          <a:lstStyle/>
          <a:p>
            <a:pPr>
              <a:defRPr/>
            </a:pPr>
            <a:fld id="{22240946-66E9-4FD7-B085-3C193A7F9462}" type="slidenum">
              <a:rPr lang="en-US"/>
              <a:pPr>
                <a:defRPr/>
              </a:pPr>
              <a:t>69</a:t>
            </a:fld>
            <a:endParaRPr lang="en-US"/>
          </a:p>
        </p:txBody>
      </p:sp>
      <p:graphicFrame>
        <p:nvGraphicFramePr>
          <p:cNvPr id="7" name="Chart 6"/>
          <p:cNvGraphicFramePr/>
          <p:nvPr>
            <p:extLst/>
          </p:nvPr>
        </p:nvGraphicFramePr>
        <p:xfrm>
          <a:off x="1524000" y="1371600"/>
          <a:ext cx="91440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9278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68400" y="595086"/>
            <a:ext cx="6799263" cy="249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t>Learning Objectives</a:t>
            </a:r>
          </a:p>
        </p:txBody>
      </p:sp>
      <p:sp>
        <p:nvSpPr>
          <p:cNvPr id="3" name="Rectangle 3"/>
          <p:cNvSpPr txBox="1">
            <a:spLocks noChangeArrowheads="1"/>
          </p:cNvSpPr>
          <p:nvPr/>
        </p:nvSpPr>
        <p:spPr>
          <a:xfrm>
            <a:off x="2402115" y="1934028"/>
            <a:ext cx="7467600" cy="378618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Describe Afghanistan’s </a:t>
            </a:r>
            <a:r>
              <a:rPr lang="en-US" altLang="en-US" b="1" u="sng" smtClean="0"/>
              <a:t>current economy</a:t>
            </a:r>
          </a:p>
          <a:p>
            <a:r>
              <a:rPr lang="en-US" altLang="en-US" smtClean="0"/>
              <a:t>Describe the role of economic development in a COIN strategy</a:t>
            </a:r>
          </a:p>
          <a:p>
            <a:r>
              <a:rPr lang="en-US" altLang="en-US" smtClean="0"/>
              <a:t>Explain inhibitors and enablers to Afghanistan’s trade and economy</a:t>
            </a:r>
          </a:p>
          <a:p>
            <a:endParaRPr lang="en-US" altLang="en-US" smtClean="0"/>
          </a:p>
          <a:p>
            <a:endParaRPr lang="en-US" altLang="en-US" smtClean="0"/>
          </a:p>
          <a:p>
            <a:pPr lvl="1">
              <a:buFont typeface="Wingdings" panose="05000000000000000000" pitchFamily="2" charset="2"/>
              <a:buNone/>
            </a:pPr>
            <a:endParaRPr lang="en-US" altLang="en-US" smtClean="0"/>
          </a:p>
          <a:p>
            <a:endParaRPr lang="en-US" altLang="en-US" dirty="0" smtClean="0"/>
          </a:p>
        </p:txBody>
      </p:sp>
    </p:spTree>
    <p:extLst>
      <p:ext uri="{BB962C8B-B14F-4D97-AF65-F5344CB8AC3E}">
        <p14:creationId xmlns:p14="http://schemas.microsoft.com/office/powerpoint/2010/main" val="2095800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z="3200"/>
              <a:t>1392 </a:t>
            </a:r>
            <a:r>
              <a:rPr lang="en-US" sz="3200" b="1"/>
              <a:t>operating budget</a:t>
            </a:r>
            <a:r>
              <a:rPr lang="en-US" sz="3200"/>
              <a:t> by sector</a:t>
            </a:r>
          </a:p>
        </p:txBody>
      </p:sp>
      <p:graphicFrame>
        <p:nvGraphicFramePr>
          <p:cNvPr id="4" name="Chart 3"/>
          <p:cNvGraphicFramePr>
            <a:graphicFrameLocks noGrp="1"/>
          </p:cNvGraphicFramePr>
          <p:nvPr>
            <p:extLst/>
          </p:nvPr>
        </p:nvGraphicFramePr>
        <p:xfrm>
          <a:off x="1804988" y="1143000"/>
          <a:ext cx="8582025" cy="540026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12"/>
          </p:nvPr>
        </p:nvSpPr>
        <p:spPr/>
        <p:txBody>
          <a:bodyPr/>
          <a:lstStyle/>
          <a:p>
            <a:pPr>
              <a:defRPr/>
            </a:pPr>
            <a:fld id="{D11BDD39-8D01-4416-9F7D-81293C7EB5B0}" type="slidenum">
              <a:rPr lang="en-US"/>
              <a:pPr>
                <a:defRPr/>
              </a:pPr>
              <a:t>70</a:t>
            </a:fld>
            <a:endParaRPr lang="en-US"/>
          </a:p>
        </p:txBody>
      </p:sp>
    </p:spTree>
    <p:extLst>
      <p:ext uri="{BB962C8B-B14F-4D97-AF65-F5344CB8AC3E}">
        <p14:creationId xmlns:p14="http://schemas.microsoft.com/office/powerpoint/2010/main" val="96194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z="3200"/>
              <a:t>1392 </a:t>
            </a:r>
            <a:r>
              <a:rPr lang="en-US" sz="3200" b="1"/>
              <a:t>development budget</a:t>
            </a:r>
            <a:r>
              <a:rPr lang="en-US" sz="3200"/>
              <a:t> by sector</a:t>
            </a:r>
          </a:p>
        </p:txBody>
      </p:sp>
      <p:graphicFrame>
        <p:nvGraphicFramePr>
          <p:cNvPr id="4" name="Chart 3"/>
          <p:cNvGraphicFramePr>
            <a:graphicFrameLocks noGrp="1"/>
          </p:cNvGraphicFramePr>
          <p:nvPr>
            <p:extLst/>
          </p:nvPr>
        </p:nvGraphicFramePr>
        <p:xfrm>
          <a:off x="1804988" y="1219200"/>
          <a:ext cx="8582025" cy="528803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12"/>
          </p:nvPr>
        </p:nvSpPr>
        <p:spPr/>
        <p:txBody>
          <a:bodyPr/>
          <a:lstStyle/>
          <a:p>
            <a:pPr>
              <a:defRPr/>
            </a:pPr>
            <a:fld id="{3968B2B4-2454-4380-A361-92B82A1CDCD2}" type="slidenum">
              <a:rPr lang="en-US"/>
              <a:pPr>
                <a:defRPr/>
              </a:pPr>
              <a:t>71</a:t>
            </a:fld>
            <a:endParaRPr lang="en-US"/>
          </a:p>
        </p:txBody>
      </p:sp>
    </p:spTree>
    <p:extLst>
      <p:ext uri="{BB962C8B-B14F-4D97-AF65-F5344CB8AC3E}">
        <p14:creationId xmlns:p14="http://schemas.microsoft.com/office/powerpoint/2010/main" val="291592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a:xfrm>
            <a:off x="1981200" y="457200"/>
            <a:ext cx="8229600" cy="1143000"/>
          </a:xfrm>
        </p:spPr>
        <p:txBody>
          <a:bodyPr/>
          <a:lstStyle/>
          <a:p>
            <a:pPr eaLnBrk="1" hangingPunct="1"/>
            <a:r>
              <a:rPr lang="en-US" sz="3200" dirty="0"/>
              <a:t>Fiscal sustainability projections (operating budget only)</a:t>
            </a:r>
          </a:p>
        </p:txBody>
      </p:sp>
      <p:sp>
        <p:nvSpPr>
          <p:cNvPr id="4" name="Slide Number Placeholder 3"/>
          <p:cNvSpPr>
            <a:spLocks noGrp="1"/>
          </p:cNvSpPr>
          <p:nvPr>
            <p:ph type="sldNum" sz="quarter" idx="12"/>
          </p:nvPr>
        </p:nvSpPr>
        <p:spPr>
          <a:xfrm>
            <a:off x="4495800" y="4876801"/>
            <a:ext cx="2133600" cy="365125"/>
          </a:xfrm>
        </p:spPr>
        <p:txBody>
          <a:bodyPr/>
          <a:lstStyle/>
          <a:p>
            <a:pPr>
              <a:defRPr/>
            </a:pPr>
            <a:fld id="{A24A9975-327F-4EF6-BF87-B51B6ED3FCA4}" type="slidenum">
              <a:rPr lang="en-US"/>
              <a:pPr>
                <a:defRPr/>
              </a:pPr>
              <a:t>72</a:t>
            </a:fld>
            <a:endParaRPr lang="en-US"/>
          </a:p>
        </p:txBody>
      </p:sp>
      <p:graphicFrame>
        <p:nvGraphicFramePr>
          <p:cNvPr id="5" name="Chart 4"/>
          <p:cNvGraphicFramePr/>
          <p:nvPr>
            <p:extLst/>
          </p:nvPr>
        </p:nvGraphicFramePr>
        <p:xfrm>
          <a:off x="1676400" y="1600200"/>
          <a:ext cx="4724400" cy="464820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676400"/>
            <a:ext cx="4267200" cy="4071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391400" y="5773004"/>
            <a:ext cx="2895600" cy="646331"/>
          </a:xfrm>
          <a:prstGeom prst="rect">
            <a:avLst/>
          </a:prstGeom>
          <a:noFill/>
        </p:spPr>
        <p:txBody>
          <a:bodyPr wrap="square" rtlCol="0">
            <a:spAutoFit/>
          </a:bodyPr>
          <a:lstStyle/>
          <a:p>
            <a:r>
              <a:rPr lang="en-US" dirty="0"/>
              <a:t>Based on Tokyo Conference $16Bn Donor Commitments</a:t>
            </a:r>
            <a:endParaRPr lang="en-US" dirty="0"/>
          </a:p>
        </p:txBody>
      </p:sp>
    </p:spTree>
    <p:extLst>
      <p:ext uri="{BB962C8B-B14F-4D97-AF65-F5344CB8AC3E}">
        <p14:creationId xmlns:p14="http://schemas.microsoft.com/office/powerpoint/2010/main" val="165803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auto">
          <a:xfrm>
            <a:off x="6096000" y="609600"/>
            <a:ext cx="4509248" cy="4343401"/>
          </a:xfrm>
          <a:prstGeom prst="ellipse">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bg1"/>
                </a:solidFill>
                <a:cs typeface="Arial" charset="0"/>
              </a:rPr>
              <a:t>Military Spending</a:t>
            </a:r>
          </a:p>
          <a:p>
            <a:pPr algn="ctr" eaLnBrk="0" fontAlgn="base" hangingPunct="0">
              <a:spcBef>
                <a:spcPct val="0"/>
              </a:spcBef>
              <a:spcAft>
                <a:spcPct val="0"/>
              </a:spcAft>
            </a:pPr>
            <a:r>
              <a:rPr lang="en-US" b="1" dirty="0">
                <a:solidFill>
                  <a:schemeClr val="bg1"/>
                </a:solidFill>
                <a:cs typeface="Arial" charset="0"/>
              </a:rPr>
              <a:t>$</a:t>
            </a:r>
            <a:r>
              <a:rPr lang="en-US" b="1" dirty="0">
                <a:solidFill>
                  <a:schemeClr val="bg1"/>
                </a:solidFill>
                <a:cs typeface="Arial" charset="0"/>
              </a:rPr>
              <a:t>112 </a:t>
            </a:r>
            <a:r>
              <a:rPr lang="en-US" b="1" dirty="0">
                <a:solidFill>
                  <a:schemeClr val="bg1"/>
                </a:solidFill>
                <a:cs typeface="Arial" charset="0"/>
              </a:rPr>
              <a:t>billion</a:t>
            </a:r>
          </a:p>
        </p:txBody>
      </p:sp>
      <p:sp>
        <p:nvSpPr>
          <p:cNvPr id="11" name="Oval 10"/>
          <p:cNvSpPr/>
          <p:nvPr/>
        </p:nvSpPr>
        <p:spPr bwMode="auto">
          <a:xfrm>
            <a:off x="8705385" y="2794411"/>
            <a:ext cx="914400" cy="914400"/>
          </a:xfrm>
          <a:prstGeom prst="ellipse">
            <a:avLst/>
          </a:prstGeom>
          <a:no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a:solidFill>
                <a:srgbClr val="000000"/>
              </a:solidFill>
              <a:cs typeface="Arial" charset="0"/>
            </a:endParaRPr>
          </a:p>
        </p:txBody>
      </p:sp>
      <p:sp>
        <p:nvSpPr>
          <p:cNvPr id="13" name="Oval 12"/>
          <p:cNvSpPr/>
          <p:nvPr/>
        </p:nvSpPr>
        <p:spPr bwMode="auto">
          <a:xfrm>
            <a:off x="7426520" y="2667001"/>
            <a:ext cx="2038269" cy="2171701"/>
          </a:xfrm>
          <a:prstGeom prst="ellipse">
            <a:avLst/>
          </a:prstGeom>
          <a:solidFill>
            <a:srgbClr val="FFC000"/>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cs typeface="Arial" charset="0"/>
              </a:rPr>
              <a:t>External Budget</a:t>
            </a:r>
          </a:p>
          <a:p>
            <a:pPr algn="ctr" eaLnBrk="0" fontAlgn="base" hangingPunct="0">
              <a:spcBef>
                <a:spcPct val="0"/>
              </a:spcBef>
              <a:spcAft>
                <a:spcPct val="0"/>
              </a:spcAft>
            </a:pPr>
            <a:r>
              <a:rPr lang="en-US" sz="1400" b="1" dirty="0">
                <a:solidFill>
                  <a:srgbClr val="000000"/>
                </a:solidFill>
                <a:cs typeface="Arial" charset="0"/>
              </a:rPr>
              <a:t>$</a:t>
            </a:r>
            <a:r>
              <a:rPr lang="en-US" sz="1400" b="1" dirty="0">
                <a:solidFill>
                  <a:srgbClr val="000000"/>
                </a:solidFill>
                <a:cs typeface="Arial" charset="0"/>
              </a:rPr>
              <a:t>16.2 </a:t>
            </a:r>
            <a:r>
              <a:rPr lang="en-US" sz="1400" b="1" dirty="0" err="1">
                <a:solidFill>
                  <a:srgbClr val="000000"/>
                </a:solidFill>
                <a:cs typeface="Arial" charset="0"/>
              </a:rPr>
              <a:t>Bn</a:t>
            </a:r>
            <a:endParaRPr lang="en-US" sz="1400" b="1" dirty="0">
              <a:solidFill>
                <a:srgbClr val="000000"/>
              </a:solidFill>
              <a:cs typeface="Arial" charset="0"/>
            </a:endParaRPr>
          </a:p>
        </p:txBody>
      </p:sp>
      <p:sp>
        <p:nvSpPr>
          <p:cNvPr id="17" name="TextBox 16"/>
          <p:cNvSpPr txBox="1"/>
          <p:nvPr/>
        </p:nvSpPr>
        <p:spPr>
          <a:xfrm>
            <a:off x="7010402" y="4919246"/>
            <a:ext cx="3594847" cy="338554"/>
          </a:xfrm>
          <a:prstGeom prst="rect">
            <a:avLst/>
          </a:prstGeom>
          <a:noFill/>
        </p:spPr>
        <p:txBody>
          <a:bodyPr wrap="square" rtlCol="0">
            <a:spAutoFit/>
          </a:bodyPr>
          <a:lstStyle/>
          <a:p>
            <a:pPr eaLnBrk="0" fontAlgn="base" hangingPunct="0">
              <a:spcBef>
                <a:spcPct val="0"/>
              </a:spcBef>
              <a:spcAft>
                <a:spcPct val="0"/>
              </a:spcAft>
            </a:pPr>
            <a:r>
              <a:rPr lang="en-US" sz="1600" b="1" dirty="0">
                <a:solidFill>
                  <a:srgbClr val="000000"/>
                </a:solidFill>
                <a:cs typeface="Arial" charset="0"/>
              </a:rPr>
              <a:t>2010/2011 </a:t>
            </a:r>
            <a:r>
              <a:rPr lang="en-US" sz="1600" b="1" dirty="0">
                <a:solidFill>
                  <a:srgbClr val="000000"/>
                </a:solidFill>
                <a:cs typeface="Arial" charset="0"/>
              </a:rPr>
              <a:t>Afghan Government Inflows</a:t>
            </a:r>
          </a:p>
        </p:txBody>
      </p:sp>
      <p:sp>
        <p:nvSpPr>
          <p:cNvPr id="20" name="Oval 19"/>
          <p:cNvSpPr/>
          <p:nvPr/>
        </p:nvSpPr>
        <p:spPr bwMode="auto">
          <a:xfrm>
            <a:off x="7543800" y="3467101"/>
            <a:ext cx="1803710" cy="1371600"/>
          </a:xfrm>
          <a:prstGeom prst="ellipse">
            <a:avLst/>
          </a:prstGeom>
          <a:solidFill>
            <a:srgbClr val="00B050"/>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cs typeface="Arial" charset="0"/>
              </a:rPr>
              <a:t>Core Budget</a:t>
            </a:r>
          </a:p>
          <a:p>
            <a:pPr algn="ctr" eaLnBrk="0" fontAlgn="base" hangingPunct="0">
              <a:spcBef>
                <a:spcPct val="0"/>
              </a:spcBef>
              <a:spcAft>
                <a:spcPct val="0"/>
              </a:spcAft>
            </a:pPr>
            <a:r>
              <a:rPr lang="en-US" sz="1400" b="1" dirty="0">
                <a:solidFill>
                  <a:srgbClr val="000000"/>
                </a:solidFill>
                <a:cs typeface="Arial" charset="0"/>
              </a:rPr>
              <a:t>$4.6 </a:t>
            </a:r>
            <a:r>
              <a:rPr lang="en-US" sz="1400" b="1" dirty="0" err="1">
                <a:solidFill>
                  <a:srgbClr val="000000"/>
                </a:solidFill>
                <a:cs typeface="Arial" charset="0"/>
              </a:rPr>
              <a:t>Bn</a:t>
            </a:r>
            <a:endParaRPr lang="en-US" sz="1400" b="1" dirty="0">
              <a:solidFill>
                <a:srgbClr val="000000"/>
              </a:solidFill>
              <a:cs typeface="Arial" charset="0"/>
            </a:endParaRPr>
          </a:p>
        </p:txBody>
      </p:sp>
      <p:sp>
        <p:nvSpPr>
          <p:cNvPr id="21" name="Oval 20"/>
          <p:cNvSpPr/>
          <p:nvPr/>
        </p:nvSpPr>
        <p:spPr bwMode="auto">
          <a:xfrm>
            <a:off x="7902963" y="4114800"/>
            <a:ext cx="1164838" cy="804446"/>
          </a:xfrm>
          <a:prstGeom prst="ellipse">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200" b="1" dirty="0" err="1">
                <a:solidFill>
                  <a:srgbClr val="000000"/>
                </a:solidFill>
                <a:cs typeface="Arial" charset="0"/>
              </a:rPr>
              <a:t>GIRoA</a:t>
            </a:r>
            <a:r>
              <a:rPr lang="en-US" sz="1200" b="1" dirty="0">
                <a:solidFill>
                  <a:srgbClr val="000000"/>
                </a:solidFill>
                <a:cs typeface="Arial" charset="0"/>
              </a:rPr>
              <a:t> </a:t>
            </a:r>
            <a:r>
              <a:rPr lang="en-US" sz="1100" b="1" dirty="0">
                <a:solidFill>
                  <a:srgbClr val="000000"/>
                </a:solidFill>
                <a:cs typeface="Arial" charset="0"/>
              </a:rPr>
              <a:t>Revenues $</a:t>
            </a:r>
            <a:r>
              <a:rPr lang="en-US" sz="1200" b="1" dirty="0">
                <a:solidFill>
                  <a:srgbClr val="000000"/>
                </a:solidFill>
                <a:cs typeface="Arial" charset="0"/>
              </a:rPr>
              <a:t>1.85 </a:t>
            </a:r>
            <a:r>
              <a:rPr lang="en-US" sz="1200" b="1" dirty="0" err="1">
                <a:solidFill>
                  <a:srgbClr val="000000"/>
                </a:solidFill>
                <a:cs typeface="Arial" charset="0"/>
              </a:rPr>
              <a:t>Bn</a:t>
            </a:r>
            <a:endParaRPr lang="en-US" sz="1200" b="1" dirty="0">
              <a:solidFill>
                <a:srgbClr val="000000"/>
              </a:solidFill>
              <a:cs typeface="Arial" charset="0"/>
            </a:endParaRPr>
          </a:p>
        </p:txBody>
      </p:sp>
      <p:sp>
        <p:nvSpPr>
          <p:cNvPr id="12" name="TextBox 11"/>
          <p:cNvSpPr txBox="1"/>
          <p:nvPr/>
        </p:nvSpPr>
        <p:spPr>
          <a:xfrm>
            <a:off x="1657066" y="3539222"/>
            <a:ext cx="4882514" cy="2785378"/>
          </a:xfrm>
          <a:prstGeom prst="rect">
            <a:avLst/>
          </a:prstGeom>
          <a:noFill/>
        </p:spPr>
        <p:txBody>
          <a:bodyPr wrap="square" rtlCol="0">
            <a:spAutoFit/>
          </a:bodyPr>
          <a:lstStyle/>
          <a:p>
            <a:pPr marL="342900" indent="-342900">
              <a:spcBef>
                <a:spcPts val="600"/>
              </a:spcBef>
              <a:buClr>
                <a:srgbClr val="4F81BD"/>
              </a:buClr>
              <a:buFont typeface="Arial" pitchFamily="34" charset="0"/>
              <a:buChar char="•"/>
              <a:defRPr/>
            </a:pPr>
            <a:r>
              <a:rPr lang="en-US" sz="2000" b="1" kern="0" dirty="0">
                <a:solidFill>
                  <a:prstClr val="black"/>
                </a:solidFill>
                <a:latin typeface="Calibri" pitchFamily="34" charset="0"/>
              </a:rPr>
              <a:t>Over 92% of total public spending in 2010/11 financed by aid</a:t>
            </a:r>
          </a:p>
          <a:p>
            <a:pPr marL="342900" indent="-342900">
              <a:spcBef>
                <a:spcPts val="600"/>
              </a:spcBef>
              <a:buClr>
                <a:srgbClr val="4F81BD"/>
              </a:buClr>
              <a:buFont typeface="Arial" pitchFamily="34" charset="0"/>
              <a:buChar char="•"/>
              <a:defRPr/>
            </a:pPr>
            <a:r>
              <a:rPr lang="en-US" sz="2000" b="1" kern="0" dirty="0">
                <a:solidFill>
                  <a:prstClr val="black"/>
                </a:solidFill>
                <a:latin typeface="Calibri" pitchFamily="34" charset="0"/>
              </a:rPr>
              <a:t>2010/11 aid ($15.7 </a:t>
            </a:r>
            <a:r>
              <a:rPr lang="en-US" sz="2000" b="1" kern="0" dirty="0" err="1">
                <a:solidFill>
                  <a:prstClr val="black"/>
                </a:solidFill>
                <a:latin typeface="Calibri" pitchFamily="34" charset="0"/>
              </a:rPr>
              <a:t>bn</a:t>
            </a:r>
            <a:r>
              <a:rPr lang="en-US" sz="2000" b="1" kern="0" dirty="0">
                <a:solidFill>
                  <a:prstClr val="black"/>
                </a:solidFill>
                <a:latin typeface="Calibri" pitchFamily="34" charset="0"/>
              </a:rPr>
              <a:t>) exceeded nominal GDP ($15.4 </a:t>
            </a:r>
            <a:r>
              <a:rPr lang="en-US" sz="2000" b="1" kern="0" dirty="0" err="1">
                <a:solidFill>
                  <a:prstClr val="black"/>
                </a:solidFill>
                <a:latin typeface="Calibri" pitchFamily="34" charset="0"/>
              </a:rPr>
              <a:t>bn</a:t>
            </a:r>
            <a:r>
              <a:rPr lang="en-US" sz="2000" b="1" kern="0" dirty="0">
                <a:solidFill>
                  <a:prstClr val="black"/>
                </a:solidFill>
                <a:latin typeface="Calibri" pitchFamily="34" charset="0"/>
              </a:rPr>
              <a:t>)</a:t>
            </a:r>
          </a:p>
          <a:p>
            <a:pPr marL="342900" indent="-342900">
              <a:spcBef>
                <a:spcPts val="600"/>
              </a:spcBef>
              <a:buClr>
                <a:srgbClr val="4F81BD"/>
              </a:buClr>
              <a:buFont typeface="Arial" pitchFamily="34" charset="0"/>
              <a:buChar char="•"/>
              <a:defRPr/>
            </a:pPr>
            <a:r>
              <a:rPr lang="en-US" sz="2000" b="1" dirty="0">
                <a:latin typeface="Calibri" pitchFamily="34" charset="0"/>
              </a:rPr>
              <a:t>Total </a:t>
            </a:r>
            <a:r>
              <a:rPr lang="en-US" sz="2000" b="1" dirty="0">
                <a:latin typeface="Calibri" pitchFamily="34" charset="0"/>
              </a:rPr>
              <a:t>A</a:t>
            </a:r>
            <a:r>
              <a:rPr lang="en-US" sz="2000" b="1" dirty="0">
                <a:latin typeface="Calibri" pitchFamily="34" charset="0"/>
              </a:rPr>
              <a:t>id to Afghanistan was 93-97% of GDP</a:t>
            </a:r>
          </a:p>
          <a:p>
            <a:pPr marL="342900" indent="-342900">
              <a:spcBef>
                <a:spcPts val="600"/>
              </a:spcBef>
              <a:buClr>
                <a:srgbClr val="4F81BD"/>
              </a:buClr>
              <a:buFont typeface="Arial" pitchFamily="34" charset="0"/>
              <a:buChar char="•"/>
              <a:defRPr/>
            </a:pPr>
            <a:r>
              <a:rPr lang="en-US" sz="2000" b="1" dirty="0">
                <a:latin typeface="Calibri" pitchFamily="34" charset="0"/>
              </a:rPr>
              <a:t>P</a:t>
            </a:r>
            <a:r>
              <a:rPr lang="en-US" sz="2000" b="1" dirty="0">
                <a:latin typeface="Calibri" pitchFamily="34" charset="0"/>
              </a:rPr>
              <a:t>rivate </a:t>
            </a:r>
            <a:r>
              <a:rPr lang="en-US" sz="2000" b="1" dirty="0">
                <a:latin typeface="Calibri" pitchFamily="34" charset="0"/>
              </a:rPr>
              <a:t>S</a:t>
            </a:r>
            <a:r>
              <a:rPr lang="en-US" sz="2000" b="1" dirty="0">
                <a:latin typeface="Calibri" pitchFamily="34" charset="0"/>
              </a:rPr>
              <a:t>ector </a:t>
            </a:r>
            <a:r>
              <a:rPr lang="en-US" sz="2000" b="1" dirty="0">
                <a:latin typeface="Calibri" pitchFamily="34" charset="0"/>
              </a:rPr>
              <a:t>I</a:t>
            </a:r>
            <a:r>
              <a:rPr lang="en-US" sz="2000" b="1" dirty="0">
                <a:latin typeface="Calibri" pitchFamily="34" charset="0"/>
              </a:rPr>
              <a:t>nvestment was only 3.2% of GDP</a:t>
            </a:r>
          </a:p>
        </p:txBody>
      </p:sp>
      <p:sp>
        <p:nvSpPr>
          <p:cNvPr id="14" name="TextBox 13"/>
          <p:cNvSpPr txBox="1"/>
          <p:nvPr/>
        </p:nvSpPr>
        <p:spPr>
          <a:xfrm>
            <a:off x="8712820" y="5181600"/>
            <a:ext cx="1726580" cy="261610"/>
          </a:xfrm>
          <a:prstGeom prst="rect">
            <a:avLst/>
          </a:prstGeom>
          <a:noFill/>
        </p:spPr>
        <p:txBody>
          <a:bodyPr wrap="square" rtlCol="0">
            <a:spAutoFit/>
          </a:bodyPr>
          <a:lstStyle/>
          <a:p>
            <a:pPr eaLnBrk="0" fontAlgn="base" hangingPunct="0">
              <a:spcBef>
                <a:spcPct val="0"/>
              </a:spcBef>
              <a:spcAft>
                <a:spcPct val="0"/>
              </a:spcAft>
            </a:pPr>
            <a:r>
              <a:rPr lang="en-US" sz="1100" b="1" dirty="0">
                <a:solidFill>
                  <a:srgbClr val="000000"/>
                </a:solidFill>
                <a:cs typeface="Arial" charset="0"/>
              </a:rPr>
              <a:t>Ministry of Finance/WB</a:t>
            </a:r>
            <a:endParaRPr lang="en-US" sz="1100" b="1" dirty="0">
              <a:solidFill>
                <a:srgbClr val="000000"/>
              </a:solidFill>
              <a:cs typeface="Arial" charset="0"/>
            </a:endParaRPr>
          </a:p>
        </p:txBody>
      </p:sp>
      <p:sp>
        <p:nvSpPr>
          <p:cNvPr id="15" name="Rectangle 14"/>
          <p:cNvSpPr/>
          <p:nvPr/>
        </p:nvSpPr>
        <p:spPr>
          <a:xfrm>
            <a:off x="1524000" y="0"/>
            <a:ext cx="9144000" cy="533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prstClr val="white"/>
                </a:solidFill>
              </a:rPr>
              <a:t>At Present Afghanistan is Fiscally Unsustainable</a:t>
            </a:r>
            <a:endParaRPr lang="en-US" sz="2200" b="1" dirty="0">
              <a:solidFill>
                <a:prstClr val="white"/>
              </a:solidFill>
            </a:endParaRPr>
          </a:p>
        </p:txBody>
      </p:sp>
      <p:pic>
        <p:nvPicPr>
          <p:cNvPr id="18" name="Picture 17"/>
          <p:cNvPicPr/>
          <p:nvPr/>
        </p:nvPicPr>
        <p:blipFill>
          <a:blip r:embed="rId3"/>
          <a:srcRect/>
          <a:stretch>
            <a:fillRect/>
          </a:stretch>
        </p:blipFill>
        <p:spPr bwMode="auto">
          <a:xfrm>
            <a:off x="1676400" y="620852"/>
            <a:ext cx="4343400" cy="2808149"/>
          </a:xfrm>
          <a:prstGeom prst="rect">
            <a:avLst/>
          </a:prstGeom>
          <a:noFill/>
          <a:ln w="9525">
            <a:noFill/>
            <a:miter lim="800000"/>
            <a:headEnd/>
            <a:tailEnd/>
          </a:ln>
        </p:spPr>
      </p:pic>
      <p:sp>
        <p:nvSpPr>
          <p:cNvPr id="19" name="TextBox 18"/>
          <p:cNvSpPr txBox="1"/>
          <p:nvPr/>
        </p:nvSpPr>
        <p:spPr>
          <a:xfrm>
            <a:off x="6539580" y="5443211"/>
            <a:ext cx="4065668" cy="1138773"/>
          </a:xfrm>
          <a:prstGeom prst="rect">
            <a:avLst/>
          </a:prstGeom>
          <a:noFill/>
        </p:spPr>
        <p:txBody>
          <a:bodyPr wrap="square" rtlCol="0">
            <a:spAutoFit/>
          </a:bodyPr>
          <a:lstStyle/>
          <a:p>
            <a:pPr marL="342900" indent="-342900">
              <a:spcBef>
                <a:spcPts val="600"/>
              </a:spcBef>
              <a:buClr>
                <a:srgbClr val="4F81BD"/>
              </a:buClr>
              <a:buFont typeface="Arial" pitchFamily="34" charset="0"/>
              <a:buChar char="•"/>
              <a:defRPr/>
            </a:pPr>
            <a:r>
              <a:rPr lang="en-US" sz="1700" b="1" dirty="0">
                <a:latin typeface="Calibri" pitchFamily="34" charset="0"/>
              </a:rPr>
              <a:t>A sudden decline </a:t>
            </a:r>
            <a:r>
              <a:rPr lang="en-US" sz="1700" b="1" dirty="0">
                <a:latin typeface="Calibri" pitchFamily="34" charset="0"/>
              </a:rPr>
              <a:t>of military and donor aid will lead </a:t>
            </a:r>
            <a:r>
              <a:rPr lang="en-US" sz="1700" b="1" dirty="0">
                <a:latin typeface="Calibri" pitchFamily="34" charset="0"/>
              </a:rPr>
              <a:t>to </a:t>
            </a:r>
            <a:r>
              <a:rPr lang="en-US" sz="1700" b="1" dirty="0">
                <a:latin typeface="Calibri" pitchFamily="34" charset="0"/>
              </a:rPr>
              <a:t>a significant economic contraction especially on the local </a:t>
            </a:r>
            <a:r>
              <a:rPr lang="en-US" sz="1700" b="1" dirty="0">
                <a:latin typeface="Calibri" pitchFamily="34" charset="0"/>
              </a:rPr>
              <a:t>economies;</a:t>
            </a:r>
            <a:endParaRPr lang="en-US" sz="1700" b="1" dirty="0">
              <a:latin typeface="Calibri" pitchFamily="34" charset="0"/>
            </a:endParaRPr>
          </a:p>
        </p:txBody>
      </p:sp>
    </p:spTree>
    <p:extLst>
      <p:ext uri="{BB962C8B-B14F-4D97-AF65-F5344CB8AC3E}">
        <p14:creationId xmlns:p14="http://schemas.microsoft.com/office/powerpoint/2010/main" val="3025334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109863556"/>
              </p:ext>
            </p:extLst>
          </p:nvPr>
        </p:nvGraphicFramePr>
        <p:xfrm>
          <a:off x="1524000" y="0"/>
          <a:ext cx="9144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1"/>
          <p:cNvSpPr txBox="1"/>
          <p:nvPr/>
        </p:nvSpPr>
        <p:spPr>
          <a:xfrm>
            <a:off x="1676401" y="6702256"/>
            <a:ext cx="787207" cy="155745"/>
          </a:xfrm>
          <a:prstGeom prst="rect">
            <a:avLst/>
          </a:prstGeom>
        </p:spPr>
        <p:txBody>
          <a:bodyPr wrap="none" rtlCol="0" anchor="ctr">
            <a:scene3d>
              <a:camera prst="orthographicFront"/>
              <a:lightRig rig="balanced" dir="t">
                <a:rot lat="0" lon="0" rev="2100000"/>
              </a:lightRig>
            </a:scene3d>
            <a:sp3d extrusionH="57150" prstMaterial="metal">
              <a:bevelT w="38100" h="25400"/>
              <a:contourClr>
                <a:schemeClr val="bg2"/>
              </a:contourClr>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600" b="1" dirty="0">
                <a:ln w="50800">
                  <a:solidFill>
                    <a:schemeClr val="tx1">
                      <a:lumMod val="85000"/>
                      <a:lumOff val="15000"/>
                    </a:schemeClr>
                  </a:solidFill>
                </a:ln>
                <a:solidFill>
                  <a:sysClr val="windowText" lastClr="000000"/>
                </a:solidFill>
                <a:latin typeface="Gisha" pitchFamily="34" charset="-79"/>
                <a:cs typeface="Gisha" pitchFamily="34" charset="-79"/>
              </a:rPr>
              <a:t>IMF, Direction of Trade Statistics, 2012;	Note: The 1993 data point for exports was removed due to data irregularities</a:t>
            </a:r>
            <a:endParaRPr lang="en-US" sz="600" b="1" dirty="0">
              <a:ln w="50800">
                <a:solidFill>
                  <a:schemeClr val="tx1">
                    <a:lumMod val="85000"/>
                    <a:lumOff val="15000"/>
                  </a:schemeClr>
                </a:solidFill>
              </a:ln>
              <a:solidFill>
                <a:sysClr val="windowText" lastClr="000000"/>
              </a:solidFill>
              <a:latin typeface="Gisha" pitchFamily="34" charset="-79"/>
              <a:cs typeface="Gisha" pitchFamily="34" charset="-79"/>
            </a:endParaRPr>
          </a:p>
        </p:txBody>
      </p:sp>
      <p:sp>
        <p:nvSpPr>
          <p:cNvPr id="2" name="TextBox 1"/>
          <p:cNvSpPr txBox="1"/>
          <p:nvPr/>
        </p:nvSpPr>
        <p:spPr>
          <a:xfrm>
            <a:off x="2463608" y="609600"/>
            <a:ext cx="6845397" cy="523220"/>
          </a:xfrm>
          <a:prstGeom prst="rect">
            <a:avLst/>
          </a:prstGeom>
          <a:noFill/>
        </p:spPr>
        <p:txBody>
          <a:bodyPr wrap="square" rtlCol="0">
            <a:spAutoFit/>
          </a:bodyPr>
          <a:lstStyle/>
          <a:p>
            <a:r>
              <a:rPr lang="en-US" sz="2800" b="1" dirty="0"/>
              <a:t>Import / Export Trade Flows in Afghanistan</a:t>
            </a:r>
            <a:endParaRPr lang="en-US" sz="2800" b="1" dirty="0"/>
          </a:p>
        </p:txBody>
      </p:sp>
      <p:sp>
        <p:nvSpPr>
          <p:cNvPr id="4" name="TextBox 3"/>
          <p:cNvSpPr txBox="1"/>
          <p:nvPr/>
        </p:nvSpPr>
        <p:spPr>
          <a:xfrm>
            <a:off x="1524001" y="2590800"/>
            <a:ext cx="461665" cy="2133600"/>
          </a:xfrm>
          <a:prstGeom prst="rect">
            <a:avLst/>
          </a:prstGeom>
          <a:noFill/>
        </p:spPr>
        <p:txBody>
          <a:bodyPr vert="vert270" wrap="square" rtlCol="0">
            <a:spAutoFit/>
          </a:bodyPr>
          <a:lstStyle/>
          <a:p>
            <a:pPr algn="ctr"/>
            <a:r>
              <a:rPr lang="en-US" dirty="0"/>
              <a:t>U.S. Dollars, Billions</a:t>
            </a:r>
            <a:endParaRPr lang="en-US" dirty="0"/>
          </a:p>
        </p:txBody>
      </p:sp>
      <p:pic>
        <p:nvPicPr>
          <p:cNvPr id="7" name="Chart 2"/>
          <p:cNvPicPr>
            <a:picLocks noChangeArrowheads="1"/>
          </p:cNvPicPr>
          <p:nvPr/>
        </p:nvPicPr>
        <p:blipFill>
          <a:blip r:embed="rId4" cstate="print"/>
          <a:srcRect b="-102"/>
          <a:stretch>
            <a:fillRect/>
          </a:stretch>
        </p:blipFill>
        <p:spPr bwMode="auto">
          <a:xfrm>
            <a:off x="2286000" y="1600200"/>
            <a:ext cx="3810000" cy="2649940"/>
          </a:xfrm>
          <a:prstGeom prst="rect">
            <a:avLst/>
          </a:prstGeom>
          <a:noFill/>
          <a:ln w="9525">
            <a:noFill/>
            <a:miter lim="800000"/>
            <a:headEnd/>
            <a:tailEnd/>
          </a:ln>
        </p:spPr>
      </p:pic>
      <p:sp>
        <p:nvSpPr>
          <p:cNvPr id="8" name="TextBox 1"/>
          <p:cNvSpPr txBox="1"/>
          <p:nvPr/>
        </p:nvSpPr>
        <p:spPr>
          <a:xfrm>
            <a:off x="8839200" y="4510720"/>
            <a:ext cx="1828800" cy="82328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b="1" dirty="0"/>
              <a:t>More than 80% of Export increase since 2001 is Fresh Fruits</a:t>
            </a:r>
            <a:endParaRPr lang="en-US" sz="1400" b="1" dirty="0"/>
          </a:p>
        </p:txBody>
      </p:sp>
    </p:spTree>
    <p:extLst>
      <p:ext uri="{BB962C8B-B14F-4D97-AF65-F5344CB8AC3E}">
        <p14:creationId xmlns:p14="http://schemas.microsoft.com/office/powerpoint/2010/main" val="9991632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Future co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33401"/>
            <a:ext cx="9144000" cy="601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6278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l="40105" t="16173" r="45572" b="67656"/>
          <a:stretch>
            <a:fillRect/>
          </a:stretch>
        </p:blipFill>
        <p:spPr bwMode="auto">
          <a:xfrm>
            <a:off x="5105400" y="685800"/>
            <a:ext cx="1295400" cy="11176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4" descr="ands dari text"/>
          <p:cNvPicPr>
            <a:picLocks noChangeAspect="1" noChangeArrowheads="1"/>
          </p:cNvPicPr>
          <p:nvPr/>
        </p:nvPicPr>
        <p:blipFill>
          <a:blip r:embed="rId3">
            <a:extLst>
              <a:ext uri="{28A0092B-C50C-407E-A947-70E740481C1C}">
                <a14:useLocalDpi xmlns:a14="http://schemas.microsoft.com/office/drawing/2010/main" val="0"/>
              </a:ext>
            </a:extLst>
          </a:blip>
          <a:srcRect b="20755"/>
          <a:stretch>
            <a:fillRect/>
          </a:stretch>
        </p:blipFill>
        <p:spPr bwMode="auto">
          <a:xfrm>
            <a:off x="6376737" y="1600200"/>
            <a:ext cx="419549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1524000" y="1600200"/>
            <a:ext cx="3886200" cy="1279358"/>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006699"/>
                </a:solidFill>
                <a:cs typeface="Times New Roman" pitchFamily="18" charset="0"/>
              </a:rPr>
              <a:t>Afghanistan National Development Strategy (ANDS)</a:t>
            </a:r>
            <a:endParaRPr lang="en-US" sz="2800" dirty="0">
              <a:solidFill>
                <a:srgbClr val="006699"/>
              </a:solidFill>
              <a:latin typeface="Impact" pitchFamily="34" charset="0"/>
              <a:cs typeface="Times New Roman" pitchFamily="18" charset="0"/>
            </a:endParaRPr>
          </a:p>
        </p:txBody>
      </p:sp>
      <p:graphicFrame>
        <p:nvGraphicFramePr>
          <p:cNvPr id="2" name="Chart 1"/>
          <p:cNvGraphicFramePr/>
          <p:nvPr>
            <p:extLst/>
          </p:nvPr>
        </p:nvGraphicFramePr>
        <p:xfrm>
          <a:off x="4343400" y="2723147"/>
          <a:ext cx="5638800" cy="3677653"/>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676400" y="2879559"/>
            <a:ext cx="2971800" cy="3477875"/>
          </a:xfrm>
          <a:prstGeom prst="rect">
            <a:avLst/>
          </a:prstGeom>
          <a:noFill/>
        </p:spPr>
        <p:txBody>
          <a:bodyPr wrap="square" rtlCol="0">
            <a:spAutoFit/>
          </a:bodyPr>
          <a:lstStyle/>
          <a:p>
            <a:pPr marL="285750" indent="-285750">
              <a:buFont typeface="Arial" pitchFamily="34" charset="0"/>
              <a:buChar char="•"/>
            </a:pPr>
            <a:r>
              <a:rPr lang="en-US" sz="2000" dirty="0"/>
              <a:t>Survey Conduct in 2006 Covered All 36 Provinces</a:t>
            </a:r>
          </a:p>
          <a:p>
            <a:pPr marL="285750" indent="-285750">
              <a:buFont typeface="Arial" pitchFamily="34" charset="0"/>
              <a:buChar char="•"/>
            </a:pPr>
            <a:r>
              <a:rPr lang="en-US" sz="2000" dirty="0"/>
              <a:t>Most Extensive Consultation Process in history of Afghanistan with more than 36,000 participants</a:t>
            </a:r>
          </a:p>
          <a:p>
            <a:pPr marL="285750" indent="-285750">
              <a:buFont typeface="Arial" pitchFamily="34" charset="0"/>
              <a:buChar char="•"/>
            </a:pPr>
            <a:r>
              <a:rPr lang="en-US" sz="2000" dirty="0"/>
              <a:t>Consultation ranged from village level to major urban cities</a:t>
            </a:r>
            <a:endParaRPr lang="en-US" sz="2000" dirty="0"/>
          </a:p>
        </p:txBody>
      </p:sp>
    </p:spTree>
    <p:extLst>
      <p:ext uri="{BB962C8B-B14F-4D97-AF65-F5344CB8AC3E}">
        <p14:creationId xmlns:p14="http://schemas.microsoft.com/office/powerpoint/2010/main" val="36458059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sz="1400"/>
          </a:p>
        </p:txBody>
      </p:sp>
      <p:sp>
        <p:nvSpPr>
          <p:cNvPr id="113667"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Key Lessons: Economic Development</a:t>
            </a:r>
          </a:p>
        </p:txBody>
      </p:sp>
      <p:sp>
        <p:nvSpPr>
          <p:cNvPr id="33796" name="Rectangle 3"/>
          <p:cNvSpPr>
            <a:spLocks noGrp="1" noChangeArrowheads="1"/>
          </p:cNvSpPr>
          <p:nvPr>
            <p:ph type="body" idx="4294967295"/>
          </p:nvPr>
        </p:nvSpPr>
        <p:spPr>
          <a:xfrm>
            <a:off x="2590800" y="1905000"/>
            <a:ext cx="7467600" cy="3063403"/>
          </a:xfrm>
        </p:spPr>
        <p:txBody>
          <a:bodyPr>
            <a:spAutoFit/>
          </a:bodyPr>
          <a:lstStyle/>
          <a:p>
            <a:pPr eaLnBrk="1" hangingPunct="1"/>
            <a:r>
              <a:rPr lang="en-US" altLang="en-US" smtClean="0"/>
              <a:t>Although a poor country, Afghanistan has resources that can be leveraged to build a stable economy</a:t>
            </a:r>
          </a:p>
          <a:p>
            <a:pPr eaLnBrk="1" hangingPunct="1"/>
            <a:r>
              <a:rPr lang="en-US" altLang="en-US" smtClean="0"/>
              <a:t>Afghanistan needs a regional solution to achieve successful economic development</a:t>
            </a:r>
          </a:p>
          <a:p>
            <a:pPr eaLnBrk="1" hangingPunct="1"/>
            <a:r>
              <a:rPr lang="en-US" altLang="en-US" smtClean="0"/>
              <a:t>Successful COIN requires a stable economy and economic opportunity for Afghans</a:t>
            </a:r>
          </a:p>
        </p:txBody>
      </p:sp>
      <p:sp>
        <p:nvSpPr>
          <p:cNvPr id="113670"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2818485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5"/>
          <p:cNvSpPr txBox="1">
            <a:spLocks noGrp="1"/>
          </p:cNvSpPr>
          <p:nvPr/>
        </p:nvSpPr>
        <p:spPr bwMode="auto">
          <a:xfrm>
            <a:off x="86106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15540BB3-A709-4FD0-9DDC-BA49AD31E0C7}" type="slidenum">
              <a:rPr lang="en-US" altLang="en-US" sz="1000"/>
              <a:pPr algn="r">
                <a:spcBef>
                  <a:spcPct val="0"/>
                </a:spcBef>
                <a:buClrTx/>
                <a:buFontTx/>
                <a:buNone/>
              </a:pPr>
              <a:t>78</a:t>
            </a:fld>
            <a:endParaRPr lang="en-US" altLang="en-US" sz="1400"/>
          </a:p>
        </p:txBody>
      </p:sp>
      <p:sp>
        <p:nvSpPr>
          <p:cNvPr id="115715" name="Rectangle 2"/>
          <p:cNvSpPr>
            <a:spLocks noGrp="1" noChangeArrowheads="1"/>
          </p:cNvSpPr>
          <p:nvPr>
            <p:ph type="title" idx="4294967295"/>
          </p:nvPr>
        </p:nvSpPr>
        <p:spPr>
          <a:xfrm>
            <a:off x="2590801" y="1219200"/>
            <a:ext cx="6799263" cy="249238"/>
          </a:xfrm>
        </p:spPr>
        <p:txBody>
          <a:bodyPr>
            <a:normAutofit fontScale="90000"/>
          </a:bodyPr>
          <a:lstStyle/>
          <a:p>
            <a:pPr eaLnBrk="1" hangingPunct="1"/>
            <a:r>
              <a:rPr lang="en-US" altLang="en-US" smtClean="0"/>
              <a:t>Key Lessons: Social Development</a:t>
            </a:r>
          </a:p>
        </p:txBody>
      </p:sp>
      <p:sp>
        <p:nvSpPr>
          <p:cNvPr id="30724" name="Rectangle 3"/>
          <p:cNvSpPr>
            <a:spLocks noGrp="1" noChangeArrowheads="1"/>
          </p:cNvSpPr>
          <p:nvPr>
            <p:ph type="body" idx="4294967295"/>
          </p:nvPr>
        </p:nvSpPr>
        <p:spPr>
          <a:xfrm>
            <a:off x="2590800" y="1905000"/>
            <a:ext cx="7467600" cy="4742837"/>
          </a:xfrm>
        </p:spPr>
        <p:txBody>
          <a:bodyPr>
            <a:spAutoFit/>
          </a:bodyPr>
          <a:lstStyle/>
          <a:p>
            <a:pPr eaLnBrk="1" hangingPunct="1"/>
            <a:r>
              <a:rPr lang="en-US" altLang="en-US" smtClean="0"/>
              <a:t>The education sector suffers from a widespread lack of capacity and resources with Islamic education offering an alternative</a:t>
            </a:r>
          </a:p>
          <a:p>
            <a:pPr eaLnBrk="1" hangingPunct="1"/>
            <a:r>
              <a:rPr lang="en-US" altLang="en-US" smtClean="0"/>
              <a:t>The health care sector is a “good news” story, especially the Basic Package of Health Services program, but rural health services remain lacking</a:t>
            </a:r>
          </a:p>
          <a:p>
            <a:pPr eaLnBrk="1" hangingPunct="1"/>
            <a:r>
              <a:rPr lang="en-US" altLang="en-US" smtClean="0"/>
              <a:t>Refugees and IDPs remain a concern in terms of humanitarian aide as well as a potential recruiting ground for the insurgency</a:t>
            </a:r>
          </a:p>
          <a:p>
            <a:pPr eaLnBrk="1" hangingPunct="1"/>
            <a:endParaRPr lang="en-US" altLang="en-US" smtClean="0"/>
          </a:p>
        </p:txBody>
      </p:sp>
      <p:sp>
        <p:nvSpPr>
          <p:cNvPr id="115718" name="Text Box 5"/>
          <p:cNvSpPr txBox="1">
            <a:spLocks noChangeArrowheads="1"/>
          </p:cNvSpPr>
          <p:nvPr/>
        </p:nvSpPr>
        <p:spPr bwMode="auto">
          <a:xfrm>
            <a:off x="7283450" y="61914"/>
            <a:ext cx="3309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rgbClr val="990000"/>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990000"/>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990000"/>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00"/>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1000" b="1">
                <a:solidFill>
                  <a:schemeClr val="bg1"/>
                </a:solidFill>
              </a:rPr>
              <a:t>UNCLASSIFIED </a:t>
            </a:r>
          </a:p>
        </p:txBody>
      </p:sp>
    </p:spTree>
    <p:extLst>
      <p:ext uri="{BB962C8B-B14F-4D97-AF65-F5344CB8AC3E}">
        <p14:creationId xmlns:p14="http://schemas.microsoft.com/office/powerpoint/2010/main" val="2094300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905000" y="1295400"/>
            <a:ext cx="8382000" cy="50292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itchFamily="34" charset="0"/>
              <a:buChar char="•"/>
            </a:pPr>
            <a:r>
              <a:rPr lang="en-US" sz="2200" dirty="0">
                <a:solidFill>
                  <a:schemeClr val="tx1"/>
                </a:solidFill>
              </a:rPr>
              <a:t>With a 35-40% unemployment rate, Afghanistan faces a crisis in generating employment opportunities and reducing the pool of young men vulnerable to extremism;</a:t>
            </a:r>
          </a:p>
          <a:p>
            <a:pPr marL="342900" indent="-342900" algn="l">
              <a:buFont typeface="Arial" pitchFamily="34" charset="0"/>
              <a:buChar char="•"/>
            </a:pPr>
            <a:r>
              <a:rPr lang="en-US" sz="2200" dirty="0">
                <a:solidFill>
                  <a:schemeClr val="tx1"/>
                </a:solidFill>
              </a:rPr>
              <a:t>Procedural and infrastructural deficiencies limit trade between Afghanistan and its neighbors;</a:t>
            </a:r>
          </a:p>
          <a:p>
            <a:pPr marL="342900" indent="-342900" algn="l">
              <a:buFont typeface="Arial" pitchFamily="34" charset="0"/>
              <a:buChar char="•"/>
            </a:pPr>
            <a:r>
              <a:rPr lang="en-US" sz="2200" dirty="0">
                <a:solidFill>
                  <a:schemeClr val="tx1"/>
                </a:solidFill>
              </a:rPr>
              <a:t>Afghan citizens view the state of the economy as a more serious problem than security by a margin of  two to one. </a:t>
            </a:r>
            <a:endParaRPr lang="en-US" sz="2200" i="1" dirty="0">
              <a:solidFill>
                <a:schemeClr val="tx1"/>
              </a:solidFill>
            </a:endParaRPr>
          </a:p>
          <a:p>
            <a:pPr algn="l"/>
            <a:r>
              <a:rPr lang="en-US" sz="2200" i="1" dirty="0">
                <a:solidFill>
                  <a:schemeClr val="tx1"/>
                </a:solidFill>
              </a:rPr>
              <a:t>Consequently</a:t>
            </a:r>
            <a:r>
              <a:rPr lang="en-US" sz="2200" dirty="0">
                <a:solidFill>
                  <a:schemeClr val="tx1"/>
                </a:solidFill>
              </a:rPr>
              <a:t>:</a:t>
            </a:r>
          </a:p>
          <a:p>
            <a:pPr marL="342900" indent="-342900" algn="l">
              <a:buFont typeface="Arial" pitchFamily="34" charset="0"/>
              <a:buChar char="•"/>
            </a:pPr>
            <a:r>
              <a:rPr lang="en-US" sz="2200" dirty="0">
                <a:solidFill>
                  <a:schemeClr val="tx1"/>
                </a:solidFill>
              </a:rPr>
              <a:t>Current economic development efforts are failing to reinforce the United States broad strategic goal in Afghanistan to “disrupt, dismantle, and defeat Al-Qaeda”.</a:t>
            </a:r>
          </a:p>
          <a:p>
            <a:pPr marL="342900" indent="-342900" algn="l">
              <a:buFont typeface="Arial" pitchFamily="34" charset="0"/>
              <a:buChar char="•"/>
            </a:pPr>
            <a:r>
              <a:rPr lang="en-US" sz="2200" i="1" dirty="0">
                <a:solidFill>
                  <a:schemeClr val="tx1"/>
                </a:solidFill>
              </a:rPr>
              <a:t>To Support a Successful Transition an integrated Economic Strategy is required to Stabilize at Village Level and generate the necessary jobs and revenue at National Level. </a:t>
            </a:r>
            <a:endParaRPr lang="en-US" sz="2200" i="1" dirty="0">
              <a:solidFill>
                <a:schemeClr val="tx1"/>
              </a:solidFill>
            </a:endParaRPr>
          </a:p>
        </p:txBody>
      </p:sp>
      <p:sp>
        <p:nvSpPr>
          <p:cNvPr id="7" name="Title 1"/>
          <p:cNvSpPr txBox="1">
            <a:spLocks/>
          </p:cNvSpPr>
          <p:nvPr/>
        </p:nvSpPr>
        <p:spPr>
          <a:xfrm>
            <a:off x="6096001" y="533400"/>
            <a:ext cx="4310063"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800" dirty="0"/>
              <a:t>Problem Statement</a:t>
            </a:r>
            <a:endParaRPr lang="en-US" sz="3800" dirty="0"/>
          </a:p>
        </p:txBody>
      </p:sp>
    </p:spTree>
    <p:extLst>
      <p:ext uri="{BB962C8B-B14F-4D97-AF65-F5344CB8AC3E}">
        <p14:creationId xmlns:p14="http://schemas.microsoft.com/office/powerpoint/2010/main" val="1738425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68400" y="928914"/>
            <a:ext cx="6799263" cy="249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mtClean="0"/>
              <a:t>Learning Objectives</a:t>
            </a:r>
            <a:endParaRPr lang="en-US" altLang="en-US" dirty="0" smtClean="0"/>
          </a:p>
        </p:txBody>
      </p:sp>
      <p:sp>
        <p:nvSpPr>
          <p:cNvPr id="3" name="Rectangle 3"/>
          <p:cNvSpPr txBox="1">
            <a:spLocks noChangeArrowheads="1"/>
          </p:cNvSpPr>
          <p:nvPr/>
        </p:nvSpPr>
        <p:spPr>
          <a:xfrm>
            <a:off x="2590800" y="2035628"/>
            <a:ext cx="7467600" cy="423244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Describe Afghanistan’s current economy</a:t>
            </a:r>
          </a:p>
          <a:p>
            <a:r>
              <a:rPr lang="en-US" altLang="en-US" dirty="0" smtClean="0"/>
              <a:t>Describe the role of </a:t>
            </a:r>
            <a:r>
              <a:rPr lang="en-US" altLang="en-US" b="1" u="sng" dirty="0" smtClean="0"/>
              <a:t>economic development </a:t>
            </a:r>
            <a:r>
              <a:rPr lang="en-US" altLang="en-US" dirty="0" smtClean="0"/>
              <a:t>in a Stability Operations</a:t>
            </a:r>
            <a:endParaRPr lang="en-US" altLang="en-US" b="1" u="sng" dirty="0" smtClean="0"/>
          </a:p>
          <a:p>
            <a:r>
              <a:rPr lang="en-US" altLang="en-US" dirty="0" smtClean="0"/>
              <a:t>Explain inhibitors and enablers to Afghanistan’s trade and economy</a:t>
            </a:r>
          </a:p>
          <a:p>
            <a:endParaRPr lang="en-US" altLang="en-US" dirty="0" smtClean="0"/>
          </a:p>
          <a:p>
            <a:endParaRPr lang="en-US" altLang="en-US" dirty="0" smtClean="0"/>
          </a:p>
          <a:p>
            <a:pPr lvl="1">
              <a:buFont typeface="Wingdings" panose="05000000000000000000" pitchFamily="2" charset="2"/>
              <a:buNone/>
            </a:pPr>
            <a:endParaRPr lang="en-US" altLang="en-US" dirty="0" smtClean="0"/>
          </a:p>
          <a:p>
            <a:endParaRPr lang="en-US" altLang="en-US" dirty="0" smtClean="0"/>
          </a:p>
        </p:txBody>
      </p:sp>
    </p:spTree>
    <p:extLst>
      <p:ext uri="{BB962C8B-B14F-4D97-AF65-F5344CB8AC3E}">
        <p14:creationId xmlns:p14="http://schemas.microsoft.com/office/powerpoint/2010/main" val="431137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371600" y="273050"/>
            <a:ext cx="9220200" cy="869950"/>
          </a:xfrm>
        </p:spPr>
        <p:txBody>
          <a:bodyPr>
            <a:normAutofit fontScale="90000"/>
          </a:bodyPr>
          <a:lstStyle/>
          <a:p>
            <a:pPr algn="ctr"/>
            <a:r>
              <a:rPr lang="en-US" sz="2800" dirty="0">
                <a:effectLst>
                  <a:outerShdw blurRad="38100" dist="38100" dir="2700000" algn="tl">
                    <a:srgbClr val="000000">
                      <a:alpha val="43137"/>
                    </a:srgbClr>
                  </a:outerShdw>
                </a:effectLst>
              </a:rPr>
              <a:t> </a:t>
            </a:r>
            <a:r>
              <a:rPr lang="en-US" sz="3100" b="1" dirty="0">
                <a:latin typeface="Calibri" pitchFamily="34" charset="0"/>
              </a:rPr>
              <a:t>How does the scale-down of aid affect growth and stability?</a:t>
            </a:r>
          </a:p>
        </p:txBody>
      </p:sp>
      <p:sp>
        <p:nvSpPr>
          <p:cNvPr id="4" name="Slide Number Placeholder 3"/>
          <p:cNvSpPr>
            <a:spLocks noGrp="1"/>
          </p:cNvSpPr>
          <p:nvPr>
            <p:ph type="sldNum" sz="quarter" idx="12"/>
          </p:nvPr>
        </p:nvSpPr>
        <p:spPr/>
        <p:txBody>
          <a:bodyPr>
            <a:normAutofit/>
          </a:bodyPr>
          <a:lstStyle/>
          <a:p>
            <a:pPr rtl="0">
              <a:defRPr/>
            </a:pPr>
            <a:r>
              <a:rPr lang="en-US" sz="1400" dirty="0">
                <a:solidFill>
                  <a:schemeClr val="bg1"/>
                </a:solidFill>
                <a:latin typeface="Arial"/>
                <a:cs typeface="Arial"/>
              </a:rPr>
              <a:t>23</a:t>
            </a:r>
            <a:endParaRPr lang="en-US" sz="1400" dirty="0">
              <a:solidFill>
                <a:schemeClr val="bg1"/>
              </a:solidFill>
              <a:latin typeface="Arial"/>
              <a:cs typeface="Arial"/>
            </a:endParaRPr>
          </a:p>
        </p:txBody>
      </p:sp>
      <p:sp>
        <p:nvSpPr>
          <p:cNvPr id="7" name="TextBox 6"/>
          <p:cNvSpPr txBox="1"/>
          <p:nvPr/>
        </p:nvSpPr>
        <p:spPr>
          <a:xfrm>
            <a:off x="2147255" y="1524001"/>
            <a:ext cx="4011291" cy="323165"/>
          </a:xfrm>
          <a:prstGeom prst="rect">
            <a:avLst/>
          </a:prstGeom>
          <a:noFill/>
        </p:spPr>
        <p:txBody>
          <a:bodyPr wrap="none" rtlCol="0">
            <a:spAutoFit/>
          </a:bodyPr>
          <a:lstStyle/>
          <a:p>
            <a:r>
              <a:rPr lang="en-US" sz="1500" b="1" dirty="0">
                <a:latin typeface="Calibri" pitchFamily="34" charset="0"/>
              </a:rPr>
              <a:t>GDP growth projections 2011</a:t>
            </a:r>
            <a:r>
              <a:rPr lang="en-US" sz="1500" b="1" dirty="0">
                <a:latin typeface="Calibri" pitchFamily="34" charset="0"/>
                <a:cs typeface="Times New Roman"/>
              </a:rPr>
              <a:t>–</a:t>
            </a:r>
            <a:r>
              <a:rPr lang="en-US" sz="1500" b="1" dirty="0">
                <a:latin typeface="Calibri" pitchFamily="34" charset="0"/>
              </a:rPr>
              <a:t>25: Aid scenarios </a:t>
            </a:r>
            <a:endParaRPr lang="en-US" sz="1500" b="1" dirty="0">
              <a:latin typeface="Calibri"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1676400" y="2026100"/>
            <a:ext cx="4953000" cy="3384100"/>
          </a:xfrm>
          <a:prstGeom prst="rect">
            <a:avLst/>
          </a:prstGeom>
          <a:noFill/>
          <a:ln w="9525">
            <a:noFill/>
            <a:miter lim="800000"/>
            <a:headEnd/>
            <a:tailEnd/>
          </a:ln>
          <a:effectLst/>
        </p:spPr>
      </p:pic>
      <p:sp>
        <p:nvSpPr>
          <p:cNvPr id="12" name="Content Placeholder 2"/>
          <p:cNvSpPr>
            <a:spLocks noGrp="1"/>
          </p:cNvSpPr>
          <p:nvPr>
            <p:ph idx="1"/>
          </p:nvPr>
        </p:nvSpPr>
        <p:spPr>
          <a:xfrm>
            <a:off x="6553200" y="1524001"/>
            <a:ext cx="3962400" cy="3886199"/>
          </a:xfrm>
        </p:spPr>
        <p:txBody>
          <a:bodyPr>
            <a:normAutofit/>
          </a:bodyPr>
          <a:lstStyle/>
          <a:p>
            <a:pPr marL="0" indent="0" algn="ctr">
              <a:buNone/>
            </a:pPr>
            <a:r>
              <a:rPr lang="en-US" sz="2800" dirty="0">
                <a:solidFill>
                  <a:srgbClr val="FF0000"/>
                </a:solidFill>
              </a:rPr>
              <a:t>Major Economic Issues</a:t>
            </a:r>
          </a:p>
          <a:p>
            <a:pPr lvl="1"/>
            <a:r>
              <a:rPr lang="en-US" sz="2000" dirty="0"/>
              <a:t>Falling Aggregate Demand</a:t>
            </a:r>
          </a:p>
          <a:p>
            <a:pPr lvl="1"/>
            <a:r>
              <a:rPr lang="en-US" sz="2000" dirty="0"/>
              <a:t>Weak Infrastructure &amp; Poor Market Access</a:t>
            </a:r>
          </a:p>
          <a:p>
            <a:pPr lvl="1"/>
            <a:r>
              <a:rPr lang="en-US" sz="2000" dirty="0"/>
              <a:t>Bottlenecks at Border Crossings</a:t>
            </a:r>
          </a:p>
          <a:p>
            <a:pPr lvl="1"/>
            <a:r>
              <a:rPr lang="en-US" sz="2000" dirty="0"/>
              <a:t>Weak Afghan Private Sector </a:t>
            </a:r>
          </a:p>
          <a:p>
            <a:pPr lvl="1"/>
            <a:r>
              <a:rPr lang="en-US" sz="2000" dirty="0"/>
              <a:t>Low Foreign Direct Investment (FDI)</a:t>
            </a:r>
          </a:p>
          <a:p>
            <a:pPr lvl="1"/>
            <a:r>
              <a:rPr lang="en-US" sz="2000" dirty="0"/>
              <a:t>Poor Economic Governance &amp; Institutions</a:t>
            </a:r>
          </a:p>
        </p:txBody>
      </p:sp>
    </p:spTree>
    <p:extLst>
      <p:ext uri="{BB962C8B-B14F-4D97-AF65-F5344CB8AC3E}">
        <p14:creationId xmlns:p14="http://schemas.microsoft.com/office/powerpoint/2010/main" val="26321168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1" y="273050"/>
            <a:ext cx="9063250" cy="869950"/>
          </a:xfrm>
        </p:spPr>
        <p:txBody>
          <a:bodyPr>
            <a:normAutofit fontScale="90000"/>
          </a:bodyPr>
          <a:lstStyle/>
          <a:p>
            <a:pPr algn="ctr"/>
            <a:r>
              <a:rPr lang="en-US" sz="2800" dirty="0">
                <a:effectLst>
                  <a:outerShdw blurRad="38100" dist="38100" dir="2700000" algn="tl">
                    <a:srgbClr val="000000">
                      <a:alpha val="43137"/>
                    </a:srgbClr>
                  </a:outerShdw>
                </a:effectLst>
              </a:rPr>
              <a:t> </a:t>
            </a:r>
            <a:r>
              <a:rPr lang="en-US" sz="3000" b="1" dirty="0">
                <a:latin typeface="Calibri" pitchFamily="34" charset="0"/>
              </a:rPr>
              <a:t>Who will feel the economic impact of the transition process?</a:t>
            </a:r>
          </a:p>
        </p:txBody>
      </p:sp>
      <p:sp>
        <p:nvSpPr>
          <p:cNvPr id="4" name="Slide Number Placeholder 3"/>
          <p:cNvSpPr>
            <a:spLocks noGrp="1"/>
          </p:cNvSpPr>
          <p:nvPr>
            <p:ph type="sldNum" sz="quarter" idx="12"/>
          </p:nvPr>
        </p:nvSpPr>
        <p:spPr/>
        <p:txBody>
          <a:bodyPr>
            <a:normAutofit/>
          </a:bodyPr>
          <a:lstStyle/>
          <a:p>
            <a:pPr rtl="0">
              <a:defRPr/>
            </a:pPr>
            <a:r>
              <a:rPr lang="en-US" sz="1400" dirty="0">
                <a:solidFill>
                  <a:schemeClr val="bg1"/>
                </a:solidFill>
                <a:latin typeface="Arial"/>
                <a:cs typeface="Arial"/>
              </a:rPr>
              <a:t>22</a:t>
            </a:r>
            <a:endParaRPr lang="en-US" sz="1400" dirty="0">
              <a:solidFill>
                <a:schemeClr val="bg1"/>
              </a:solidFill>
              <a:latin typeface="Arial"/>
              <a:cs typeface="Arial"/>
            </a:endParaRPr>
          </a:p>
        </p:txBody>
      </p:sp>
      <p:sp>
        <p:nvSpPr>
          <p:cNvPr id="2" name="Rectangle 1"/>
          <p:cNvSpPr/>
          <p:nvPr/>
        </p:nvSpPr>
        <p:spPr>
          <a:xfrm>
            <a:off x="6581633" y="1828800"/>
            <a:ext cx="4005618" cy="4401205"/>
          </a:xfrm>
          <a:prstGeom prst="rect">
            <a:avLst/>
          </a:prstGeom>
        </p:spPr>
        <p:txBody>
          <a:bodyPr wrap="square">
            <a:spAutoFit/>
          </a:bodyPr>
          <a:lstStyle/>
          <a:p>
            <a:pPr lvl="1"/>
            <a:r>
              <a:rPr lang="en-US" sz="2000" dirty="0">
                <a:solidFill>
                  <a:srgbClr val="FF0000"/>
                </a:solidFill>
              </a:rPr>
              <a:t>Demand for Afghan Goods and Services is Falling</a:t>
            </a:r>
            <a:endParaRPr lang="en-US" sz="2000" dirty="0"/>
          </a:p>
          <a:p>
            <a:pPr marL="1257300" lvl="2" indent="-342900">
              <a:buFont typeface="Arial" pitchFamily="34" charset="0"/>
              <a:buChar char="•"/>
            </a:pPr>
            <a:r>
              <a:rPr lang="en-US" sz="2000" dirty="0"/>
              <a:t>Private Sector Leaving</a:t>
            </a:r>
          </a:p>
          <a:p>
            <a:pPr marL="1257300" lvl="2" indent="-342900">
              <a:buFont typeface="Arial" pitchFamily="34" charset="0"/>
              <a:buChar char="•"/>
            </a:pPr>
            <a:r>
              <a:rPr lang="en-US" sz="2000" dirty="0"/>
              <a:t>Rising Unemployment</a:t>
            </a:r>
          </a:p>
          <a:p>
            <a:pPr lvl="1"/>
            <a:r>
              <a:rPr lang="en-US" sz="2000" dirty="0">
                <a:solidFill>
                  <a:srgbClr val="FF0000"/>
                </a:solidFill>
              </a:rPr>
              <a:t>From Hope and Opportunity to Anger and Fear</a:t>
            </a:r>
          </a:p>
          <a:p>
            <a:pPr marL="1257300" lvl="2" indent="-342900">
              <a:buFont typeface="Arial" pitchFamily="34" charset="0"/>
              <a:buChar char="•"/>
            </a:pPr>
            <a:r>
              <a:rPr lang="en-US" sz="2000" dirty="0"/>
              <a:t>Brain Drain</a:t>
            </a:r>
          </a:p>
          <a:p>
            <a:pPr marL="1257300" lvl="2" indent="-342900">
              <a:buFont typeface="Arial" pitchFamily="34" charset="0"/>
              <a:buChar char="•"/>
            </a:pPr>
            <a:r>
              <a:rPr lang="en-US" sz="2000" dirty="0"/>
              <a:t>Capital Flight</a:t>
            </a:r>
          </a:p>
          <a:p>
            <a:pPr lvl="1"/>
            <a:r>
              <a:rPr lang="en-US" sz="2000" dirty="0">
                <a:solidFill>
                  <a:srgbClr val="FF0000"/>
                </a:solidFill>
              </a:rPr>
              <a:t>Rising Demand for Violence</a:t>
            </a:r>
          </a:p>
          <a:p>
            <a:pPr marL="1257300" lvl="2" indent="-342900">
              <a:buFont typeface="Arial" pitchFamily="34" charset="0"/>
              <a:buChar char="•"/>
            </a:pPr>
            <a:r>
              <a:rPr lang="en-US" sz="2000" dirty="0"/>
              <a:t>Breeding Ground for Insurgency</a:t>
            </a:r>
          </a:p>
          <a:p>
            <a:pPr marL="1257300" lvl="2" indent="-342900">
              <a:buFont typeface="Arial" pitchFamily="34" charset="0"/>
              <a:buChar char="•"/>
            </a:pPr>
            <a:r>
              <a:rPr lang="en-US" sz="2000" dirty="0"/>
              <a:t>Moving towards Illegal Economy and Criminal Activities  </a:t>
            </a:r>
          </a:p>
        </p:txBody>
      </p:sp>
      <p:sp>
        <p:nvSpPr>
          <p:cNvPr id="7" name="Title 1"/>
          <p:cNvSpPr txBox="1">
            <a:spLocks/>
          </p:cNvSpPr>
          <p:nvPr/>
        </p:nvSpPr>
        <p:spPr>
          <a:xfrm>
            <a:off x="6934200" y="1371600"/>
            <a:ext cx="3300484" cy="381000"/>
          </a:xfrm>
          <a:prstGeom prst="rect">
            <a:avLst/>
          </a:prstGeom>
        </p:spPr>
        <p:txBody>
          <a:bodyPr vert="horz" lIns="91440" tIns="45720" rIns="91440" bIns="45720" rtlCol="0" anchor="b">
            <a:normAutofit lnSpcReduction="100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dirty="0"/>
              <a:t>Effects of Economic Problems</a:t>
            </a:r>
            <a:endParaRPr lang="en-US" dirty="0"/>
          </a:p>
        </p:txBody>
      </p:sp>
      <p:sp>
        <p:nvSpPr>
          <p:cNvPr id="3" name="TextBox 2"/>
          <p:cNvSpPr txBox="1"/>
          <p:nvPr/>
        </p:nvSpPr>
        <p:spPr>
          <a:xfrm>
            <a:off x="1676400" y="1295401"/>
            <a:ext cx="4191000" cy="5258363"/>
          </a:xfrm>
          <a:prstGeom prst="rect">
            <a:avLst/>
          </a:prstGeom>
          <a:noFill/>
        </p:spPr>
        <p:txBody>
          <a:bodyPr wrap="square" rtlCol="0">
            <a:spAutoFit/>
          </a:bodyPr>
          <a:lstStyle/>
          <a:p>
            <a:pPr marL="285750" indent="-285750">
              <a:lnSpc>
                <a:spcPct val="90000"/>
              </a:lnSpc>
              <a:spcBef>
                <a:spcPts val="900"/>
              </a:spcBef>
              <a:buFont typeface="Arial" pitchFamily="34" charset="0"/>
              <a:buChar char="•"/>
              <a:tabLst>
                <a:tab pos="274320" algn="l"/>
                <a:tab pos="365760" algn="l"/>
                <a:tab pos="457200" algn="l"/>
              </a:tabLst>
            </a:pPr>
            <a:r>
              <a:rPr lang="en-US" dirty="0">
                <a:latin typeface="Calibri" pitchFamily="34" charset="0"/>
                <a:cs typeface="Calibri" pitchFamily="34" charset="0"/>
              </a:rPr>
              <a:t>Significant Impact in larger </a:t>
            </a:r>
            <a:r>
              <a:rPr lang="en-US" dirty="0">
                <a:latin typeface="Calibri" pitchFamily="34" charset="0"/>
                <a:cs typeface="Calibri" pitchFamily="34" charset="0"/>
              </a:rPr>
              <a:t>in conflict provinces and </a:t>
            </a:r>
            <a:r>
              <a:rPr lang="en-US" dirty="0">
                <a:latin typeface="Calibri" pitchFamily="34" charset="0"/>
                <a:cs typeface="Calibri" pitchFamily="34" charset="0"/>
              </a:rPr>
              <a:t>urban </a:t>
            </a:r>
            <a:r>
              <a:rPr lang="en-US" dirty="0">
                <a:latin typeface="Calibri" pitchFamily="34" charset="0"/>
                <a:cs typeface="Calibri" pitchFamily="34" charset="0"/>
              </a:rPr>
              <a:t>centers because they received most of the aid</a:t>
            </a:r>
          </a:p>
          <a:p>
            <a:pPr marL="285750" indent="-285750">
              <a:buFont typeface="Arial" pitchFamily="34" charset="0"/>
              <a:buChar char="•"/>
            </a:pPr>
            <a:r>
              <a:rPr lang="en-US" dirty="0">
                <a:latin typeface="Calibri" pitchFamily="34" charset="0"/>
                <a:cs typeface="Calibri" pitchFamily="34" charset="0"/>
              </a:rPr>
              <a:t>Declining aid is likely to aggravate underemployment more than unemployment. </a:t>
            </a:r>
          </a:p>
          <a:p>
            <a:pPr marL="776288" lvl="1" indent="-319088">
              <a:lnSpc>
                <a:spcPct val="90000"/>
              </a:lnSpc>
              <a:spcBef>
                <a:spcPts val="900"/>
              </a:spcBef>
              <a:buClr>
                <a:schemeClr val="accent2"/>
              </a:buClr>
              <a:buSzPct val="60000"/>
              <a:buFont typeface="Wingdings" pitchFamily="2" charset="2"/>
              <a:buChar char="Ø"/>
            </a:pPr>
            <a:r>
              <a:rPr lang="en-US" dirty="0">
                <a:latin typeface="Calibri" pitchFamily="34" charset="0"/>
                <a:cs typeface="Calibri" pitchFamily="34" charset="0"/>
              </a:rPr>
              <a:t>Estimates </a:t>
            </a:r>
            <a:r>
              <a:rPr lang="en-US" dirty="0">
                <a:latin typeface="Calibri" pitchFamily="34" charset="0"/>
                <a:cs typeface="Calibri" pitchFamily="34" charset="0"/>
              </a:rPr>
              <a:t>suggest that a $0.5 billion decline in the external budget could affect </a:t>
            </a:r>
            <a:r>
              <a:rPr lang="en-US" dirty="0">
                <a:latin typeface="Calibri" pitchFamily="34" charset="0"/>
                <a:cs typeface="Calibri" pitchFamily="34" charset="0"/>
              </a:rPr>
              <a:t> up to 20,000 jobs</a:t>
            </a:r>
            <a:endParaRPr lang="en-US" dirty="0">
              <a:latin typeface="Calibri" pitchFamily="34" charset="0"/>
              <a:cs typeface="Calibri" pitchFamily="34" charset="0"/>
            </a:endParaRPr>
          </a:p>
          <a:p>
            <a:pPr marL="776288" lvl="1" indent="-319088">
              <a:lnSpc>
                <a:spcPct val="90000"/>
              </a:lnSpc>
              <a:spcBef>
                <a:spcPts val="900"/>
              </a:spcBef>
              <a:buClr>
                <a:schemeClr val="accent2"/>
              </a:buClr>
              <a:buSzPct val="60000"/>
              <a:buFont typeface="Wingdings" pitchFamily="2" charset="2"/>
              <a:buChar char="Ø"/>
            </a:pPr>
            <a:r>
              <a:rPr lang="en-US" dirty="0">
                <a:latin typeface="Calibri" pitchFamily="34" charset="0"/>
                <a:cs typeface="Calibri" pitchFamily="34" charset="0"/>
              </a:rPr>
              <a:t>Immediate impact will be felt by </a:t>
            </a:r>
            <a:r>
              <a:rPr lang="en-US" dirty="0">
                <a:latin typeface="Calibri" pitchFamily="34" charset="0"/>
                <a:cs typeface="Calibri" pitchFamily="34" charset="0"/>
              </a:rPr>
              <a:t>low-skilled workers in construction, </a:t>
            </a:r>
            <a:r>
              <a:rPr lang="en-US" dirty="0">
                <a:latin typeface="Calibri" pitchFamily="34" charset="0"/>
                <a:cs typeface="Calibri" pitchFamily="34" charset="0"/>
              </a:rPr>
              <a:t>transportation and retail selling to military and aid community</a:t>
            </a:r>
          </a:p>
          <a:p>
            <a:pPr marL="776288" lvl="1" indent="-319088">
              <a:lnSpc>
                <a:spcPct val="90000"/>
              </a:lnSpc>
              <a:spcBef>
                <a:spcPts val="900"/>
              </a:spcBef>
              <a:buClr>
                <a:schemeClr val="accent2"/>
              </a:buClr>
              <a:buSzPct val="60000"/>
              <a:buFont typeface="Wingdings" pitchFamily="2" charset="2"/>
              <a:buChar char="Ø"/>
            </a:pPr>
            <a:r>
              <a:rPr lang="en-US" dirty="0">
                <a:latin typeface="Calibri" pitchFamily="34" charset="0"/>
                <a:cs typeface="Calibri" pitchFamily="34" charset="0"/>
              </a:rPr>
              <a:t>Will also impact higher </a:t>
            </a:r>
            <a:r>
              <a:rPr lang="en-US" dirty="0">
                <a:latin typeface="Calibri" pitchFamily="34" charset="0"/>
                <a:cs typeface="Calibri" pitchFamily="34" charset="0"/>
              </a:rPr>
              <a:t>skilled technical professionals who directly work on aid </a:t>
            </a:r>
            <a:r>
              <a:rPr lang="en-US" dirty="0">
                <a:latin typeface="Calibri" pitchFamily="34" charset="0"/>
                <a:cs typeface="Calibri" pitchFamily="34" charset="0"/>
              </a:rPr>
              <a:t>projects and Government institutions.</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19533944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1800" y="457201"/>
            <a:ext cx="3864590" cy="894519"/>
          </a:xfrm>
        </p:spPr>
        <p:txBody>
          <a:bodyPr>
            <a:normAutofit fontScale="90000"/>
          </a:bodyPr>
          <a:lstStyle/>
          <a:p>
            <a:r>
              <a:rPr lang="en-US" sz="3800" dirty="0"/>
              <a:t>Alternative Futures</a:t>
            </a:r>
            <a:endParaRPr lang="en-US" sz="3800" dirty="0"/>
          </a:p>
        </p:txBody>
      </p:sp>
      <p:sp>
        <p:nvSpPr>
          <p:cNvPr id="3" name="Content Placeholder 2"/>
          <p:cNvSpPr>
            <a:spLocks noGrp="1"/>
          </p:cNvSpPr>
          <p:nvPr>
            <p:ph idx="1"/>
          </p:nvPr>
        </p:nvSpPr>
        <p:spPr>
          <a:xfrm>
            <a:off x="1676400" y="1295400"/>
            <a:ext cx="8763000" cy="5334000"/>
          </a:xfrm>
        </p:spPr>
        <p:txBody>
          <a:bodyPr>
            <a:normAutofit fontScale="92500" lnSpcReduction="10000"/>
          </a:bodyPr>
          <a:lstStyle/>
          <a:p>
            <a:r>
              <a:rPr lang="en-US" sz="3300" dirty="0">
                <a:solidFill>
                  <a:srgbClr val="FF0000"/>
                </a:solidFill>
              </a:rPr>
              <a:t>Scenario One </a:t>
            </a:r>
            <a:r>
              <a:rPr lang="en-US" sz="3300" dirty="0">
                <a:solidFill>
                  <a:srgbClr val="FF0000"/>
                </a:solidFill>
              </a:rPr>
              <a:t>- Failed </a:t>
            </a:r>
            <a:r>
              <a:rPr lang="en-US" sz="3300" dirty="0">
                <a:solidFill>
                  <a:srgbClr val="FF0000"/>
                </a:solidFill>
              </a:rPr>
              <a:t>Economic Transition</a:t>
            </a:r>
            <a:endParaRPr lang="en-US" sz="3300" dirty="0">
              <a:solidFill>
                <a:srgbClr val="FF0000"/>
              </a:solidFill>
            </a:endParaRPr>
          </a:p>
          <a:p>
            <a:pPr lvl="1"/>
            <a:r>
              <a:rPr lang="en-US" dirty="0" smtClean="0"/>
              <a:t>Significant Reduction in Economic Assistance</a:t>
            </a:r>
          </a:p>
          <a:p>
            <a:pPr lvl="1"/>
            <a:r>
              <a:rPr lang="en-US" dirty="0" smtClean="0"/>
              <a:t>Severe Economic Contraction and Rising Unemployment</a:t>
            </a:r>
          </a:p>
          <a:p>
            <a:pPr lvl="1"/>
            <a:r>
              <a:rPr lang="en-US" dirty="0" smtClean="0"/>
              <a:t>Increasing Risk of Internal Conflict</a:t>
            </a:r>
          </a:p>
          <a:p>
            <a:r>
              <a:rPr lang="en-US" sz="3300" dirty="0">
                <a:solidFill>
                  <a:srgbClr val="FF0000"/>
                </a:solidFill>
              </a:rPr>
              <a:t>Scenario Two – Status Quo: Aid Dependency Continues</a:t>
            </a:r>
          </a:p>
          <a:p>
            <a:pPr lvl="1"/>
            <a:r>
              <a:rPr lang="en-US" dirty="0" smtClean="0"/>
              <a:t>No Progress from Aid to Trade</a:t>
            </a:r>
          </a:p>
          <a:p>
            <a:pPr lvl="1"/>
            <a:r>
              <a:rPr lang="en-US" dirty="0" smtClean="0"/>
              <a:t>Donor Fatigue and Unsustainability</a:t>
            </a:r>
          </a:p>
          <a:p>
            <a:pPr lvl="1"/>
            <a:r>
              <a:rPr lang="en-US" dirty="0" smtClean="0"/>
              <a:t>Essential Economic Projects Abandoned </a:t>
            </a:r>
          </a:p>
          <a:p>
            <a:r>
              <a:rPr lang="en-US" sz="3300" dirty="0">
                <a:solidFill>
                  <a:srgbClr val="FF0000"/>
                </a:solidFill>
              </a:rPr>
              <a:t>Scenario Three – Sustainability: Expedite New Silk Road</a:t>
            </a:r>
          </a:p>
          <a:p>
            <a:pPr lvl="1"/>
            <a:r>
              <a:rPr lang="en-US" dirty="0" smtClean="0"/>
              <a:t>Regional Economic Integration</a:t>
            </a:r>
          </a:p>
          <a:p>
            <a:pPr lvl="1"/>
            <a:r>
              <a:rPr lang="en-US" dirty="0" smtClean="0"/>
              <a:t>International Community Emphasizes Transition from Aid to Trade </a:t>
            </a:r>
          </a:p>
          <a:p>
            <a:pPr lvl="1"/>
            <a:r>
              <a:rPr lang="en-US" dirty="0" smtClean="0"/>
              <a:t>Attract Private Investment to Boost Production and Scale-Up Exports </a:t>
            </a:r>
          </a:p>
        </p:txBody>
      </p:sp>
    </p:spTree>
    <p:extLst>
      <p:ext uri="{BB962C8B-B14F-4D97-AF65-F5344CB8AC3E}">
        <p14:creationId xmlns:p14="http://schemas.microsoft.com/office/powerpoint/2010/main" val="17205884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0" dirty="0" smtClean="0"/>
              <a:t>The New Silk Road Initiative</a:t>
            </a:r>
            <a:endParaRPr lang="en-US" i="0" dirty="0"/>
          </a:p>
        </p:txBody>
      </p:sp>
      <p:sp>
        <p:nvSpPr>
          <p:cNvPr id="3" name="Content Placeholder 2"/>
          <p:cNvSpPr>
            <a:spLocks noGrp="1"/>
          </p:cNvSpPr>
          <p:nvPr>
            <p:ph idx="1"/>
          </p:nvPr>
        </p:nvSpPr>
        <p:spPr>
          <a:xfrm>
            <a:off x="1981200" y="1371600"/>
            <a:ext cx="8229600" cy="4876800"/>
          </a:xfrm>
        </p:spPr>
        <p:txBody>
          <a:bodyPr>
            <a:normAutofit/>
          </a:bodyPr>
          <a:lstStyle/>
          <a:p>
            <a:r>
              <a:rPr lang="en-US" sz="2200" u="sng" dirty="0"/>
              <a:t>Aim</a:t>
            </a:r>
            <a:r>
              <a:rPr lang="en-US" sz="2200" dirty="0"/>
              <a:t>: To support the design, implementation, and monitoring of a regional economic integration strategy to foster a transition to stability and greater economic cooperation between Afghanistan and its neighbors.</a:t>
            </a:r>
          </a:p>
          <a:p>
            <a:r>
              <a:rPr lang="en-US" sz="2200" u="sng" dirty="0"/>
              <a:t>Vision</a:t>
            </a:r>
            <a:r>
              <a:rPr lang="en-US" sz="2200" dirty="0"/>
              <a:t>: To establish Afghanistan as an efficient trade and transit hub connecting China with Europe and Russia with Pakistan and India, including for the exchange of energy and minerals.</a:t>
            </a:r>
          </a:p>
          <a:p>
            <a:r>
              <a:rPr lang="en-US" sz="2200" u="sng" dirty="0"/>
              <a:t>Policy Goals</a:t>
            </a:r>
            <a:r>
              <a:rPr lang="en-US" sz="2200" dirty="0"/>
              <a:t>: </a:t>
            </a:r>
          </a:p>
          <a:p>
            <a:pPr lvl="1">
              <a:buFontTx/>
              <a:buChar char="-"/>
            </a:pPr>
            <a:r>
              <a:rPr lang="en-US" sz="2000" dirty="0"/>
              <a:t>To foster conditions for stability in Afghanistan through immediate investments in transport and energy infrastructure projects that spur job creation during the next 12-18 months.</a:t>
            </a:r>
          </a:p>
          <a:p>
            <a:pPr lvl="1">
              <a:buFontTx/>
              <a:buChar char="-"/>
            </a:pPr>
            <a:r>
              <a:rPr lang="en-US" sz="2000" dirty="0"/>
              <a:t>To overcome the barriers to regional trade and transit in order to expand economic growth, employment, and public revenue.</a:t>
            </a:r>
          </a:p>
          <a:p>
            <a:pPr lvl="1">
              <a:buFontTx/>
              <a:buChar char="-"/>
            </a:pPr>
            <a:r>
              <a:rPr lang="en-US" sz="2000" dirty="0"/>
              <a:t>To give regional states a larger stake in Afghanistan’s future and to better leverage their and other international resources.</a:t>
            </a:r>
          </a:p>
          <a:p>
            <a:endParaRPr lang="en-US" sz="2000" u="sng" dirty="0"/>
          </a:p>
        </p:txBody>
      </p:sp>
    </p:spTree>
    <p:extLst>
      <p:ext uri="{BB962C8B-B14F-4D97-AF65-F5344CB8AC3E}">
        <p14:creationId xmlns:p14="http://schemas.microsoft.com/office/powerpoint/2010/main" val="28539613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535374" y="609600"/>
            <a:ext cx="9132627" cy="762000"/>
          </a:xfrm>
        </p:spPr>
        <p:txBody>
          <a:bodyPr>
            <a:noAutofit/>
          </a:bodyPr>
          <a:lstStyle/>
          <a:p>
            <a:pPr algn="ctr">
              <a:spcBef>
                <a:spcPts val="0"/>
              </a:spcBef>
            </a:pPr>
            <a:r>
              <a:rPr lang="en-US" dirty="0" smtClean="0"/>
              <a:t>The New Silk Road Initiative (NSRI): </a:t>
            </a:r>
          </a:p>
          <a:p>
            <a:pPr algn="ctr">
              <a:spcBef>
                <a:spcPts val="0"/>
              </a:spcBef>
            </a:pPr>
            <a:r>
              <a:rPr lang="en-US" sz="2000" dirty="0"/>
              <a:t>A </a:t>
            </a:r>
            <a:r>
              <a:rPr lang="en-US" sz="2000" u="sng" dirty="0"/>
              <a:t>Regional</a:t>
            </a:r>
            <a:r>
              <a:rPr lang="en-US" sz="2000" dirty="0"/>
              <a:t> Approach to Afghanistan Near and Long-term Sustainability and Stability</a:t>
            </a:r>
            <a:endParaRPr lang="en-US" sz="2000" dirty="0"/>
          </a:p>
        </p:txBody>
      </p:sp>
      <p:sp>
        <p:nvSpPr>
          <p:cNvPr id="8" name="TextBox 7"/>
          <p:cNvSpPr txBox="1"/>
          <p:nvPr/>
        </p:nvSpPr>
        <p:spPr>
          <a:xfrm>
            <a:off x="1676400" y="1600200"/>
            <a:ext cx="8629650" cy="2893100"/>
          </a:xfrm>
          <a:prstGeom prst="rect">
            <a:avLst/>
          </a:prstGeom>
          <a:noFill/>
        </p:spPr>
        <p:txBody>
          <a:bodyPr wrap="square" rtlCol="0">
            <a:spAutoFit/>
          </a:bodyPr>
          <a:lstStyle/>
          <a:p>
            <a:pPr>
              <a:buFont typeface="Arial" pitchFamily="34" charset="0"/>
              <a:buChar char="•"/>
            </a:pPr>
            <a:r>
              <a:rPr lang="en-US" dirty="0"/>
              <a:t> </a:t>
            </a:r>
            <a:r>
              <a:rPr lang="en-US" sz="2000" b="1" dirty="0"/>
              <a:t>Historic trade routes hold potential to revitalize Afghanistan and the Region</a:t>
            </a:r>
          </a:p>
          <a:p>
            <a:pPr marL="742950" lvl="1" indent="-285750">
              <a:buFont typeface="Arial" pitchFamily="34" charset="0"/>
              <a:buChar char="•"/>
            </a:pPr>
            <a:r>
              <a:rPr lang="en-US" dirty="0"/>
              <a:t>Ideally situated geographically to connect Europe, Mideast &amp; Asia</a:t>
            </a:r>
          </a:p>
          <a:p>
            <a:pPr marL="742950" lvl="1" indent="-285750">
              <a:buFont typeface="Arial" pitchFamily="34" charset="0"/>
              <a:buChar char="•"/>
            </a:pPr>
            <a:r>
              <a:rPr lang="en-US" dirty="0"/>
              <a:t>Trade &amp; transportation services generate economic growth &amp; stability</a:t>
            </a:r>
          </a:p>
          <a:p>
            <a:pPr marL="742950" lvl="1" indent="-285750">
              <a:buFont typeface="Arial" pitchFamily="34" charset="0"/>
              <a:buChar char="•"/>
            </a:pPr>
            <a:r>
              <a:rPr lang="en-US" dirty="0"/>
              <a:t>Transport &amp; energy infrastructure projects can create jobs in the near-term.</a:t>
            </a:r>
          </a:p>
          <a:p>
            <a:pPr marL="742950" lvl="1" indent="-285750">
              <a:buFont typeface="Arial" pitchFamily="34" charset="0"/>
              <a:buChar char="•"/>
            </a:pPr>
            <a:r>
              <a:rPr lang="en-US" dirty="0"/>
              <a:t>Focus on Afghanistan: goals include </a:t>
            </a:r>
            <a:r>
              <a:rPr lang="en-US" i="1" dirty="0"/>
              <a:t>improved stability and economic integration within its region, </a:t>
            </a:r>
            <a:r>
              <a:rPr lang="en-US" dirty="0"/>
              <a:t>which should leverage regional capabilities</a:t>
            </a:r>
          </a:p>
          <a:p>
            <a:pPr marL="742950" lvl="1" indent="-285750">
              <a:buFont typeface="Arial" pitchFamily="34" charset="0"/>
              <a:buChar char="•"/>
            </a:pPr>
            <a:r>
              <a:rPr lang="en-US" dirty="0"/>
              <a:t>Concurrently assist regional transportation/energy infrastructure &amp; trade and commerce facilitation (customs, tariffs, border procedures)</a:t>
            </a:r>
          </a:p>
          <a:p>
            <a:pPr lvl="1">
              <a:buFont typeface="Arial" pitchFamily="34" charset="0"/>
              <a:buChar char="•"/>
            </a:pPr>
            <a:r>
              <a:rPr lang="en-US" dirty="0"/>
              <a:t> </a:t>
            </a:r>
            <a:r>
              <a:rPr lang="en-US" i="1" dirty="0">
                <a:solidFill>
                  <a:schemeClr val="accent1"/>
                </a:solidFill>
              </a:rPr>
              <a:t>Northern Distribution Network (NDN) lesson</a:t>
            </a:r>
            <a:r>
              <a:rPr lang="en-US" dirty="0">
                <a:solidFill>
                  <a:schemeClr val="accent1"/>
                </a:solidFill>
              </a:rPr>
              <a:t>: economically viable regional trade &amp; transit networks CAN be enhanced in Central &amp; South Asia (CASA)</a:t>
            </a:r>
          </a:p>
        </p:txBody>
      </p:sp>
      <p:sp>
        <p:nvSpPr>
          <p:cNvPr id="10" name="Content Placeholder 2"/>
          <p:cNvSpPr txBox="1">
            <a:spLocks/>
          </p:cNvSpPr>
          <p:nvPr/>
        </p:nvSpPr>
        <p:spPr>
          <a:xfrm>
            <a:off x="1676401" y="4591050"/>
            <a:ext cx="8762999" cy="2038350"/>
          </a:xfrm>
          <a:prstGeom prst="rect">
            <a:avLst/>
          </a:prstGeom>
          <a:solidFill>
            <a:schemeClr val="accent1">
              <a:lumMod val="40000"/>
              <a:lumOff val="60000"/>
            </a:schemeClr>
          </a:solidFill>
          <a:ln w="38100">
            <a:solidFill>
              <a:schemeClr val="accent5">
                <a:lumMod val="75000"/>
              </a:schemeClr>
            </a:solidFill>
          </a:ln>
        </p:spPr>
        <p:txBody>
          <a:bodyPr vert="horz" lIns="91440" tIns="45720" rIns="91440" bIns="45720" rtlCol="0">
            <a:normAutofit fontScale="70000" lnSpcReduction="20000"/>
          </a:bodyPr>
          <a:lstStyle>
            <a:lvl1pPr marL="0" indent="0" algn="r" defTabSz="914400" rtl="0" eaLnBrk="1" latinLnBrk="0" hangingPunct="1">
              <a:spcBef>
                <a:spcPct val="20000"/>
              </a:spcBef>
              <a:buFont typeface="Arial" pitchFamily="34" charset="0"/>
              <a:buNone/>
              <a:defRPr sz="2800" i="1" kern="1200">
                <a:solidFill>
                  <a:schemeClr val="tx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dirty="0"/>
              <a:t>	</a:t>
            </a:r>
          </a:p>
          <a:p>
            <a:pPr algn="ctr"/>
            <a:r>
              <a:rPr lang="en-US" b="1" dirty="0">
                <a:latin typeface="Cambria" pitchFamily="18" charset="0"/>
              </a:rPr>
              <a:t>Not a New Strategy</a:t>
            </a:r>
            <a:r>
              <a:rPr lang="en-US" sz="2400" dirty="0">
                <a:latin typeface="Cambria" pitchFamily="18" charset="0"/>
              </a:rPr>
              <a:t/>
            </a:r>
            <a:br>
              <a:rPr lang="en-US" sz="2400" dirty="0">
                <a:latin typeface="Cambria" pitchFamily="18" charset="0"/>
              </a:rPr>
            </a:br>
            <a:r>
              <a:rPr lang="en-US" sz="2100" dirty="0">
                <a:latin typeface="Cambria" pitchFamily="18" charset="0"/>
              </a:rPr>
              <a:t>	Many countries, international financial institutions, and private sector enterprises are already spending billions to construct Modern Silk Roads running from Hamburg to Hanoi, Mumbai to Morocco. But this enormous effort is blocked at key borders and especially within Afghanistan. Until these impediments are removed, Afghanistan will remain the “</a:t>
            </a:r>
            <a:r>
              <a:rPr lang="en-US" sz="2100" b="1" dirty="0">
                <a:latin typeface="Cambria" pitchFamily="18" charset="0"/>
              </a:rPr>
              <a:t>cork in the bottle,” </a:t>
            </a:r>
            <a:r>
              <a:rPr lang="en-US" sz="2100" dirty="0">
                <a:latin typeface="Cambria" pitchFamily="18" charset="0"/>
              </a:rPr>
              <a:t> a barrier to continental transport via roads, railroads, oil and gas pipelines, and electrical transmission lines rather than its most important hub.</a:t>
            </a:r>
          </a:p>
          <a:p>
            <a:endParaRPr lang="en-US" sz="1800" dirty="0">
              <a:latin typeface="Cambria" pitchFamily="18" charset="0"/>
            </a:endParaRPr>
          </a:p>
          <a:p>
            <a:pPr lvl="5" algn="r"/>
            <a:r>
              <a:rPr lang="en-US" sz="1600" dirty="0">
                <a:latin typeface="Cambria" pitchFamily="18" charset="0"/>
              </a:rPr>
              <a:t>			</a:t>
            </a:r>
            <a:endParaRPr lang="en-US" sz="1600" dirty="0">
              <a:latin typeface="Cambria" pitchFamily="18" charset="0"/>
            </a:endParaRPr>
          </a:p>
        </p:txBody>
      </p:sp>
    </p:spTree>
    <p:extLst>
      <p:ext uri="{BB962C8B-B14F-4D97-AF65-F5344CB8AC3E}">
        <p14:creationId xmlns:p14="http://schemas.microsoft.com/office/powerpoint/2010/main" val="6370077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SilkRoad2"/>
          <p:cNvPicPr>
            <a:picLocks noChangeAspect="1" noChangeArrowheads="1"/>
          </p:cNvPicPr>
          <p:nvPr/>
        </p:nvPicPr>
        <p:blipFill>
          <a:blip r:embed="rId2" cstate="print"/>
          <a:srcRect/>
          <a:stretch>
            <a:fillRect/>
          </a:stretch>
        </p:blipFill>
        <p:spPr bwMode="auto">
          <a:xfrm>
            <a:off x="2057400" y="1524000"/>
            <a:ext cx="8077200" cy="4876800"/>
          </a:xfrm>
          <a:prstGeom prst="rect">
            <a:avLst/>
          </a:prstGeom>
          <a:noFill/>
          <a:ln w="31750">
            <a:solidFill>
              <a:schemeClr val="bg2">
                <a:lumMod val="50000"/>
              </a:schemeClr>
            </a:solidFill>
            <a:miter lim="800000"/>
            <a:headEnd/>
            <a:tailEnd/>
          </a:ln>
        </p:spPr>
      </p:pic>
      <p:sp>
        <p:nvSpPr>
          <p:cNvPr id="4" name="Rectangle 3"/>
          <p:cNvSpPr/>
          <p:nvPr/>
        </p:nvSpPr>
        <p:spPr>
          <a:xfrm>
            <a:off x="2590800" y="637233"/>
            <a:ext cx="6781800" cy="923330"/>
          </a:xfrm>
          <a:prstGeom prst="rect">
            <a:avLst/>
          </a:prstGeom>
          <a:noFill/>
          <a:ln>
            <a:solidFill>
              <a:schemeClr val="bg2">
                <a:lumMod val="50000"/>
                <a:alpha val="79000"/>
              </a:schemeClr>
            </a:solidFill>
          </a:ln>
        </p:spPr>
        <p:txBody>
          <a:bodyPr wrap="square" lIns="91440" tIns="45720" rIns="91440" bIns="45720">
            <a:spAutoFit/>
          </a:bodyPr>
          <a:lstStyle/>
          <a:p>
            <a:pPr algn="ctr"/>
            <a:r>
              <a:rPr lang="en-US" sz="5400" b="1" i="1" dirty="0">
                <a:ln w="31550" cmpd="sng">
                  <a:solidFill>
                    <a:schemeClr val="bg2">
                      <a:lumMod val="25000"/>
                      <a:alpha val="68000"/>
                    </a:schemeClr>
                  </a:solidFill>
                  <a:prstDash val="solid"/>
                </a:ln>
                <a:solidFill>
                  <a:srgbClr val="FFFFFF"/>
                </a:solidFill>
                <a:effectLst>
                  <a:outerShdw blurRad="41275" dist="12700" dir="12000000" algn="tl" rotWithShape="0">
                    <a:srgbClr val="000000">
                      <a:alpha val="40000"/>
                    </a:srgbClr>
                  </a:outerShdw>
                </a:effectLst>
              </a:rPr>
              <a:t>Ancient Silk Road</a:t>
            </a:r>
            <a:endParaRPr lang="en-US" sz="5400" b="1" i="1" dirty="0">
              <a:ln w="31550" cmpd="sng">
                <a:solidFill>
                  <a:schemeClr val="bg2">
                    <a:lumMod val="25000"/>
                    <a:alpha val="68000"/>
                  </a:schemeClr>
                </a:solidFill>
                <a:prstDash val="solid"/>
              </a:ln>
              <a:solidFill>
                <a:srgbClr val="FFFFFF"/>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val="31886649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79438"/>
            <a:ext cx="8229600" cy="563562"/>
          </a:xfrm>
        </p:spPr>
        <p:txBody>
          <a:bodyPr>
            <a:normAutofit fontScale="90000"/>
          </a:bodyPr>
          <a:lstStyle/>
          <a:p>
            <a:pPr algn="ctr"/>
            <a:r>
              <a:rPr lang="en-US" dirty="0" smtClean="0"/>
              <a:t>Northern Distribution Network</a:t>
            </a:r>
            <a:endParaRPr lang="en-US" dirty="0"/>
          </a:p>
        </p:txBody>
      </p:sp>
      <p:sp>
        <p:nvSpPr>
          <p:cNvPr id="5" name="TextBox 4"/>
          <p:cNvSpPr txBox="1"/>
          <p:nvPr/>
        </p:nvSpPr>
        <p:spPr>
          <a:xfrm>
            <a:off x="4495800" y="6260068"/>
            <a:ext cx="5486400" cy="369332"/>
          </a:xfrm>
          <a:prstGeom prst="rect">
            <a:avLst/>
          </a:prstGeom>
          <a:noFill/>
        </p:spPr>
        <p:txBody>
          <a:bodyPr wrap="square" rtlCol="0">
            <a:spAutoFit/>
          </a:bodyPr>
          <a:lstStyle/>
          <a:p>
            <a:r>
              <a:rPr lang="en-US" dirty="0"/>
              <a:t>-</a:t>
            </a:r>
            <a:r>
              <a:rPr lang="en-US" i="1" dirty="0"/>
              <a:t>Center for Strategic &amp; International Studies, Sep. 2009</a:t>
            </a:r>
            <a:endParaRPr lang="en-US" dirty="0"/>
          </a:p>
        </p:txBody>
      </p:sp>
      <p:sp>
        <p:nvSpPr>
          <p:cNvPr id="6" name="TextBox 5"/>
          <p:cNvSpPr txBox="1"/>
          <p:nvPr/>
        </p:nvSpPr>
        <p:spPr>
          <a:xfrm>
            <a:off x="2819400" y="5663626"/>
            <a:ext cx="6400800" cy="584775"/>
          </a:xfrm>
          <a:prstGeom prst="rect">
            <a:avLst/>
          </a:prstGeom>
          <a:noFill/>
        </p:spPr>
        <p:txBody>
          <a:bodyPr wrap="square" rtlCol="0">
            <a:spAutoFit/>
          </a:bodyPr>
          <a:lstStyle/>
          <a:p>
            <a:pPr algn="ctr"/>
            <a:r>
              <a:rPr lang="en-US" sz="1600" i="1" dirty="0"/>
              <a:t>The Northern Distribution Network has demonstrated proof of principle for the viability of transcontinental trade</a:t>
            </a:r>
            <a:endParaRPr lang="en-US" sz="1600" i="1" dirty="0"/>
          </a:p>
        </p:txBody>
      </p:sp>
      <p:pic>
        <p:nvPicPr>
          <p:cNvPr id="8" name="Content Placeholder 7" descr="TWQ Map.jpg"/>
          <p:cNvPicPr>
            <a:picLocks noGrp="1" noChangeAspect="1"/>
          </p:cNvPicPr>
          <p:nvPr>
            <p:ph idx="1"/>
          </p:nvPr>
        </p:nvPicPr>
        <p:blipFill>
          <a:blip r:embed="rId2" cstate="print"/>
          <a:stretch>
            <a:fillRect/>
          </a:stretch>
        </p:blipFill>
        <p:spPr>
          <a:xfrm>
            <a:off x="2286000" y="1219202"/>
            <a:ext cx="7543800" cy="4343399"/>
          </a:xfrm>
          <a:ln>
            <a:solidFill>
              <a:schemeClr val="accent1"/>
            </a:solidFill>
          </a:ln>
        </p:spPr>
      </p:pic>
      <p:sp>
        <p:nvSpPr>
          <p:cNvPr id="7" name="Rectangle 6"/>
          <p:cNvSpPr/>
          <p:nvPr/>
        </p:nvSpPr>
        <p:spPr>
          <a:xfrm>
            <a:off x="1524000" y="6534150"/>
            <a:ext cx="9144000" cy="304800"/>
          </a:xfrm>
          <a:prstGeom prst="rect">
            <a:avLst/>
          </a:prstGeom>
          <a:ln>
            <a:solidFill>
              <a:schemeClr val="bg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US" sz="1200" dirty="0"/>
              <a:t>UNCLASSIFIED</a:t>
            </a:r>
            <a:endParaRPr lang="en-US" sz="1200" dirty="0"/>
          </a:p>
        </p:txBody>
      </p:sp>
      <p:sp>
        <p:nvSpPr>
          <p:cNvPr id="9" name="Rectangle 8"/>
          <p:cNvSpPr/>
          <p:nvPr/>
        </p:nvSpPr>
        <p:spPr>
          <a:xfrm>
            <a:off x="1535373" y="0"/>
            <a:ext cx="9144000" cy="53335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23762438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03238"/>
            <a:ext cx="8991600" cy="715962"/>
          </a:xfrm>
        </p:spPr>
        <p:txBody>
          <a:bodyPr>
            <a:noAutofit/>
          </a:bodyPr>
          <a:lstStyle/>
          <a:p>
            <a:r>
              <a:rPr lang="en-US" sz="3600" dirty="0"/>
              <a:t>Afghanistan as a hub for Intercontinental Trade</a:t>
            </a:r>
            <a:endParaRPr lang="en-US" sz="3600" dirty="0"/>
          </a:p>
        </p:txBody>
      </p:sp>
      <p:pic>
        <p:nvPicPr>
          <p:cNvPr id="4" name="Content Placeholder 3"/>
          <p:cNvPicPr>
            <a:picLocks noGrp="1"/>
          </p:cNvPicPr>
          <p:nvPr>
            <p:ph idx="1"/>
          </p:nvPr>
        </p:nvPicPr>
        <p:blipFill>
          <a:blip r:embed="rId2" cstate="print"/>
          <a:srcRect t="9280"/>
          <a:stretch>
            <a:fillRect/>
          </a:stretch>
        </p:blipFill>
        <p:spPr bwMode="auto">
          <a:xfrm>
            <a:off x="2057400" y="1219200"/>
            <a:ext cx="8001000" cy="5314950"/>
          </a:xfrm>
          <a:prstGeom prst="rect">
            <a:avLst/>
          </a:prstGeom>
          <a:noFill/>
          <a:ln w="22225">
            <a:solidFill>
              <a:schemeClr val="tx1"/>
            </a:solidFill>
            <a:miter lim="800000"/>
            <a:headEnd/>
            <a:tailEnd/>
          </a:ln>
        </p:spPr>
      </p:pic>
    </p:spTree>
    <p:extLst>
      <p:ext uri="{BB962C8B-B14F-4D97-AF65-F5344CB8AC3E}">
        <p14:creationId xmlns:p14="http://schemas.microsoft.com/office/powerpoint/2010/main" val="12507625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524001" y="838200"/>
            <a:ext cx="9331325" cy="5956300"/>
            <a:chOff x="0" y="914400"/>
            <a:chExt cx="9331325" cy="5956300"/>
          </a:xfrm>
        </p:grpSpPr>
        <p:pic>
          <p:nvPicPr>
            <p:cNvPr id="15377" name="Picture 2" descr="Eurasia"/>
            <p:cNvPicPr>
              <a:picLocks noChangeAspect="1" noChangeArrowheads="1"/>
            </p:cNvPicPr>
            <p:nvPr/>
          </p:nvPicPr>
          <p:blipFill>
            <a:blip r:embed="rId3" cstate="print"/>
            <a:srcRect t="3030"/>
            <a:stretch>
              <a:fillRect/>
            </a:stretch>
          </p:blipFill>
          <p:spPr bwMode="auto">
            <a:xfrm>
              <a:off x="0" y="914400"/>
              <a:ext cx="9331325" cy="5943600"/>
            </a:xfrm>
            <a:prstGeom prst="rect">
              <a:avLst/>
            </a:prstGeom>
            <a:noFill/>
            <a:ln w="28575">
              <a:solidFill>
                <a:srgbClr val="000000"/>
              </a:solidFill>
              <a:miter lim="800000"/>
              <a:headEnd/>
              <a:tailEnd/>
            </a:ln>
          </p:spPr>
        </p:pic>
        <p:grpSp>
          <p:nvGrpSpPr>
            <p:cNvPr id="3" name="Group 12"/>
            <p:cNvGrpSpPr>
              <a:grpSpLocks/>
            </p:cNvGrpSpPr>
            <p:nvPr/>
          </p:nvGrpSpPr>
          <p:grpSpPr bwMode="auto">
            <a:xfrm>
              <a:off x="152400" y="990600"/>
              <a:ext cx="8610600" cy="5880100"/>
              <a:chOff x="96" y="624"/>
              <a:chExt cx="5424" cy="3704"/>
            </a:xfrm>
          </p:grpSpPr>
          <p:sp>
            <p:nvSpPr>
              <p:cNvPr id="15379" name="Text Box 13"/>
              <p:cNvSpPr txBox="1">
                <a:spLocks noChangeArrowheads="1"/>
              </p:cNvSpPr>
              <p:nvPr/>
            </p:nvSpPr>
            <p:spPr bwMode="auto">
              <a:xfrm>
                <a:off x="96" y="3408"/>
                <a:ext cx="2448" cy="756"/>
              </a:xfrm>
              <a:prstGeom prst="rect">
                <a:avLst/>
              </a:prstGeom>
              <a:solidFill>
                <a:srgbClr val="FFCC66">
                  <a:alpha val="50195"/>
                </a:srgbClr>
              </a:solidFill>
              <a:ln w="9525">
                <a:noFill/>
                <a:miter lim="800000"/>
                <a:headEnd/>
                <a:tailEnd/>
              </a:ln>
            </p:spPr>
            <p:txBody>
              <a:bodyPr>
                <a:spAutoFit/>
              </a:bodyPr>
              <a:lstStyle/>
              <a:p>
                <a:pPr eaLnBrk="1" hangingPunct="1"/>
                <a:r>
                  <a:rPr lang="en-US" sz="2400">
                    <a:solidFill>
                      <a:srgbClr val="000000"/>
                    </a:solidFill>
                    <a:latin typeface="Tahoma" pitchFamily="34" charset="0"/>
                  </a:rPr>
                  <a:t>East Asia </a:t>
                </a:r>
                <a:r>
                  <a:rPr lang="en-US" sz="2400">
                    <a:solidFill>
                      <a:srgbClr val="000000"/>
                    </a:solidFill>
                    <a:latin typeface="Tahoma" pitchFamily="34" charset="0"/>
                    <a:sym typeface="Wingdings" pitchFamily="2" charset="2"/>
                  </a:rPr>
                  <a:t></a:t>
                </a:r>
                <a:r>
                  <a:rPr lang="en-US" sz="2400">
                    <a:solidFill>
                      <a:srgbClr val="000000"/>
                    </a:solidFill>
                    <a:latin typeface="Tahoma" pitchFamily="34" charset="0"/>
                  </a:rPr>
                  <a:t> Middle East</a:t>
                </a:r>
              </a:p>
              <a:p>
                <a:pPr marL="236538" lvl="1"/>
                <a:r>
                  <a:rPr lang="en-US" sz="2400">
                    <a:solidFill>
                      <a:srgbClr val="000000"/>
                    </a:solidFill>
                    <a:latin typeface="Tahoma" pitchFamily="34" charset="0"/>
                  </a:rPr>
                  <a:t>1995 = $57 billion</a:t>
                </a:r>
              </a:p>
              <a:p>
                <a:pPr marL="236538" lvl="1"/>
                <a:r>
                  <a:rPr lang="en-US" sz="2400">
                    <a:solidFill>
                      <a:srgbClr val="000000"/>
                    </a:solidFill>
                    <a:latin typeface="Tahoma" pitchFamily="34" charset="0"/>
                  </a:rPr>
                  <a:t>2008 = $454 billion</a:t>
                </a:r>
              </a:p>
            </p:txBody>
          </p:sp>
          <p:sp>
            <p:nvSpPr>
              <p:cNvPr id="15380" name="Text Box 14"/>
              <p:cNvSpPr txBox="1">
                <a:spLocks noChangeArrowheads="1"/>
              </p:cNvSpPr>
              <p:nvPr/>
            </p:nvSpPr>
            <p:spPr bwMode="auto">
              <a:xfrm>
                <a:off x="3648" y="3572"/>
                <a:ext cx="1872" cy="756"/>
              </a:xfrm>
              <a:prstGeom prst="rect">
                <a:avLst/>
              </a:prstGeom>
              <a:solidFill>
                <a:srgbClr val="FFCC66">
                  <a:alpha val="50195"/>
                </a:srgbClr>
              </a:solidFill>
              <a:ln w="9525">
                <a:noFill/>
                <a:miter lim="800000"/>
                <a:headEnd/>
                <a:tailEnd/>
              </a:ln>
            </p:spPr>
            <p:txBody>
              <a:bodyPr>
                <a:spAutoFit/>
              </a:bodyPr>
              <a:lstStyle/>
              <a:p>
                <a:pPr eaLnBrk="1" hangingPunct="1"/>
                <a:r>
                  <a:rPr lang="en-US" sz="2400">
                    <a:solidFill>
                      <a:srgbClr val="000000"/>
                    </a:solidFill>
                    <a:latin typeface="Tahoma" pitchFamily="34" charset="0"/>
                  </a:rPr>
                  <a:t>EU </a:t>
                </a:r>
                <a:r>
                  <a:rPr lang="en-US" sz="2400">
                    <a:solidFill>
                      <a:srgbClr val="000000"/>
                    </a:solidFill>
                    <a:latin typeface="Tahoma" pitchFamily="34" charset="0"/>
                    <a:sym typeface="Wingdings" pitchFamily="2" charset="2"/>
                  </a:rPr>
                  <a:t> South Asia</a:t>
                </a:r>
              </a:p>
              <a:p>
                <a:pPr marL="231775" lvl="1" indent="-6350"/>
                <a:r>
                  <a:rPr lang="en-US" sz="2400">
                    <a:solidFill>
                      <a:srgbClr val="000000"/>
                    </a:solidFill>
                    <a:latin typeface="Tahoma" pitchFamily="34" charset="0"/>
                  </a:rPr>
                  <a:t>1995 = $34 billion</a:t>
                </a:r>
              </a:p>
              <a:p>
                <a:pPr marL="231775" lvl="1" indent="-6350"/>
                <a:r>
                  <a:rPr lang="en-US" sz="2400">
                    <a:solidFill>
                      <a:srgbClr val="000000"/>
                    </a:solidFill>
                    <a:latin typeface="Tahoma" pitchFamily="34" charset="0"/>
                  </a:rPr>
                  <a:t>2008 =$117 billion</a:t>
                </a:r>
              </a:p>
            </p:txBody>
          </p:sp>
          <p:sp>
            <p:nvSpPr>
              <p:cNvPr id="15381" name="Text Box 15"/>
              <p:cNvSpPr txBox="1">
                <a:spLocks noChangeArrowheads="1"/>
              </p:cNvSpPr>
              <p:nvPr/>
            </p:nvSpPr>
            <p:spPr bwMode="auto">
              <a:xfrm>
                <a:off x="432" y="624"/>
                <a:ext cx="2064" cy="756"/>
              </a:xfrm>
              <a:prstGeom prst="rect">
                <a:avLst/>
              </a:prstGeom>
              <a:solidFill>
                <a:srgbClr val="FFCC66">
                  <a:alpha val="59999"/>
                </a:srgbClr>
              </a:solidFill>
              <a:ln w="9525">
                <a:noFill/>
                <a:miter lim="800000"/>
                <a:headEnd/>
                <a:tailEnd/>
              </a:ln>
            </p:spPr>
            <p:txBody>
              <a:bodyPr>
                <a:spAutoFit/>
              </a:bodyPr>
              <a:lstStyle/>
              <a:p>
                <a:pPr eaLnBrk="1" hangingPunct="1"/>
                <a:r>
                  <a:rPr lang="en-US" sz="2400">
                    <a:solidFill>
                      <a:srgbClr val="000000"/>
                    </a:solidFill>
                    <a:latin typeface="Tahoma" pitchFamily="34" charset="0"/>
                    <a:sym typeface="Wingdings" pitchFamily="2" charset="2"/>
                  </a:rPr>
                  <a:t>East Asia  EU</a:t>
                </a:r>
              </a:p>
              <a:p>
                <a:pPr marL="236538" lvl="1"/>
                <a:r>
                  <a:rPr lang="en-US" sz="2400">
                    <a:solidFill>
                      <a:srgbClr val="000000"/>
                    </a:solidFill>
                    <a:latin typeface="Tahoma" pitchFamily="34" charset="0"/>
                  </a:rPr>
                  <a:t>1995 = $244 billion </a:t>
                </a:r>
              </a:p>
              <a:p>
                <a:pPr marL="236538" lvl="1"/>
                <a:r>
                  <a:rPr lang="en-US" sz="2400">
                    <a:solidFill>
                      <a:srgbClr val="000000"/>
                    </a:solidFill>
                    <a:latin typeface="Tahoma" pitchFamily="34" charset="0"/>
                  </a:rPr>
                  <a:t>2008 = $795 billion</a:t>
                </a:r>
              </a:p>
            </p:txBody>
          </p:sp>
        </p:grpSp>
      </p:grpSp>
      <p:sp>
        <p:nvSpPr>
          <p:cNvPr id="15363" name="Rectangle 6"/>
          <p:cNvSpPr>
            <a:spLocks noChangeArrowheads="1"/>
          </p:cNvSpPr>
          <p:nvPr/>
        </p:nvSpPr>
        <p:spPr bwMode="auto">
          <a:xfrm>
            <a:off x="-3886200" y="-990600"/>
            <a:ext cx="9144000" cy="685800"/>
          </a:xfrm>
          <a:prstGeom prst="rect">
            <a:avLst/>
          </a:prstGeom>
          <a:noFill/>
          <a:ln w="9525">
            <a:noFill/>
            <a:miter lim="800000"/>
            <a:headEnd/>
            <a:tailEnd/>
          </a:ln>
        </p:spPr>
        <p:txBody>
          <a:bodyPr lIns="92075" tIns="46038" rIns="92075" bIns="46038" anchor="ctr"/>
          <a:lstStyle/>
          <a:p>
            <a:pPr eaLnBrk="1" hangingPunct="1"/>
            <a:r>
              <a:rPr lang="en-US" sz="3200" dirty="0">
                <a:solidFill>
                  <a:srgbClr val="000099"/>
                </a:solidFill>
                <a:latin typeface="Tahoma" pitchFamily="34" charset="0"/>
              </a:rPr>
              <a:t>CAREC—A Silk Route to Markets</a:t>
            </a:r>
          </a:p>
        </p:txBody>
      </p:sp>
      <p:sp>
        <p:nvSpPr>
          <p:cNvPr id="15364" name="Line 10"/>
          <p:cNvSpPr>
            <a:spLocks noChangeShapeType="1"/>
          </p:cNvSpPr>
          <p:nvPr/>
        </p:nvSpPr>
        <p:spPr bwMode="auto">
          <a:xfrm>
            <a:off x="2667000" y="3810000"/>
            <a:ext cx="7239000" cy="609600"/>
          </a:xfrm>
          <a:prstGeom prst="line">
            <a:avLst/>
          </a:prstGeom>
          <a:noFill/>
          <a:ln w="38100">
            <a:solidFill>
              <a:schemeClr val="tx1"/>
            </a:solidFill>
            <a:round/>
            <a:headEnd type="triangle" w="lg" len="lg"/>
            <a:tailEnd type="triangle" w="lg" len="lg"/>
          </a:ln>
        </p:spPr>
        <p:txBody>
          <a:bodyPr/>
          <a:lstStyle/>
          <a:p>
            <a:pPr eaLnBrk="1" hangingPunct="1"/>
            <a:endParaRPr lang="en-US" sz="2400" baseline="-25000">
              <a:solidFill>
                <a:srgbClr val="000000"/>
              </a:solidFill>
              <a:latin typeface="Tahoma" pitchFamily="34" charset="0"/>
            </a:endParaRPr>
          </a:p>
        </p:txBody>
      </p:sp>
      <p:grpSp>
        <p:nvGrpSpPr>
          <p:cNvPr id="4" name="Group 20"/>
          <p:cNvGrpSpPr>
            <a:grpSpLocks/>
          </p:cNvGrpSpPr>
          <p:nvPr/>
        </p:nvGrpSpPr>
        <p:grpSpPr bwMode="auto">
          <a:xfrm>
            <a:off x="1562100" y="1753394"/>
            <a:ext cx="9448800" cy="4722813"/>
            <a:chOff x="0" y="1387475"/>
            <a:chExt cx="9448800" cy="4722813"/>
          </a:xfrm>
        </p:grpSpPr>
        <p:sp>
          <p:nvSpPr>
            <p:cNvPr id="15366" name="Oval 3"/>
            <p:cNvSpPr>
              <a:spLocks noChangeArrowheads="1"/>
            </p:cNvSpPr>
            <p:nvPr/>
          </p:nvSpPr>
          <p:spPr bwMode="auto">
            <a:xfrm>
              <a:off x="4235450" y="1387475"/>
              <a:ext cx="3236913" cy="1389063"/>
            </a:xfrm>
            <a:prstGeom prst="ellipse">
              <a:avLst/>
            </a:prstGeom>
            <a:noFill/>
            <a:ln w="38100">
              <a:solidFill>
                <a:schemeClr val="tx2"/>
              </a:solidFill>
              <a:round/>
              <a:headEnd/>
              <a:tailEnd/>
            </a:ln>
          </p:spPr>
          <p:txBody>
            <a:bodyPr/>
            <a:lstStyle/>
            <a:p>
              <a:pPr eaLnBrk="1" hangingPunct="1"/>
              <a:endParaRPr lang="en-US" sz="2400" baseline="-25000">
                <a:solidFill>
                  <a:srgbClr val="000000"/>
                </a:solidFill>
                <a:latin typeface="Tahoma" pitchFamily="34" charset="0"/>
              </a:endParaRPr>
            </a:p>
          </p:txBody>
        </p:sp>
        <p:sp>
          <p:nvSpPr>
            <p:cNvPr id="15367" name="Line 8"/>
            <p:cNvSpPr>
              <a:spLocks noChangeShapeType="1"/>
            </p:cNvSpPr>
            <p:nvPr/>
          </p:nvSpPr>
          <p:spPr bwMode="auto">
            <a:xfrm flipV="1">
              <a:off x="4648200" y="2209800"/>
              <a:ext cx="685800" cy="3124200"/>
            </a:xfrm>
            <a:prstGeom prst="line">
              <a:avLst/>
            </a:prstGeom>
            <a:noFill/>
            <a:ln w="38100">
              <a:solidFill>
                <a:schemeClr val="tx1"/>
              </a:solidFill>
              <a:round/>
              <a:headEnd type="triangle" w="lg" len="lg"/>
              <a:tailEnd type="triangle" w="lg" len="lg"/>
            </a:ln>
          </p:spPr>
          <p:txBody>
            <a:bodyPr/>
            <a:lstStyle/>
            <a:p>
              <a:pPr eaLnBrk="1" hangingPunct="1"/>
              <a:endParaRPr lang="en-US" sz="2400" baseline="-25000">
                <a:solidFill>
                  <a:srgbClr val="000000"/>
                </a:solidFill>
                <a:latin typeface="Tahoma" pitchFamily="34" charset="0"/>
              </a:endParaRPr>
            </a:p>
          </p:txBody>
        </p:sp>
        <p:sp>
          <p:nvSpPr>
            <p:cNvPr id="15368" name="Line 9"/>
            <p:cNvSpPr>
              <a:spLocks noChangeShapeType="1"/>
            </p:cNvSpPr>
            <p:nvPr/>
          </p:nvSpPr>
          <p:spPr bwMode="auto">
            <a:xfrm>
              <a:off x="1676400" y="2438400"/>
              <a:ext cx="6705600" cy="1524000"/>
            </a:xfrm>
            <a:prstGeom prst="line">
              <a:avLst/>
            </a:prstGeom>
            <a:noFill/>
            <a:ln w="38100">
              <a:solidFill>
                <a:schemeClr val="tx1"/>
              </a:solidFill>
              <a:round/>
              <a:headEnd type="triangle" w="lg" len="lg"/>
              <a:tailEnd type="triangle" w="lg" len="lg"/>
            </a:ln>
          </p:spPr>
          <p:txBody>
            <a:bodyPr/>
            <a:lstStyle/>
            <a:p>
              <a:pPr eaLnBrk="1" hangingPunct="1"/>
              <a:endParaRPr lang="en-US" sz="2400" baseline="-25000">
                <a:solidFill>
                  <a:srgbClr val="000000"/>
                </a:solidFill>
                <a:latin typeface="Tahoma" pitchFamily="34" charset="0"/>
              </a:endParaRPr>
            </a:p>
          </p:txBody>
        </p:sp>
        <p:grpSp>
          <p:nvGrpSpPr>
            <p:cNvPr id="5" name="Group 19"/>
            <p:cNvGrpSpPr>
              <a:grpSpLocks/>
            </p:cNvGrpSpPr>
            <p:nvPr/>
          </p:nvGrpSpPr>
          <p:grpSpPr bwMode="auto">
            <a:xfrm>
              <a:off x="0" y="1447800"/>
              <a:ext cx="9448800" cy="4662488"/>
              <a:chOff x="0" y="1447800"/>
              <a:chExt cx="9448800" cy="4662488"/>
            </a:xfrm>
          </p:grpSpPr>
          <p:sp>
            <p:nvSpPr>
              <p:cNvPr id="15371" name="Oval 4"/>
              <p:cNvSpPr>
                <a:spLocks noChangeArrowheads="1"/>
              </p:cNvSpPr>
              <p:nvPr/>
            </p:nvSpPr>
            <p:spPr bwMode="auto">
              <a:xfrm rot="625591">
                <a:off x="2717800" y="4875213"/>
                <a:ext cx="3929063" cy="1235075"/>
              </a:xfrm>
              <a:prstGeom prst="ellipse">
                <a:avLst/>
              </a:prstGeom>
              <a:noFill/>
              <a:ln w="38100">
                <a:solidFill>
                  <a:schemeClr val="tx2"/>
                </a:solidFill>
                <a:round/>
                <a:headEnd/>
                <a:tailEnd/>
              </a:ln>
            </p:spPr>
            <p:txBody>
              <a:bodyPr/>
              <a:lstStyle/>
              <a:p>
                <a:pPr eaLnBrk="1" hangingPunct="1"/>
                <a:endParaRPr lang="en-US" sz="2400" baseline="-25000">
                  <a:solidFill>
                    <a:srgbClr val="000000"/>
                  </a:solidFill>
                  <a:latin typeface="Tahoma" pitchFamily="34" charset="0"/>
                </a:endParaRPr>
              </a:p>
            </p:txBody>
          </p:sp>
          <p:sp>
            <p:nvSpPr>
              <p:cNvPr id="15372" name="Oval 5"/>
              <p:cNvSpPr>
                <a:spLocks noChangeArrowheads="1"/>
              </p:cNvSpPr>
              <p:nvPr/>
            </p:nvSpPr>
            <p:spPr bwMode="auto">
              <a:xfrm rot="600396">
                <a:off x="7770813" y="3168650"/>
                <a:ext cx="1677987" cy="2471738"/>
              </a:xfrm>
              <a:prstGeom prst="ellipse">
                <a:avLst/>
              </a:prstGeom>
              <a:noFill/>
              <a:ln w="38100">
                <a:solidFill>
                  <a:schemeClr val="tx2"/>
                </a:solidFill>
                <a:round/>
                <a:headEnd/>
                <a:tailEnd/>
              </a:ln>
            </p:spPr>
            <p:txBody>
              <a:bodyPr/>
              <a:lstStyle/>
              <a:p>
                <a:pPr eaLnBrk="1" hangingPunct="1"/>
                <a:endParaRPr lang="en-US" sz="2400" baseline="-25000">
                  <a:solidFill>
                    <a:srgbClr val="000000"/>
                  </a:solidFill>
                  <a:latin typeface="Tahoma" pitchFamily="34" charset="0"/>
                </a:endParaRPr>
              </a:p>
            </p:txBody>
          </p:sp>
          <p:sp>
            <p:nvSpPr>
              <p:cNvPr id="15373" name="Oval 7"/>
              <p:cNvSpPr>
                <a:spLocks noChangeArrowheads="1"/>
              </p:cNvSpPr>
              <p:nvPr/>
            </p:nvSpPr>
            <p:spPr bwMode="auto">
              <a:xfrm>
                <a:off x="2997200" y="2895600"/>
                <a:ext cx="3860800" cy="1879600"/>
              </a:xfrm>
              <a:prstGeom prst="ellipse">
                <a:avLst/>
              </a:prstGeom>
              <a:noFill/>
              <a:ln w="177800" cap="sq">
                <a:solidFill>
                  <a:schemeClr val="folHlink"/>
                </a:solidFill>
                <a:round/>
                <a:headEnd type="none" w="sm" len="sm"/>
                <a:tailEnd type="none" w="sm" len="sm"/>
              </a:ln>
            </p:spPr>
            <p:txBody>
              <a:bodyPr wrap="none" anchor="ctr"/>
              <a:lstStyle/>
              <a:p>
                <a:pPr eaLnBrk="1" hangingPunct="1"/>
                <a:endParaRPr lang="en-US" sz="2400" baseline="-25000">
                  <a:solidFill>
                    <a:srgbClr val="000000"/>
                  </a:solidFill>
                  <a:latin typeface="Tahoma" pitchFamily="34" charset="0"/>
                </a:endParaRPr>
              </a:p>
            </p:txBody>
          </p:sp>
          <p:sp>
            <p:nvSpPr>
              <p:cNvPr id="15374" name="Oval 11"/>
              <p:cNvSpPr>
                <a:spLocks noChangeArrowheads="1"/>
              </p:cNvSpPr>
              <p:nvPr/>
            </p:nvSpPr>
            <p:spPr bwMode="auto">
              <a:xfrm rot="876646">
                <a:off x="0" y="1447800"/>
                <a:ext cx="2362200" cy="1600200"/>
              </a:xfrm>
              <a:prstGeom prst="ellipse">
                <a:avLst/>
              </a:prstGeom>
              <a:noFill/>
              <a:ln w="38100">
                <a:solidFill>
                  <a:schemeClr val="hlink"/>
                </a:solidFill>
                <a:round/>
                <a:headEnd/>
                <a:tailEnd/>
              </a:ln>
            </p:spPr>
            <p:txBody>
              <a:bodyPr wrap="none" anchor="ctr"/>
              <a:lstStyle/>
              <a:p>
                <a:pPr eaLnBrk="1" hangingPunct="1"/>
                <a:endParaRPr lang="en-US" sz="2400" baseline="-25000">
                  <a:solidFill>
                    <a:srgbClr val="000000"/>
                  </a:solidFill>
                  <a:latin typeface="Tahoma" pitchFamily="34" charset="0"/>
                </a:endParaRPr>
              </a:p>
            </p:txBody>
          </p:sp>
          <p:sp>
            <p:nvSpPr>
              <p:cNvPr id="15375" name="Oval 16"/>
              <p:cNvSpPr>
                <a:spLocks noChangeArrowheads="1"/>
              </p:cNvSpPr>
              <p:nvPr/>
            </p:nvSpPr>
            <p:spPr bwMode="auto">
              <a:xfrm rot="1314321">
                <a:off x="152400" y="3429000"/>
                <a:ext cx="2152650" cy="990600"/>
              </a:xfrm>
              <a:prstGeom prst="ellipse">
                <a:avLst/>
              </a:prstGeom>
              <a:noFill/>
              <a:ln w="38100">
                <a:solidFill>
                  <a:schemeClr val="tx2"/>
                </a:solidFill>
                <a:round/>
                <a:headEnd/>
                <a:tailEnd/>
              </a:ln>
            </p:spPr>
            <p:txBody>
              <a:bodyPr wrap="none" anchor="ctr"/>
              <a:lstStyle/>
              <a:p>
                <a:pPr eaLnBrk="1" hangingPunct="1"/>
                <a:endParaRPr lang="en-US" sz="2400" baseline="-25000">
                  <a:solidFill>
                    <a:srgbClr val="000000"/>
                  </a:solidFill>
                  <a:latin typeface="Tahoma" pitchFamily="34" charset="0"/>
                </a:endParaRPr>
              </a:p>
            </p:txBody>
          </p:sp>
          <p:sp>
            <p:nvSpPr>
              <p:cNvPr id="15376" name="Freeform 17"/>
              <p:cNvSpPr>
                <a:spLocks/>
              </p:cNvSpPr>
              <p:nvPr/>
            </p:nvSpPr>
            <p:spPr bwMode="auto">
              <a:xfrm>
                <a:off x="1571625" y="2533650"/>
                <a:ext cx="2876550" cy="2676525"/>
              </a:xfrm>
              <a:custGeom>
                <a:avLst/>
                <a:gdLst>
                  <a:gd name="T0" fmla="*/ 0 w 1812"/>
                  <a:gd name="T1" fmla="*/ 0 h 1686"/>
                  <a:gd name="T2" fmla="*/ 2147483647 w 1812"/>
                  <a:gd name="T3" fmla="*/ 2147483647 h 1686"/>
                  <a:gd name="T4" fmla="*/ 2147483647 w 1812"/>
                  <a:gd name="T5" fmla="*/ 2147483647 h 1686"/>
                  <a:gd name="T6" fmla="*/ 2147483647 w 1812"/>
                  <a:gd name="T7" fmla="*/ 2147483647 h 1686"/>
                  <a:gd name="T8" fmla="*/ 2147483647 w 1812"/>
                  <a:gd name="T9" fmla="*/ 2147483647 h 1686"/>
                  <a:gd name="T10" fmla="*/ 2147483647 w 1812"/>
                  <a:gd name="T11" fmla="*/ 2147483647 h 1686"/>
                  <a:gd name="T12" fmla="*/ 2147483647 w 1812"/>
                  <a:gd name="T13" fmla="*/ 2147483647 h 1686"/>
                  <a:gd name="T14" fmla="*/ 2147483647 w 1812"/>
                  <a:gd name="T15" fmla="*/ 2147483647 h 1686"/>
                  <a:gd name="T16" fmla="*/ 2147483647 w 1812"/>
                  <a:gd name="T17" fmla="*/ 2147483647 h 16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2"/>
                  <a:gd name="T28" fmla="*/ 0 h 1686"/>
                  <a:gd name="T29" fmla="*/ 1812 w 1812"/>
                  <a:gd name="T30" fmla="*/ 1686 h 16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2" h="1686">
                    <a:moveTo>
                      <a:pt x="0" y="0"/>
                    </a:moveTo>
                    <a:lnTo>
                      <a:pt x="862" y="314"/>
                    </a:lnTo>
                    <a:lnTo>
                      <a:pt x="1068" y="384"/>
                    </a:lnTo>
                    <a:lnTo>
                      <a:pt x="1224" y="486"/>
                    </a:lnTo>
                    <a:lnTo>
                      <a:pt x="1356" y="612"/>
                    </a:lnTo>
                    <a:lnTo>
                      <a:pt x="1500" y="828"/>
                    </a:lnTo>
                    <a:lnTo>
                      <a:pt x="1620" y="1020"/>
                    </a:lnTo>
                    <a:lnTo>
                      <a:pt x="1710" y="1296"/>
                    </a:lnTo>
                    <a:lnTo>
                      <a:pt x="1812" y="1686"/>
                    </a:lnTo>
                  </a:path>
                </a:pathLst>
              </a:custGeom>
              <a:noFill/>
              <a:ln w="38100">
                <a:solidFill>
                  <a:schemeClr val="tx1"/>
                </a:solidFill>
                <a:round/>
                <a:headEnd type="triangle" w="lg" len="lg"/>
                <a:tailEnd type="triangle" w="lg" len="lg"/>
              </a:ln>
            </p:spPr>
            <p:txBody>
              <a:bodyPr/>
              <a:lstStyle/>
              <a:p>
                <a:pPr eaLnBrk="1" hangingPunct="1"/>
                <a:endParaRPr lang="en-US" sz="2400" baseline="-25000">
                  <a:solidFill>
                    <a:srgbClr val="000000"/>
                  </a:solidFill>
                  <a:latin typeface="Tahoma" pitchFamily="34" charset="0"/>
                </a:endParaRPr>
              </a:p>
            </p:txBody>
          </p:sp>
        </p:grpSp>
        <p:sp>
          <p:nvSpPr>
            <p:cNvPr id="15370" name="Freeform 18"/>
            <p:cNvSpPr>
              <a:spLocks/>
            </p:cNvSpPr>
            <p:nvPr/>
          </p:nvSpPr>
          <p:spPr bwMode="auto">
            <a:xfrm>
              <a:off x="5105400" y="3771900"/>
              <a:ext cx="3629025" cy="1695450"/>
            </a:xfrm>
            <a:custGeom>
              <a:avLst/>
              <a:gdLst>
                <a:gd name="T0" fmla="*/ 0 w 2286"/>
                <a:gd name="T1" fmla="*/ 2147483647 h 1068"/>
                <a:gd name="T2" fmla="*/ 2147483647 w 2286"/>
                <a:gd name="T3" fmla="*/ 2147483647 h 1068"/>
                <a:gd name="T4" fmla="*/ 2147483647 w 2286"/>
                <a:gd name="T5" fmla="*/ 2147483647 h 1068"/>
                <a:gd name="T6" fmla="*/ 2147483647 w 2286"/>
                <a:gd name="T7" fmla="*/ 2147483647 h 1068"/>
                <a:gd name="T8" fmla="*/ 2147483647 w 2286"/>
                <a:gd name="T9" fmla="*/ 2147483647 h 1068"/>
                <a:gd name="T10" fmla="*/ 2147483647 w 2286"/>
                <a:gd name="T11" fmla="*/ 0 h 1068"/>
                <a:gd name="T12" fmla="*/ 2147483647 w 2286"/>
                <a:gd name="T13" fmla="*/ 2147483647 h 1068"/>
                <a:gd name="T14" fmla="*/ 2147483647 w 2286"/>
                <a:gd name="T15" fmla="*/ 2147483647 h 1068"/>
                <a:gd name="T16" fmla="*/ 2147483647 w 2286"/>
                <a:gd name="T17" fmla="*/ 2147483647 h 1068"/>
                <a:gd name="T18" fmla="*/ 2147483647 w 2286"/>
                <a:gd name="T19" fmla="*/ 2147483647 h 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86"/>
                <a:gd name="T31" fmla="*/ 0 h 1068"/>
                <a:gd name="T32" fmla="*/ 2286 w 2286"/>
                <a:gd name="T33" fmla="*/ 1068 h 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86" h="1068">
                  <a:moveTo>
                    <a:pt x="0" y="1068"/>
                  </a:moveTo>
                  <a:lnTo>
                    <a:pt x="54" y="498"/>
                  </a:lnTo>
                  <a:lnTo>
                    <a:pt x="120" y="192"/>
                  </a:lnTo>
                  <a:lnTo>
                    <a:pt x="234" y="42"/>
                  </a:lnTo>
                  <a:lnTo>
                    <a:pt x="456" y="6"/>
                  </a:lnTo>
                  <a:lnTo>
                    <a:pt x="630" y="0"/>
                  </a:lnTo>
                  <a:lnTo>
                    <a:pt x="828" y="6"/>
                  </a:lnTo>
                  <a:lnTo>
                    <a:pt x="1050" y="24"/>
                  </a:lnTo>
                  <a:lnTo>
                    <a:pt x="1248" y="42"/>
                  </a:lnTo>
                  <a:lnTo>
                    <a:pt x="2286" y="234"/>
                  </a:lnTo>
                </a:path>
              </a:pathLst>
            </a:custGeom>
            <a:noFill/>
            <a:ln w="38100">
              <a:solidFill>
                <a:schemeClr val="tx1"/>
              </a:solidFill>
              <a:round/>
              <a:headEnd type="triangle" w="lg" len="lg"/>
              <a:tailEnd type="triangle" w="lg" len="lg"/>
            </a:ln>
          </p:spPr>
          <p:txBody>
            <a:bodyPr/>
            <a:lstStyle/>
            <a:p>
              <a:pPr eaLnBrk="1" hangingPunct="1"/>
              <a:endParaRPr lang="en-US" sz="2400" baseline="-25000">
                <a:solidFill>
                  <a:srgbClr val="000000"/>
                </a:solidFill>
                <a:latin typeface="Tahoma" pitchFamily="34" charset="0"/>
              </a:endParaRPr>
            </a:p>
          </p:txBody>
        </p:sp>
      </p:grpSp>
      <p:sp>
        <p:nvSpPr>
          <p:cNvPr id="22" name="Rectangle 21"/>
          <p:cNvSpPr/>
          <p:nvPr/>
        </p:nvSpPr>
        <p:spPr>
          <a:xfrm>
            <a:off x="1524000" y="0"/>
            <a:ext cx="9144000" cy="6858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800" dirty="0">
                <a:solidFill>
                  <a:prstClr val="white"/>
                </a:solidFill>
              </a:rPr>
              <a:t>A New Silk Road to Markets</a:t>
            </a:r>
            <a:endParaRPr lang="en-US" sz="2800" dirty="0">
              <a:solidFill>
                <a:prstClr val="white"/>
              </a:solidFill>
            </a:endParaRPr>
          </a:p>
        </p:txBody>
      </p:sp>
    </p:spTree>
    <p:extLst>
      <p:ext uri="{BB962C8B-B14F-4D97-AF65-F5344CB8AC3E}">
        <p14:creationId xmlns:p14="http://schemas.microsoft.com/office/powerpoint/2010/main" val="953538370"/>
      </p:ext>
    </p:extLst>
  </p:cSld>
  <p:clrMapOvr>
    <a:masterClrMapping/>
  </p:clrMapOvr>
  <p:transition>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p:cNvSpPr txBox="1"/>
          <p:nvPr/>
        </p:nvSpPr>
        <p:spPr>
          <a:xfrm>
            <a:off x="1790700" y="1905000"/>
            <a:ext cx="4076700" cy="3931846"/>
          </a:xfrm>
          <a:prstGeom prst="rect">
            <a:avLst/>
          </a:prstGeom>
          <a:noFill/>
          <a:ln>
            <a:noFill/>
          </a:ln>
        </p:spPr>
        <p:txBody>
          <a:bodyPr wrap="square" rtlCol="0">
            <a:spAutoFit/>
          </a:bodyPr>
          <a:lstStyle/>
          <a:p>
            <a:endParaRPr lang="en-US" sz="1200" dirty="0"/>
          </a:p>
          <a:p>
            <a:r>
              <a:rPr lang="en-US" sz="1250" i="1" dirty="0"/>
              <a:t>“Afghanistan’s history is testimony to its special position on the ancient Silk Road that for centuries connected Europe and Asia and helped move people, goods and ideas across continents.  Afghanistan, therefore, has great geopolitical importance and immense economic significance due to its strategic location  as the land bridge between the sub-continent, Central Asia and the Persian Gulf and has natural propensity  to serve as a bridge  in facilitating commerce and energy flows across energy rich Central Asian region to energy deficit South Asian countries and much needed access to transportation corridors from inner Asia to the Indian  Ocean.  Its geo-strategic location could be leveraged to promote regional economic cooperation and integration across the surrounding regions. It will open new opportunities for Afghanistan’s economic development and will propel economic growth, development and systematic poverty  reduction in the wider region. This in turn will bring greater stability to the country, improve the business climate and provide growing opportunities for the business sector.”</a:t>
            </a:r>
          </a:p>
        </p:txBody>
      </p:sp>
      <p:pic>
        <p:nvPicPr>
          <p:cNvPr id="3074" name="Picture 2" descr="https://wpqr1.adb.org/LotusQuickr/cop-mfdr/PageLibrary482571AE00516AA5.nsf/0/DDD452C854745D91482573870009F0EF/$FILE/image001.jpg?OpenElement&amp;12347814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702535"/>
            <a:ext cx="1533525" cy="1295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33800" y="735192"/>
            <a:ext cx="6629400" cy="1200329"/>
          </a:xfrm>
          <a:prstGeom prst="rect">
            <a:avLst/>
          </a:prstGeom>
          <a:noFill/>
        </p:spPr>
        <p:txBody>
          <a:bodyPr wrap="square" rtlCol="0">
            <a:spAutoFit/>
          </a:bodyPr>
          <a:lstStyle/>
          <a:p>
            <a:r>
              <a:rPr lang="en-US" sz="3600" dirty="0"/>
              <a:t>Afghanistan National Development Strategy (ANDS)</a:t>
            </a:r>
            <a:endParaRPr lang="en-US" sz="3600" dirty="0"/>
          </a:p>
        </p:txBody>
      </p:sp>
      <p:sp>
        <p:nvSpPr>
          <p:cNvPr id="14" name="Content Placeholder 2"/>
          <p:cNvSpPr>
            <a:spLocks noGrp="1"/>
          </p:cNvSpPr>
          <p:nvPr>
            <p:ph idx="1"/>
          </p:nvPr>
        </p:nvSpPr>
        <p:spPr>
          <a:xfrm>
            <a:off x="6096000" y="2362200"/>
            <a:ext cx="4343400" cy="3276600"/>
          </a:xfrm>
          <a:ln>
            <a:solidFill>
              <a:srgbClr val="FF0000"/>
            </a:solidFill>
          </a:ln>
        </p:spPr>
        <p:txBody>
          <a:bodyPr>
            <a:normAutofit/>
          </a:bodyPr>
          <a:lstStyle/>
          <a:p>
            <a:pPr marL="0" indent="0">
              <a:buNone/>
            </a:pPr>
            <a:r>
              <a:rPr lang="en-US" sz="2000" dirty="0"/>
              <a:t>"Afghanistan is reemerging as the ‘Asian Roundabout,’ a central point of interconnection of goods, ideas, services and people in the fast expanding Asian economy. Our location in the centre of the new Silk Road makes us a convergence point of regional and global economic interest.”</a:t>
            </a:r>
          </a:p>
          <a:p>
            <a:pPr algn="r">
              <a:buNone/>
            </a:pPr>
            <a:r>
              <a:rPr lang="en-US" sz="2000" b="1" dirty="0"/>
              <a:t>President Karzai, July 20, 2010</a:t>
            </a:r>
          </a:p>
        </p:txBody>
      </p:sp>
    </p:spTree>
    <p:extLst>
      <p:ext uri="{BB962C8B-B14F-4D97-AF65-F5344CB8AC3E}">
        <p14:creationId xmlns:p14="http://schemas.microsoft.com/office/powerpoint/2010/main" val="84449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78114" y="725715"/>
            <a:ext cx="6799263" cy="2492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t>Learning Objectives</a:t>
            </a:r>
          </a:p>
        </p:txBody>
      </p:sp>
      <p:sp>
        <p:nvSpPr>
          <p:cNvPr id="3" name="Rectangle 3"/>
          <p:cNvSpPr txBox="1">
            <a:spLocks noChangeArrowheads="1"/>
          </p:cNvSpPr>
          <p:nvPr/>
        </p:nvSpPr>
        <p:spPr>
          <a:xfrm>
            <a:off x="1952172" y="1977572"/>
            <a:ext cx="7467600" cy="378618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Describe Afghanistan’s current economy</a:t>
            </a:r>
          </a:p>
          <a:p>
            <a:r>
              <a:rPr lang="en-US" altLang="en-US" dirty="0" smtClean="0"/>
              <a:t>Describe the role of economic development in a COIN strategy</a:t>
            </a:r>
          </a:p>
          <a:p>
            <a:r>
              <a:rPr lang="en-US" altLang="en-US" dirty="0" smtClean="0"/>
              <a:t>Explain </a:t>
            </a:r>
            <a:r>
              <a:rPr lang="en-US" altLang="en-US" b="1" u="sng" dirty="0" smtClean="0"/>
              <a:t>inhibitors and enablers </a:t>
            </a:r>
            <a:r>
              <a:rPr lang="en-US" altLang="en-US" dirty="0" smtClean="0"/>
              <a:t>to Afghanistan’s trade and economy</a:t>
            </a:r>
          </a:p>
          <a:p>
            <a:endParaRPr lang="en-US" altLang="en-US" dirty="0" smtClean="0"/>
          </a:p>
          <a:p>
            <a:endParaRPr lang="en-US" altLang="en-US" dirty="0" smtClean="0"/>
          </a:p>
          <a:p>
            <a:pPr lvl="1">
              <a:buFont typeface="Wingdings" panose="05000000000000000000" pitchFamily="2" charset="2"/>
              <a:buNone/>
            </a:pPr>
            <a:endParaRPr lang="en-US" altLang="en-US" dirty="0" smtClean="0"/>
          </a:p>
          <a:p>
            <a:endParaRPr lang="en-US" altLang="en-US" dirty="0" smtClean="0"/>
          </a:p>
        </p:txBody>
      </p:sp>
    </p:spTree>
    <p:extLst>
      <p:ext uri="{BB962C8B-B14F-4D97-AF65-F5344CB8AC3E}">
        <p14:creationId xmlns:p14="http://schemas.microsoft.com/office/powerpoint/2010/main" val="723530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59164" y="533400"/>
            <a:ext cx="7183437" cy="482600"/>
          </a:xfrm>
        </p:spPr>
        <p:txBody>
          <a:bodyPr>
            <a:noAutofit/>
          </a:bodyPr>
          <a:lstStyle/>
          <a:p>
            <a:r>
              <a:rPr lang="en-US" sz="2600" dirty="0"/>
              <a:t>Who is supporting the New Silk Road Initiative</a:t>
            </a:r>
            <a:endParaRPr lang="en-US" sz="2600" dirty="0"/>
          </a:p>
        </p:txBody>
      </p:sp>
      <p:sp>
        <p:nvSpPr>
          <p:cNvPr id="5" name="Rectangle 4"/>
          <p:cNvSpPr/>
          <p:nvPr/>
        </p:nvSpPr>
        <p:spPr>
          <a:xfrm>
            <a:off x="1507067" y="1371601"/>
            <a:ext cx="9135532" cy="984885"/>
          </a:xfrm>
          <a:prstGeom prst="rect">
            <a:avLst/>
          </a:prstGeom>
        </p:spPr>
        <p:txBody>
          <a:bodyPr wrap="square">
            <a:spAutoFit/>
          </a:bodyPr>
          <a:lstStyle/>
          <a:p>
            <a:pPr marL="342900" indent="-342900">
              <a:spcBef>
                <a:spcPct val="20000"/>
              </a:spcBef>
            </a:pPr>
            <a:r>
              <a:rPr lang="en-US" sz="1600" b="1" dirty="0">
                <a:solidFill>
                  <a:prstClr val="black"/>
                </a:solidFill>
                <a:latin typeface="Calibri"/>
              </a:rPr>
              <a:t>Secretary Clinton:  </a:t>
            </a:r>
            <a:r>
              <a:rPr lang="en-US" sz="1400" dirty="0">
                <a:solidFill>
                  <a:prstClr val="black"/>
                </a:solidFill>
                <a:latin typeface="Calibri"/>
              </a:rPr>
              <a:t>Chennai – July 20, 2011 “Let’s </a:t>
            </a:r>
            <a:r>
              <a:rPr lang="en-US" sz="1400" dirty="0">
                <a:solidFill>
                  <a:prstClr val="black"/>
                </a:solidFill>
                <a:latin typeface="Calibri"/>
              </a:rPr>
              <a:t>work together to create a new Silk Road. Not a single thoroughfare … but an international web and network of economic and transit connections. … That means building more rail lines, highways, energy infrastructure. It means upgrading the facilities at border crossings…And it certainly means removing the bureaucratic and other impediments to the free flow of goods and people.”</a:t>
            </a:r>
          </a:p>
        </p:txBody>
      </p:sp>
      <p:sp>
        <p:nvSpPr>
          <p:cNvPr id="6" name="Rectangle 5"/>
          <p:cNvSpPr/>
          <p:nvPr/>
        </p:nvSpPr>
        <p:spPr>
          <a:xfrm>
            <a:off x="1540934" y="2439427"/>
            <a:ext cx="9118599" cy="769441"/>
          </a:xfrm>
          <a:prstGeom prst="rect">
            <a:avLst/>
          </a:prstGeom>
        </p:spPr>
        <p:txBody>
          <a:bodyPr wrap="square">
            <a:spAutoFit/>
          </a:bodyPr>
          <a:lstStyle/>
          <a:p>
            <a:pPr marL="342900" indent="-342900">
              <a:spcBef>
                <a:spcPct val="20000"/>
              </a:spcBef>
            </a:pPr>
            <a:r>
              <a:rPr lang="en-US" sz="1600" b="1" dirty="0">
                <a:solidFill>
                  <a:prstClr val="black"/>
                </a:solidFill>
                <a:latin typeface="Calibri"/>
              </a:rPr>
              <a:t>President Karzai:  </a:t>
            </a:r>
            <a:r>
              <a:rPr lang="en-US" sz="1400" dirty="0">
                <a:solidFill>
                  <a:prstClr val="black"/>
                </a:solidFill>
                <a:latin typeface="Calibri"/>
              </a:rPr>
              <a:t>Kabul – September 15, 2011 “the Silk Road is the historical trading routes of our region.  This is something we all know very well and we can all agree on.  The Silk Road is not a dream but is already being built.” (</a:t>
            </a:r>
            <a:r>
              <a:rPr lang="en-US" sz="1200" i="1" dirty="0">
                <a:solidFill>
                  <a:prstClr val="black"/>
                </a:solidFill>
                <a:latin typeface="Calibri"/>
              </a:rPr>
              <a:t>translated from Dari</a:t>
            </a:r>
            <a:r>
              <a:rPr lang="en-US" sz="1400" dirty="0">
                <a:solidFill>
                  <a:prstClr val="black"/>
                </a:solidFill>
                <a:latin typeface="Calibri"/>
              </a:rPr>
              <a:t>)</a:t>
            </a:r>
            <a:endParaRPr lang="en-US" sz="1400" dirty="0">
              <a:solidFill>
                <a:prstClr val="black"/>
              </a:solidFill>
              <a:latin typeface="Calibri"/>
            </a:endParaRPr>
          </a:p>
        </p:txBody>
      </p:sp>
      <p:sp>
        <p:nvSpPr>
          <p:cNvPr id="7" name="Rectangle 6"/>
          <p:cNvSpPr/>
          <p:nvPr/>
        </p:nvSpPr>
        <p:spPr>
          <a:xfrm>
            <a:off x="1515534" y="3208868"/>
            <a:ext cx="9220200" cy="1243417"/>
          </a:xfrm>
          <a:prstGeom prst="rect">
            <a:avLst/>
          </a:prstGeom>
        </p:spPr>
        <p:txBody>
          <a:bodyPr wrap="square">
            <a:spAutoFit/>
          </a:bodyPr>
          <a:lstStyle/>
          <a:p>
            <a:pPr marL="342900" indent="-342900">
              <a:spcBef>
                <a:spcPct val="20000"/>
              </a:spcBef>
            </a:pPr>
            <a:r>
              <a:rPr lang="en-US" sz="1600" b="1" dirty="0">
                <a:solidFill>
                  <a:prstClr val="black"/>
                </a:solidFill>
                <a:latin typeface="Calibri"/>
              </a:rPr>
              <a:t>New Silk Road Foreign Minister Meeting at the United Nations General Assembly:  </a:t>
            </a:r>
            <a:r>
              <a:rPr lang="en-US" sz="1400" dirty="0">
                <a:solidFill>
                  <a:prstClr val="black"/>
                </a:solidFill>
                <a:latin typeface="Calibri"/>
              </a:rPr>
              <a:t>New York – September 22, 2011 “The </a:t>
            </a:r>
            <a:r>
              <a:rPr lang="en-US" sz="1400" dirty="0">
                <a:solidFill>
                  <a:prstClr val="black"/>
                </a:solidFill>
                <a:latin typeface="Calibri"/>
              </a:rPr>
              <a:t>international community is committed to a secure, stable, and prosperous Afghanistan, integrated in a secure, stable, and prosperous region.  The New Silk Road vision is part of making that objective a reality for the people of South and Central Asia by advancing a comprehensive economic strategy centered around Afghanistan</a:t>
            </a:r>
            <a:r>
              <a:rPr lang="en-US" sz="1400" dirty="0">
                <a:solidFill>
                  <a:prstClr val="black"/>
                </a:solidFill>
                <a:latin typeface="Calibri"/>
              </a:rPr>
              <a:t>.”</a:t>
            </a:r>
            <a:endParaRPr lang="en-US" sz="1400" dirty="0">
              <a:solidFill>
                <a:prstClr val="black"/>
              </a:solidFill>
              <a:latin typeface="Calibri"/>
            </a:endParaRPr>
          </a:p>
          <a:p>
            <a:pPr marL="342900" indent="-342900">
              <a:spcBef>
                <a:spcPct val="20000"/>
              </a:spcBef>
            </a:pPr>
            <a:endParaRPr lang="en-US" sz="1400" dirty="0">
              <a:solidFill>
                <a:prstClr val="black"/>
              </a:solidFill>
              <a:latin typeface="Calibri"/>
            </a:endParaRPr>
          </a:p>
        </p:txBody>
      </p:sp>
      <p:sp>
        <p:nvSpPr>
          <p:cNvPr id="9" name="Rectangle 8"/>
          <p:cNvSpPr/>
          <p:nvPr/>
        </p:nvSpPr>
        <p:spPr>
          <a:xfrm>
            <a:off x="1557868" y="5257801"/>
            <a:ext cx="9110133" cy="984885"/>
          </a:xfrm>
          <a:prstGeom prst="rect">
            <a:avLst/>
          </a:prstGeom>
        </p:spPr>
        <p:txBody>
          <a:bodyPr wrap="square">
            <a:spAutoFit/>
          </a:bodyPr>
          <a:lstStyle/>
          <a:p>
            <a:pPr marL="342900" indent="-342900">
              <a:spcBef>
                <a:spcPct val="20000"/>
              </a:spcBef>
            </a:pPr>
            <a:r>
              <a:rPr lang="en-US" sz="1600" b="1" dirty="0">
                <a:solidFill>
                  <a:prstClr val="black"/>
                </a:solidFill>
                <a:latin typeface="Calibri"/>
              </a:rPr>
              <a:t>GEN </a:t>
            </a:r>
            <a:r>
              <a:rPr lang="en-US" sz="1600" b="1" dirty="0">
                <a:solidFill>
                  <a:prstClr val="black"/>
                </a:solidFill>
                <a:latin typeface="Calibri"/>
              </a:rPr>
              <a:t>John Allen</a:t>
            </a:r>
            <a:r>
              <a:rPr lang="en-US" sz="1600" b="1" dirty="0">
                <a:solidFill>
                  <a:prstClr val="black"/>
                </a:solidFill>
                <a:latin typeface="Calibri"/>
              </a:rPr>
              <a:t>:  </a:t>
            </a:r>
            <a:r>
              <a:rPr lang="en-US" sz="1400" dirty="0">
                <a:solidFill>
                  <a:prstClr val="black"/>
                </a:solidFill>
                <a:latin typeface="Calibri"/>
              </a:rPr>
              <a:t>Kabul – January 2012 “the New Silk Road will directly </a:t>
            </a:r>
            <a:r>
              <a:rPr lang="en-US" sz="1400" dirty="0">
                <a:solidFill>
                  <a:prstClr val="black"/>
                </a:solidFill>
                <a:latin typeface="Calibri"/>
              </a:rPr>
              <a:t>and substantially improve the lives of the people of Afghanistan and the region, reinforce our current military posture with a viable economic strategy, provide the Afghan government with a self-sustaining revenue stream, and integrate the region into the broader Eurasian landmass</a:t>
            </a:r>
            <a:r>
              <a:rPr lang="en-US" sz="1400" dirty="0">
                <a:solidFill>
                  <a:prstClr val="black"/>
                </a:solidFill>
                <a:latin typeface="Calibri"/>
              </a:rPr>
              <a:t>.”</a:t>
            </a:r>
            <a:endParaRPr lang="en-US" sz="1400" dirty="0">
              <a:solidFill>
                <a:prstClr val="black"/>
              </a:solidFill>
              <a:latin typeface="Calibri"/>
            </a:endParaRPr>
          </a:p>
        </p:txBody>
      </p:sp>
      <p:sp>
        <p:nvSpPr>
          <p:cNvPr id="10" name="Rectangle 9"/>
          <p:cNvSpPr/>
          <p:nvPr/>
        </p:nvSpPr>
        <p:spPr>
          <a:xfrm>
            <a:off x="1557868" y="4267201"/>
            <a:ext cx="9084732" cy="1064907"/>
          </a:xfrm>
          <a:prstGeom prst="rect">
            <a:avLst/>
          </a:prstGeom>
        </p:spPr>
        <p:txBody>
          <a:bodyPr wrap="square">
            <a:spAutoFit/>
          </a:bodyPr>
          <a:lstStyle/>
          <a:p>
            <a:pPr marL="342900" indent="-342900">
              <a:spcBef>
                <a:spcPct val="20000"/>
              </a:spcBef>
            </a:pPr>
            <a:r>
              <a:rPr lang="en-US" sz="1600" b="1" dirty="0">
                <a:solidFill>
                  <a:prstClr val="black"/>
                </a:solidFill>
                <a:latin typeface="Calibri"/>
              </a:rPr>
              <a:t>Regional Istanbul Conference for Afghanistan:  </a:t>
            </a:r>
            <a:r>
              <a:rPr lang="en-US" sz="1400" dirty="0">
                <a:solidFill>
                  <a:prstClr val="black"/>
                </a:solidFill>
                <a:latin typeface="Calibri"/>
              </a:rPr>
              <a:t>Istanbul – November 2</a:t>
            </a:r>
            <a:r>
              <a:rPr lang="en-US" sz="1400" dirty="0">
                <a:solidFill>
                  <a:prstClr val="black"/>
                </a:solidFill>
                <a:latin typeface="Calibri"/>
              </a:rPr>
              <a:t>, </a:t>
            </a:r>
            <a:r>
              <a:rPr lang="en-US" sz="1400" dirty="0">
                <a:solidFill>
                  <a:prstClr val="black"/>
                </a:solidFill>
                <a:latin typeface="Calibri"/>
              </a:rPr>
              <a:t>2011 “</a:t>
            </a:r>
            <a:r>
              <a:rPr lang="en-US" sz="1400" dirty="0">
                <a:solidFill>
                  <a:prstClr val="black"/>
                </a:solidFill>
                <a:latin typeface="Calibri"/>
              </a:rPr>
              <a:t>We recognize Afghanistan’s role as the land bridge in the ‘Heart of Asia’, </a:t>
            </a:r>
            <a:r>
              <a:rPr lang="en-US" sz="1400" dirty="0">
                <a:solidFill>
                  <a:prstClr val="black"/>
                </a:solidFill>
                <a:latin typeface="Calibri"/>
              </a:rPr>
              <a:t>the Silk Road will connect </a:t>
            </a:r>
            <a:r>
              <a:rPr lang="en-US" sz="1400" dirty="0">
                <a:solidFill>
                  <a:prstClr val="black"/>
                </a:solidFill>
                <a:latin typeface="Calibri"/>
              </a:rPr>
              <a:t>South Asia, Central Asia, Eurasia and the Middle East, and reaffirm our support in the strongest possible terms to the secure, stable and peaceful future of Afghanistan.” </a:t>
            </a:r>
          </a:p>
          <a:p>
            <a:pPr marL="342900" indent="-342900">
              <a:spcBef>
                <a:spcPct val="20000"/>
              </a:spcBef>
            </a:pPr>
            <a:r>
              <a:rPr lang="en-US" sz="1600" b="1" dirty="0">
                <a:solidFill>
                  <a:prstClr val="black"/>
                </a:solidFill>
                <a:latin typeface="Calibri"/>
              </a:rPr>
              <a:t> </a:t>
            </a:r>
            <a:endParaRPr lang="en-US" sz="1400" dirty="0">
              <a:solidFill>
                <a:prstClr val="black"/>
              </a:solidFill>
              <a:latin typeface="Calibri"/>
            </a:endParaRPr>
          </a:p>
        </p:txBody>
      </p:sp>
    </p:spTree>
    <p:extLst>
      <p:ext uri="{BB962C8B-B14F-4D97-AF65-F5344CB8AC3E}">
        <p14:creationId xmlns:p14="http://schemas.microsoft.com/office/powerpoint/2010/main" val="10637747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8878" y="582494"/>
            <a:ext cx="5372922" cy="482600"/>
          </a:xfrm>
        </p:spPr>
        <p:txBody>
          <a:bodyPr>
            <a:noAutofit/>
          </a:bodyPr>
          <a:lstStyle/>
          <a:p>
            <a:r>
              <a:rPr lang="en-US" sz="2600" dirty="0"/>
              <a:t>Who is supporting the New Silk Road</a:t>
            </a:r>
            <a:endParaRPr lang="en-US" sz="2600" dirty="0"/>
          </a:p>
        </p:txBody>
      </p:sp>
      <p:pic>
        <p:nvPicPr>
          <p:cNvPr id="4" name="Picture 3"/>
          <p:cNvPicPr>
            <a:picLocks noChangeAspect="1"/>
          </p:cNvPicPr>
          <p:nvPr/>
        </p:nvPicPr>
        <p:blipFill>
          <a:blip r:embed="rId2" cstate="print"/>
          <a:stretch>
            <a:fillRect/>
          </a:stretch>
        </p:blipFill>
        <p:spPr>
          <a:xfrm>
            <a:off x="6858000" y="1104900"/>
            <a:ext cx="3826932" cy="5410200"/>
          </a:xfrm>
          <a:prstGeom prst="rect">
            <a:avLst/>
          </a:prstGeom>
        </p:spPr>
      </p:pic>
      <p:sp>
        <p:nvSpPr>
          <p:cNvPr id="6" name="TextBox 5"/>
          <p:cNvSpPr txBox="1"/>
          <p:nvPr/>
        </p:nvSpPr>
        <p:spPr>
          <a:xfrm>
            <a:off x="1515532" y="1295401"/>
            <a:ext cx="5266268" cy="4955203"/>
          </a:xfrm>
          <a:prstGeom prst="rect">
            <a:avLst/>
          </a:prstGeom>
          <a:noFill/>
        </p:spPr>
        <p:txBody>
          <a:bodyPr wrap="square" rtlCol="0">
            <a:spAutoFit/>
          </a:bodyPr>
          <a:lstStyle/>
          <a:p>
            <a:pPr algn="ctr"/>
            <a:r>
              <a:rPr lang="en-US" sz="1300" b="1" dirty="0"/>
              <a:t>Ambassador Marc Grossman Special Representative for Afghanistan and Pakistan </a:t>
            </a:r>
          </a:p>
          <a:p>
            <a:pPr algn="ctr"/>
            <a:r>
              <a:rPr lang="en-US" sz="1300" dirty="0"/>
              <a:t>Washington – June 8, 2011</a:t>
            </a:r>
          </a:p>
          <a:p>
            <a:endParaRPr lang="en-US" sz="1300" dirty="0"/>
          </a:p>
          <a:p>
            <a:r>
              <a:rPr lang="en-US" sz="1300" dirty="0"/>
              <a:t>“I visited CENTCOM early after my appointment as </a:t>
            </a:r>
            <a:r>
              <a:rPr lang="en-US" sz="1300" dirty="0"/>
              <a:t>the Special Representative for Afghanistan and </a:t>
            </a:r>
            <a:r>
              <a:rPr lang="en-US" sz="1300" dirty="0"/>
              <a:t>Pakistan. There were many impressive things about the day, but what stuck with me was the idea of a New Silk Road. Why?</a:t>
            </a:r>
          </a:p>
          <a:p>
            <a:endParaRPr lang="en-US" sz="1300" dirty="0"/>
          </a:p>
          <a:p>
            <a:pPr marL="171450" indent="-171450">
              <a:buFont typeface="Arial" pitchFamily="34" charset="0"/>
              <a:buChar char="•"/>
            </a:pPr>
            <a:r>
              <a:rPr lang="en-US" sz="1300" dirty="0"/>
              <a:t>The New Silk Road is something positive to talk about in a region where positives can be hard to come by.</a:t>
            </a:r>
            <a:endParaRPr lang="en-US" sz="1300" dirty="0"/>
          </a:p>
          <a:p>
            <a:pPr marL="171450" indent="-171450">
              <a:buFont typeface="Arial" pitchFamily="34" charset="0"/>
              <a:buChar char="•"/>
            </a:pPr>
            <a:r>
              <a:rPr lang="en-US" sz="1300" dirty="0"/>
              <a:t>It connects our policy to an Afghan vision of an “Asian roundabout.”</a:t>
            </a:r>
            <a:endParaRPr lang="en-US" sz="1300" dirty="0"/>
          </a:p>
          <a:p>
            <a:pPr marL="171450" indent="-171450">
              <a:buFont typeface="Arial" pitchFamily="34" charset="0"/>
              <a:buChar char="•"/>
            </a:pPr>
            <a:r>
              <a:rPr lang="en-US" sz="1300" dirty="0"/>
              <a:t>It supports our policy of regional economic cooperation.</a:t>
            </a:r>
            <a:endParaRPr lang="en-US" sz="1300" dirty="0"/>
          </a:p>
          <a:p>
            <a:pPr marL="171450" indent="-171450">
              <a:buFont typeface="Arial" pitchFamily="34" charset="0"/>
              <a:buChar char="•"/>
            </a:pPr>
            <a:r>
              <a:rPr lang="en-US" sz="1300" dirty="0"/>
              <a:t>It supports the struggle against extremism by promoting and providing economic opportunity.</a:t>
            </a:r>
            <a:endParaRPr lang="en-US" sz="1300" dirty="0"/>
          </a:p>
          <a:p>
            <a:pPr marL="171450" indent="-171450">
              <a:buFont typeface="Arial" pitchFamily="34" charset="0"/>
              <a:buChar char="•"/>
            </a:pPr>
            <a:r>
              <a:rPr lang="en-US" sz="1300" dirty="0"/>
              <a:t>It supports our overall counterinsurgency strategy.</a:t>
            </a:r>
            <a:endParaRPr lang="en-US" sz="1300" dirty="0"/>
          </a:p>
          <a:p>
            <a:pPr marL="171450" indent="-171450">
              <a:buFont typeface="Arial" pitchFamily="34" charset="0"/>
              <a:buChar char="•"/>
            </a:pPr>
            <a:r>
              <a:rPr lang="en-US" sz="1300" dirty="0"/>
              <a:t>The New Silk Road brings in private sector possibilities and foreign direct investment.  It leverages what official development assistance can do with the spirit of entrepreneurship and opens opportunities for U.S. firms. </a:t>
            </a:r>
            <a:endParaRPr lang="en-US" sz="1300" dirty="0"/>
          </a:p>
          <a:p>
            <a:pPr marL="171450" indent="-171450">
              <a:buFont typeface="Arial" pitchFamily="34" charset="0"/>
              <a:buChar char="•"/>
            </a:pPr>
            <a:r>
              <a:rPr lang="en-US" sz="1300" dirty="0"/>
              <a:t>The New Silk Road connects Afghanistan and Pakistan, Pakistan and India, Afghanistan and India, and South Asia with Central Asia.” </a:t>
            </a:r>
          </a:p>
          <a:p>
            <a:endParaRPr lang="en-US" sz="1000" dirty="0"/>
          </a:p>
          <a:p>
            <a:endParaRPr lang="en-US" sz="1000" dirty="0"/>
          </a:p>
          <a:p>
            <a:endParaRPr lang="en-US" sz="1000" dirty="0"/>
          </a:p>
        </p:txBody>
      </p:sp>
    </p:spTree>
    <p:extLst>
      <p:ext uri="{BB962C8B-B14F-4D97-AF65-F5344CB8AC3E}">
        <p14:creationId xmlns:p14="http://schemas.microsoft.com/office/powerpoint/2010/main" val="23416999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2286000" y="0"/>
            <a:ext cx="7315200" cy="1143000"/>
          </a:xfrm>
          <a:prstGeom prst="rect">
            <a:avLst/>
          </a:prstGeom>
        </p:spPr>
        <p:txBody>
          <a:bodyPr vert="horz" lIns="91440" tIns="45720" rIns="91440" bIns="45720" rtlCol="0" anchor="ctr">
            <a:noAutofit/>
          </a:bodyPr>
          <a:lstStyle/>
          <a:p>
            <a:pPr algn="ctr">
              <a:spcBef>
                <a:spcPct val="0"/>
              </a:spcBef>
              <a:defRPr/>
            </a:pPr>
            <a:r>
              <a:rPr lang="en-US" sz="3200" b="1" dirty="0">
                <a:solidFill>
                  <a:prstClr val="black"/>
                </a:solidFill>
              </a:rPr>
              <a:t>New Silk Road From Region to Village: </a:t>
            </a:r>
          </a:p>
          <a:p>
            <a:pPr algn="ctr">
              <a:spcBef>
                <a:spcPct val="0"/>
              </a:spcBef>
              <a:defRPr/>
            </a:pPr>
            <a:r>
              <a:rPr lang="en-US" sz="3200" b="1" dirty="0">
                <a:solidFill>
                  <a:prstClr val="black"/>
                </a:solidFill>
              </a:rPr>
              <a:t>An Integrated Approach</a:t>
            </a:r>
            <a:endParaRPr lang="en-US" sz="3200" b="1" dirty="0">
              <a:solidFill>
                <a:prstClr val="black"/>
              </a:solidFill>
            </a:endParaRPr>
          </a:p>
        </p:txBody>
      </p:sp>
      <p:sp>
        <p:nvSpPr>
          <p:cNvPr id="15" name="Down Arrow 14"/>
          <p:cNvSpPr/>
          <p:nvPr/>
        </p:nvSpPr>
        <p:spPr>
          <a:xfrm>
            <a:off x="8458200" y="1589314"/>
            <a:ext cx="1905000" cy="4702620"/>
          </a:xfrm>
          <a:prstGeom prst="downArrow">
            <a:avLst>
              <a:gd name="adj1" fmla="val 66123"/>
              <a:gd name="adj2" fmla="val 50000"/>
            </a:avLst>
          </a:prstGeom>
          <a:gradFill>
            <a:gsLst>
              <a:gs pos="0">
                <a:srgbClr val="006600"/>
              </a:gs>
              <a:gs pos="100000">
                <a:srgbClr val="92D05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16" name="Diagram 15"/>
          <p:cNvGraphicFramePr/>
          <p:nvPr>
            <p:extLst/>
          </p:nvPr>
        </p:nvGraphicFramePr>
        <p:xfrm>
          <a:off x="3733800" y="1574800"/>
          <a:ext cx="5410200" cy="474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Pentagon 16"/>
          <p:cNvSpPr/>
          <p:nvPr/>
        </p:nvSpPr>
        <p:spPr>
          <a:xfrm>
            <a:off x="1752600" y="1589314"/>
            <a:ext cx="2209800" cy="1143000"/>
          </a:xfrm>
          <a:prstGeom prst="homePlate">
            <a:avLst>
              <a:gd name="adj" fmla="val 3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100" dirty="0">
                <a:solidFill>
                  <a:prstClr val="white"/>
                </a:solidFill>
              </a:rPr>
              <a:t>Identify r</a:t>
            </a:r>
            <a:r>
              <a:rPr lang="en-US" sz="1100" dirty="0">
                <a:solidFill>
                  <a:prstClr val="white"/>
                </a:solidFill>
              </a:rPr>
              <a:t>egional </a:t>
            </a:r>
            <a:r>
              <a:rPr lang="en-US" sz="1100" dirty="0">
                <a:solidFill>
                  <a:prstClr val="white"/>
                </a:solidFill>
              </a:rPr>
              <a:t>t</a:t>
            </a:r>
            <a:r>
              <a:rPr lang="en-US" sz="1100" dirty="0">
                <a:solidFill>
                  <a:prstClr val="white"/>
                </a:solidFill>
              </a:rPr>
              <a:t>rade </a:t>
            </a:r>
            <a:r>
              <a:rPr lang="en-US" sz="1100" dirty="0">
                <a:solidFill>
                  <a:prstClr val="white"/>
                </a:solidFill>
              </a:rPr>
              <a:t>b</a:t>
            </a:r>
            <a:r>
              <a:rPr lang="en-US" sz="1100" dirty="0">
                <a:solidFill>
                  <a:prstClr val="white"/>
                </a:solidFill>
              </a:rPr>
              <a:t>arriers</a:t>
            </a:r>
          </a:p>
          <a:p>
            <a:pPr marL="285750" indent="-285750">
              <a:buFont typeface="Arial" pitchFamily="34" charset="0"/>
              <a:buChar char="•"/>
            </a:pPr>
            <a:r>
              <a:rPr lang="en-US" sz="1100" dirty="0">
                <a:solidFill>
                  <a:prstClr val="white"/>
                </a:solidFill>
              </a:rPr>
              <a:t>Dialogue with regional </a:t>
            </a:r>
            <a:r>
              <a:rPr lang="en-US" sz="1100" dirty="0">
                <a:solidFill>
                  <a:prstClr val="white"/>
                </a:solidFill>
              </a:rPr>
              <a:t>governments</a:t>
            </a:r>
          </a:p>
          <a:p>
            <a:pPr marL="285750" indent="-285750">
              <a:buFont typeface="Arial" pitchFamily="34" charset="0"/>
              <a:buChar char="•"/>
            </a:pPr>
            <a:r>
              <a:rPr lang="en-US" sz="1100" dirty="0">
                <a:solidFill>
                  <a:prstClr val="white"/>
                </a:solidFill>
              </a:rPr>
              <a:t>Regional Mapping &amp; Gapping Exercise</a:t>
            </a:r>
          </a:p>
        </p:txBody>
      </p:sp>
      <p:sp>
        <p:nvSpPr>
          <p:cNvPr id="18" name="Pentagon 17"/>
          <p:cNvSpPr/>
          <p:nvPr/>
        </p:nvSpPr>
        <p:spPr>
          <a:xfrm>
            <a:off x="1752600" y="2775855"/>
            <a:ext cx="2895600" cy="1143000"/>
          </a:xfrm>
          <a:prstGeom prst="homePlate">
            <a:avLst>
              <a:gd name="adj" fmla="val 2904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endParaRPr lang="en-US" sz="1200" dirty="0">
              <a:solidFill>
                <a:prstClr val="white"/>
              </a:solidFill>
            </a:endParaRPr>
          </a:p>
          <a:p>
            <a:pPr marL="171450" indent="-171450">
              <a:buFont typeface="Arial" pitchFamily="34" charset="0"/>
              <a:buChar char="•"/>
            </a:pPr>
            <a:r>
              <a:rPr lang="en-US" sz="1200" dirty="0">
                <a:solidFill>
                  <a:prstClr val="white"/>
                </a:solidFill>
              </a:rPr>
              <a:t>Identify bi-lateral trade barriers</a:t>
            </a:r>
          </a:p>
          <a:p>
            <a:pPr marL="171450" indent="-171450">
              <a:buFont typeface="Arial" pitchFamily="34" charset="0"/>
              <a:buChar char="•"/>
            </a:pPr>
            <a:r>
              <a:rPr lang="en-US" sz="1200" dirty="0">
                <a:solidFill>
                  <a:prstClr val="white"/>
                </a:solidFill>
              </a:rPr>
              <a:t>Lack of Trade and Transit Agreements (or lack of implementation)</a:t>
            </a:r>
          </a:p>
          <a:p>
            <a:pPr marL="171450" indent="-171450">
              <a:buFont typeface="Arial" pitchFamily="34" charset="0"/>
              <a:buChar char="•"/>
            </a:pPr>
            <a:r>
              <a:rPr lang="en-US" sz="1200" dirty="0">
                <a:solidFill>
                  <a:prstClr val="white"/>
                </a:solidFill>
              </a:rPr>
              <a:t>Lack of Water Treaties</a:t>
            </a:r>
          </a:p>
          <a:p>
            <a:pPr marL="171450" indent="-171450">
              <a:buFont typeface="Arial" pitchFamily="34" charset="0"/>
              <a:buChar char="•"/>
            </a:pPr>
            <a:r>
              <a:rPr lang="en-US" sz="1200" dirty="0">
                <a:solidFill>
                  <a:prstClr val="white"/>
                </a:solidFill>
              </a:rPr>
              <a:t>Harmonization of Cross-Border Procedures</a:t>
            </a:r>
          </a:p>
          <a:p>
            <a:endParaRPr lang="en-US" sz="1600" dirty="0">
              <a:solidFill>
                <a:prstClr val="white"/>
              </a:solidFill>
            </a:endParaRPr>
          </a:p>
        </p:txBody>
      </p:sp>
      <p:sp>
        <p:nvSpPr>
          <p:cNvPr id="19" name="Pentagon 18"/>
          <p:cNvSpPr/>
          <p:nvPr/>
        </p:nvSpPr>
        <p:spPr>
          <a:xfrm>
            <a:off x="1752602" y="3962390"/>
            <a:ext cx="3581399" cy="1143000"/>
          </a:xfrm>
          <a:prstGeom prst="homePlate">
            <a:avLst>
              <a:gd name="adj" fmla="val 28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solidFill>
                  <a:prstClr val="white"/>
                </a:solidFill>
              </a:rPr>
              <a:t>Lack of transport and energy Infrastructure </a:t>
            </a:r>
          </a:p>
          <a:p>
            <a:pPr marL="285750" indent="-285750">
              <a:buFont typeface="Arial" pitchFamily="34" charset="0"/>
              <a:buChar char="•"/>
            </a:pPr>
            <a:r>
              <a:rPr lang="en-US" sz="1400" dirty="0">
                <a:solidFill>
                  <a:prstClr val="white"/>
                </a:solidFill>
              </a:rPr>
              <a:t>Lack of donor support for major infrastructure projects</a:t>
            </a:r>
          </a:p>
          <a:p>
            <a:pPr marL="285750" indent="-285750">
              <a:buFont typeface="Arial" pitchFamily="34" charset="0"/>
              <a:buChar char="•"/>
            </a:pPr>
            <a:r>
              <a:rPr lang="en-US" sz="1400" dirty="0">
                <a:solidFill>
                  <a:prstClr val="white"/>
                </a:solidFill>
              </a:rPr>
              <a:t>Lack of Public Private Partnerships</a:t>
            </a:r>
          </a:p>
        </p:txBody>
      </p:sp>
      <p:sp>
        <p:nvSpPr>
          <p:cNvPr id="20" name="Pentagon 19"/>
          <p:cNvSpPr/>
          <p:nvPr/>
        </p:nvSpPr>
        <p:spPr>
          <a:xfrm>
            <a:off x="1752601" y="5148934"/>
            <a:ext cx="4267199" cy="1143000"/>
          </a:xfrm>
          <a:prstGeom prst="homePlate">
            <a:avLst>
              <a:gd name="adj" fmla="val 3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solidFill>
                  <a:prstClr val="white"/>
                </a:solidFill>
              </a:rPr>
              <a:t>Quick impact projects are unsustainable; do not provide long term stability</a:t>
            </a:r>
          </a:p>
          <a:p>
            <a:pPr marL="285750" indent="-285750">
              <a:buFont typeface="Arial" pitchFamily="34" charset="0"/>
              <a:buChar char="•"/>
            </a:pPr>
            <a:r>
              <a:rPr lang="en-US" sz="1400" dirty="0">
                <a:solidFill>
                  <a:prstClr val="white"/>
                </a:solidFill>
              </a:rPr>
              <a:t>Need to develop sustainable village stability projects to support the Transition</a:t>
            </a:r>
          </a:p>
        </p:txBody>
      </p:sp>
      <p:sp>
        <p:nvSpPr>
          <p:cNvPr id="21" name="TextBox 20"/>
          <p:cNvSpPr txBox="1"/>
          <p:nvPr/>
        </p:nvSpPr>
        <p:spPr>
          <a:xfrm>
            <a:off x="8877300" y="1828800"/>
            <a:ext cx="1066800" cy="914400"/>
          </a:xfrm>
          <a:prstGeom prst="rect">
            <a:avLst/>
          </a:prstGeom>
          <a:noFill/>
        </p:spPr>
        <p:txBody>
          <a:bodyPr wrap="square" rtlCol="0">
            <a:noAutofit/>
          </a:bodyPr>
          <a:lstStyle/>
          <a:p>
            <a:pPr algn="ctr"/>
            <a:r>
              <a:rPr lang="en-US" b="1" dirty="0">
                <a:solidFill>
                  <a:srgbClr val="4F81BD">
                    <a:lumMod val="60000"/>
                    <a:lumOff val="40000"/>
                  </a:srgbClr>
                </a:solidFill>
              </a:rPr>
              <a:t>Strategic Level: Policy</a:t>
            </a:r>
            <a:endParaRPr lang="en-US" b="1" dirty="0">
              <a:solidFill>
                <a:srgbClr val="4F81BD">
                  <a:lumMod val="60000"/>
                  <a:lumOff val="40000"/>
                </a:srgbClr>
              </a:solidFill>
            </a:endParaRPr>
          </a:p>
        </p:txBody>
      </p:sp>
      <p:sp>
        <p:nvSpPr>
          <p:cNvPr id="22" name="TextBox 21"/>
          <p:cNvSpPr txBox="1"/>
          <p:nvPr/>
        </p:nvSpPr>
        <p:spPr>
          <a:xfrm>
            <a:off x="8839202" y="4724400"/>
            <a:ext cx="1142999" cy="914400"/>
          </a:xfrm>
          <a:prstGeom prst="rect">
            <a:avLst/>
          </a:prstGeom>
          <a:noFill/>
        </p:spPr>
        <p:txBody>
          <a:bodyPr wrap="square" rtlCol="0">
            <a:noAutofit/>
          </a:bodyPr>
          <a:lstStyle/>
          <a:p>
            <a:pPr algn="ctr"/>
            <a:r>
              <a:rPr lang="en-US" b="1" dirty="0">
                <a:solidFill>
                  <a:srgbClr val="4F81BD">
                    <a:lumMod val="50000"/>
                  </a:srgbClr>
                </a:solidFill>
              </a:rPr>
              <a:t>Tactical Level:</a:t>
            </a:r>
            <a:endParaRPr lang="en-US" b="1" dirty="0">
              <a:solidFill>
                <a:srgbClr val="4F81BD">
                  <a:lumMod val="50000"/>
                </a:srgbClr>
              </a:solidFill>
            </a:endParaRPr>
          </a:p>
        </p:txBody>
      </p:sp>
      <p:sp>
        <p:nvSpPr>
          <p:cNvPr id="23" name="TextBox 22"/>
          <p:cNvSpPr txBox="1"/>
          <p:nvPr/>
        </p:nvSpPr>
        <p:spPr>
          <a:xfrm>
            <a:off x="8458200" y="5257800"/>
            <a:ext cx="1905000" cy="914400"/>
          </a:xfrm>
          <a:prstGeom prst="rect">
            <a:avLst/>
          </a:prstGeom>
          <a:noFill/>
        </p:spPr>
        <p:txBody>
          <a:bodyPr wrap="square" rtlCol="0">
            <a:noAutofit/>
          </a:bodyPr>
          <a:lstStyle/>
          <a:p>
            <a:pPr algn="ctr"/>
            <a:r>
              <a:rPr lang="en-US" b="1" dirty="0">
                <a:solidFill>
                  <a:srgbClr val="4F81BD">
                    <a:lumMod val="50000"/>
                  </a:srgbClr>
                </a:solidFill>
              </a:rPr>
              <a:t>Implementation</a:t>
            </a:r>
            <a:endParaRPr lang="en-US" b="1" dirty="0">
              <a:solidFill>
                <a:srgbClr val="4F81BD">
                  <a:lumMod val="50000"/>
                </a:srgbClr>
              </a:solidFill>
            </a:endParaRPr>
          </a:p>
        </p:txBody>
      </p:sp>
      <p:sp>
        <p:nvSpPr>
          <p:cNvPr id="6" name="Rectangle 5"/>
          <p:cNvSpPr/>
          <p:nvPr/>
        </p:nvSpPr>
        <p:spPr>
          <a:xfrm>
            <a:off x="1600200" y="1066800"/>
            <a:ext cx="9067799" cy="304800"/>
          </a:xfrm>
          <a:prstGeom prst="rect">
            <a:avLst/>
          </a:prstGeom>
          <a:gradFill>
            <a:gsLst>
              <a:gs pos="0">
                <a:schemeClr val="bg1"/>
              </a:gs>
              <a:gs pos="100000">
                <a:schemeClr val="accent5">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prstClr val="black"/>
                </a:solidFill>
              </a:rPr>
              <a:t>From Aid to Trade</a:t>
            </a:r>
            <a:endParaRPr lang="en-US" sz="2000" b="1" i="1" dirty="0">
              <a:solidFill>
                <a:prstClr val="black"/>
              </a:solidFill>
            </a:endParaRPr>
          </a:p>
        </p:txBody>
      </p:sp>
      <p:sp>
        <p:nvSpPr>
          <p:cNvPr id="3" name="Rectangle 2"/>
          <p:cNvSpPr/>
          <p:nvPr/>
        </p:nvSpPr>
        <p:spPr>
          <a:xfrm>
            <a:off x="1524000" y="0"/>
            <a:ext cx="838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601200" y="0"/>
            <a:ext cx="9906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524000" y="6553200"/>
            <a:ext cx="9144000" cy="304800"/>
          </a:xfrm>
          <a:prstGeom prst="rect">
            <a:avLst/>
          </a:prstGeom>
          <a:ln>
            <a:solidFill>
              <a:schemeClr val="bg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r>
              <a:rPr lang="en-US" sz="1200" dirty="0">
                <a:solidFill>
                  <a:prstClr val="white"/>
                </a:solidFill>
              </a:rPr>
              <a:t>UNCLASSIFIED</a:t>
            </a:r>
          </a:p>
        </p:txBody>
      </p:sp>
    </p:spTree>
    <p:extLst>
      <p:ext uri="{BB962C8B-B14F-4D97-AF65-F5344CB8AC3E}">
        <p14:creationId xmlns:p14="http://schemas.microsoft.com/office/powerpoint/2010/main" val="15825029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39000" y="533400"/>
            <a:ext cx="3276600" cy="762000"/>
          </a:xfrm>
        </p:spPr>
        <p:txBody>
          <a:bodyPr>
            <a:normAutofit/>
          </a:bodyPr>
          <a:lstStyle/>
          <a:p>
            <a:pPr eaLnBrk="1" hangingPunct="1"/>
            <a:r>
              <a:rPr lang="en-US" sz="3800" b="1" dirty="0"/>
              <a:t>Opportunities</a:t>
            </a:r>
          </a:p>
        </p:txBody>
      </p:sp>
      <p:sp>
        <p:nvSpPr>
          <p:cNvPr id="10243" name="Rectangle 3"/>
          <p:cNvSpPr>
            <a:spLocks noGrp="1" noChangeArrowheads="1"/>
          </p:cNvSpPr>
          <p:nvPr>
            <p:ph type="body" idx="1"/>
          </p:nvPr>
        </p:nvSpPr>
        <p:spPr>
          <a:xfrm>
            <a:off x="1676400" y="1295400"/>
            <a:ext cx="8686800" cy="5029200"/>
          </a:xfrm>
        </p:spPr>
        <p:txBody>
          <a:bodyPr>
            <a:normAutofit/>
          </a:bodyPr>
          <a:lstStyle/>
          <a:p>
            <a:pPr eaLnBrk="1" hangingPunct="1"/>
            <a:r>
              <a:rPr lang="en-US" sz="2400" dirty="0"/>
              <a:t>New transit routes: North-South (Moscow – </a:t>
            </a:r>
            <a:r>
              <a:rPr lang="en-US" sz="2400" dirty="0" err="1"/>
              <a:t>Dehli</a:t>
            </a:r>
            <a:r>
              <a:rPr lang="en-US" sz="2400" dirty="0"/>
              <a:t>); East-West (Beijing – Istanbul, Persian Gulf)</a:t>
            </a:r>
          </a:p>
          <a:p>
            <a:pPr eaLnBrk="1" hangingPunct="1"/>
            <a:r>
              <a:rPr lang="en-US" sz="2400" dirty="0"/>
              <a:t>Better access to export markets for a landlocked region (some countries double-landlocked)</a:t>
            </a:r>
          </a:p>
          <a:p>
            <a:pPr eaLnBrk="1" hangingPunct="1"/>
            <a:r>
              <a:rPr lang="en-US" sz="2400" dirty="0"/>
              <a:t>Regional and local (cross-border) trade potential</a:t>
            </a:r>
          </a:p>
          <a:p>
            <a:pPr eaLnBrk="1" hangingPunct="1"/>
            <a:r>
              <a:rPr lang="en-US" sz="2400" dirty="0"/>
              <a:t>Infrastructure in Afghanistan is progressively being rebuilt (especially main roads)</a:t>
            </a:r>
          </a:p>
          <a:p>
            <a:pPr eaLnBrk="1" hangingPunct="1"/>
            <a:r>
              <a:rPr lang="en-US" sz="2400" dirty="0"/>
              <a:t>Significant Central Asian energy resources, with export potential and complementary endowments within region (hydro + thermal)</a:t>
            </a:r>
          </a:p>
          <a:p>
            <a:pPr eaLnBrk="1" hangingPunct="1"/>
            <a:r>
              <a:rPr lang="en-US" sz="2400" dirty="0"/>
              <a:t>Regional cooperation seen as supporting peace, stability, and sustained development (so the benefits are not just economics-related)</a:t>
            </a:r>
          </a:p>
        </p:txBody>
      </p:sp>
    </p:spTree>
    <p:extLst>
      <p:ext uri="{BB962C8B-B14F-4D97-AF65-F5344CB8AC3E}">
        <p14:creationId xmlns:p14="http://schemas.microsoft.com/office/powerpoint/2010/main" val="1093647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rot="16200000">
            <a:off x="3534528" y="-257926"/>
            <a:ext cx="5275347" cy="8534401"/>
          </a:xfrm>
          <a:prstGeom prst="rect">
            <a:avLst/>
          </a:prstGeom>
          <a:noFill/>
          <a:ln w="9525">
            <a:solidFill>
              <a:schemeClr val="tx1"/>
            </a:solidFill>
            <a:miter lim="800000"/>
            <a:headEnd/>
            <a:tailEnd/>
          </a:ln>
        </p:spPr>
      </p:pic>
      <p:sp>
        <p:nvSpPr>
          <p:cNvPr id="5" name="TextBox 4"/>
          <p:cNvSpPr txBox="1"/>
          <p:nvPr/>
        </p:nvSpPr>
        <p:spPr>
          <a:xfrm>
            <a:off x="2286000" y="457201"/>
            <a:ext cx="7467600" cy="954107"/>
          </a:xfrm>
          <a:prstGeom prst="rect">
            <a:avLst/>
          </a:prstGeom>
          <a:noFill/>
        </p:spPr>
        <p:txBody>
          <a:bodyPr wrap="square" rtlCol="0">
            <a:spAutoFit/>
          </a:bodyPr>
          <a:lstStyle/>
          <a:p>
            <a:pPr algn="ctr"/>
            <a:r>
              <a:rPr lang="en-US" sz="2800" dirty="0"/>
              <a:t>Continental road and railroad corridors focusing on Afghanistan</a:t>
            </a:r>
            <a:endParaRPr lang="en-US" sz="2800" dirty="0"/>
          </a:p>
        </p:txBody>
      </p:sp>
    </p:spTree>
    <p:extLst>
      <p:ext uri="{BB962C8B-B14F-4D97-AF65-F5344CB8AC3E}">
        <p14:creationId xmlns:p14="http://schemas.microsoft.com/office/powerpoint/2010/main" val="27128751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9" name="Rectangle 3"/>
          <p:cNvSpPr>
            <a:spLocks noGrp="1" noChangeArrowheads="1"/>
          </p:cNvSpPr>
          <p:nvPr>
            <p:ph type="title"/>
          </p:nvPr>
        </p:nvSpPr>
        <p:spPr bwMode="auto">
          <a:xfrm>
            <a:off x="1567745" y="609600"/>
            <a:ext cx="9132711" cy="533400"/>
          </a:xfrm>
          <a:ln w="12700">
            <a:miter lim="800000"/>
            <a:headEnd/>
            <a:tailEnd/>
          </a:ln>
          <a:effectLst>
            <a:outerShdw dist="17961" dir="13500000" algn="ctr" rotWithShape="0">
              <a:schemeClr val="bg2"/>
            </a:outerShdw>
          </a:effectLst>
        </p:spPr>
        <p:txBody>
          <a:bodyPr vert="horz" wrap="square" lIns="90488" tIns="44450" rIns="90488" bIns="44450" numCol="1" rtlCol="0" anchor="b" anchorCtr="0" compatLnSpc="1">
            <a:prstTxWarp prst="textNoShape">
              <a:avLst/>
            </a:prstTxWarp>
            <a:normAutofit fontScale="90000"/>
          </a:bodyPr>
          <a:lstStyle/>
          <a:p>
            <a:pPr algn="ctr">
              <a:lnSpc>
                <a:spcPct val="100000"/>
              </a:lnSpc>
              <a:defRPr/>
            </a:pPr>
            <a:r>
              <a:rPr lang="en-US" dirty="0" smtClean="0">
                <a:latin typeface="+mn-lt"/>
              </a:rPr>
              <a:t>New Silk Road in Strategic Interest of US</a:t>
            </a:r>
            <a:endParaRPr lang="en-US" i="0" dirty="0">
              <a:solidFill>
                <a:schemeClr val="tx1"/>
              </a:solidFill>
              <a:latin typeface="+mn-lt"/>
            </a:endParaRPr>
          </a:p>
        </p:txBody>
      </p:sp>
      <p:sp>
        <p:nvSpPr>
          <p:cNvPr id="4" name="Content Placeholder 2"/>
          <p:cNvSpPr txBox="1">
            <a:spLocks/>
          </p:cNvSpPr>
          <p:nvPr/>
        </p:nvSpPr>
        <p:spPr>
          <a:xfrm>
            <a:off x="1752600" y="1219200"/>
            <a:ext cx="8610600" cy="426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NSRI will support a Successful Transition through 2014</a:t>
            </a:r>
          </a:p>
          <a:p>
            <a:r>
              <a:rPr lang="en-US" sz="1800" dirty="0"/>
              <a:t>The NSRI has the potential to reduce the capability of the insurgency to harm the Afghan government and its allies, with an emphasis on stabilization and job creation.</a:t>
            </a:r>
          </a:p>
          <a:p>
            <a:r>
              <a:rPr lang="en-US" sz="1800" dirty="0"/>
              <a:t>It can establish Afghanistan and its region  as a viable land-transport bridge  between Europe and Asia to foster stability and economic integration.</a:t>
            </a:r>
          </a:p>
          <a:p>
            <a:pPr lvl="0"/>
            <a:r>
              <a:rPr lang="en-US" sz="1800" dirty="0"/>
              <a:t>It will transform US &amp; NATO/ISAF engagement in Afghanistan and the region from military to economic.  </a:t>
            </a:r>
            <a:r>
              <a:rPr lang="en-US" sz="1800" dirty="0">
                <a:solidFill>
                  <a:srgbClr val="FF0000"/>
                </a:solidFill>
              </a:rPr>
              <a:t>Transition Afghanistan from </a:t>
            </a:r>
            <a:r>
              <a:rPr lang="en-US" sz="1800" i="1" dirty="0">
                <a:solidFill>
                  <a:srgbClr val="FF0000"/>
                </a:solidFill>
              </a:rPr>
              <a:t>War </a:t>
            </a:r>
            <a:r>
              <a:rPr lang="en-US" sz="1800" i="1" dirty="0">
                <a:solidFill>
                  <a:srgbClr val="FF0000"/>
                </a:solidFill>
              </a:rPr>
              <a:t>&amp; Aid to Stability &amp; </a:t>
            </a:r>
            <a:r>
              <a:rPr lang="en-US" sz="1800" i="1" dirty="0">
                <a:solidFill>
                  <a:srgbClr val="FF0000"/>
                </a:solidFill>
              </a:rPr>
              <a:t>Trade</a:t>
            </a:r>
          </a:p>
          <a:p>
            <a:r>
              <a:rPr lang="en-US" sz="1800" dirty="0"/>
              <a:t>It will foster burden-sharing with international partners and the return on investment (ROI) would amount to only a fraction of USG investment.</a:t>
            </a:r>
          </a:p>
          <a:p>
            <a:pPr algn="ctr">
              <a:buFont typeface="Arial" pitchFamily="34" charset="0"/>
              <a:buNone/>
            </a:pPr>
            <a:endParaRPr lang="en-US" sz="1800" i="1" dirty="0"/>
          </a:p>
          <a:p>
            <a:pPr algn="ctr">
              <a:buFont typeface="Arial" pitchFamily="34" charset="0"/>
              <a:buNone/>
            </a:pPr>
            <a:r>
              <a:rPr lang="en-US" sz="1800" i="1" dirty="0"/>
              <a:t>In short, the New Silk Road Initiative can reinforce the United States’ broad strategic goal in Afghanistan to “disrupt, dismantle, and defeat Al-Qaeda”, by engaging Central and South Asian States and the wider international community more actively in forging an international and regional strategy to stabilize Afghanistan</a:t>
            </a:r>
            <a:r>
              <a:rPr lang="en-US" sz="1800" dirty="0"/>
              <a:t>.</a:t>
            </a:r>
            <a:endParaRPr lang="en-US" sz="1800" i="1" dirty="0">
              <a:latin typeface="Times New Roman" pitchFamily="18" charset="0"/>
              <a:cs typeface="Times New Roman" pitchFamily="18" charset="0"/>
            </a:endParaRPr>
          </a:p>
        </p:txBody>
      </p:sp>
      <p:sp>
        <p:nvSpPr>
          <p:cNvPr id="6" name="Rectangle 5"/>
          <p:cNvSpPr/>
          <p:nvPr/>
        </p:nvSpPr>
        <p:spPr>
          <a:xfrm>
            <a:off x="2057400" y="5602069"/>
            <a:ext cx="8153400" cy="707886"/>
          </a:xfrm>
          <a:prstGeom prst="rect">
            <a:avLst/>
          </a:prstGeom>
        </p:spPr>
        <p:txBody>
          <a:bodyPr wrap="square">
            <a:spAutoFit/>
          </a:bodyPr>
          <a:lstStyle/>
          <a:p>
            <a:pPr marL="514350" indent="-514350" algn="ctr"/>
            <a:r>
              <a:rPr lang="en-US" sz="2000" b="1" i="1" dirty="0"/>
              <a:t>Economic progress will create the conditions that will enable the U.S. to shift its main emphasis from military power to economic </a:t>
            </a:r>
            <a:r>
              <a:rPr lang="en-US" sz="2000" b="1" i="1" dirty="0"/>
              <a:t>development</a:t>
            </a:r>
            <a:endParaRPr lang="en-US" sz="2000" b="1" i="1" dirty="0"/>
          </a:p>
        </p:txBody>
      </p:sp>
    </p:spTree>
    <p:extLst>
      <p:ext uri="{BB962C8B-B14F-4D97-AF65-F5344CB8AC3E}">
        <p14:creationId xmlns:p14="http://schemas.microsoft.com/office/powerpoint/2010/main" val="3698347249"/>
      </p:ext>
    </p:extLst>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1143000"/>
          </a:xfrm>
        </p:spPr>
        <p:txBody>
          <a:bodyPr/>
          <a:lstStyle/>
          <a:p>
            <a:r>
              <a:rPr lang="en-US" dirty="0" smtClean="0"/>
              <a:t>Role of the United States</a:t>
            </a:r>
            <a:endParaRPr lang="en-US" dirty="0"/>
          </a:p>
        </p:txBody>
      </p:sp>
      <p:sp>
        <p:nvSpPr>
          <p:cNvPr id="4" name="Content Placeholder 3"/>
          <p:cNvSpPr>
            <a:spLocks noGrp="1"/>
          </p:cNvSpPr>
          <p:nvPr>
            <p:ph idx="1"/>
          </p:nvPr>
        </p:nvSpPr>
        <p:spPr>
          <a:xfrm>
            <a:off x="1981200" y="1722438"/>
            <a:ext cx="8229600" cy="4525963"/>
          </a:xfrm>
        </p:spPr>
        <p:txBody>
          <a:bodyPr>
            <a:normAutofit fontScale="92500" lnSpcReduction="20000"/>
          </a:bodyPr>
          <a:lstStyle/>
          <a:p>
            <a:pPr>
              <a:buFont typeface="+mj-lt"/>
              <a:buAutoNum type="arabicPeriod"/>
            </a:pPr>
            <a:r>
              <a:rPr lang="en-US" dirty="0"/>
              <a:t>Unique capacity of the United States to solve the collective goods problem and simultaneously alleviate concerns that the U.S. is only interested in an exit strategy. </a:t>
            </a:r>
            <a:r>
              <a:rPr lang="en-US" b="1" dirty="0"/>
              <a:t>This is not an exit strategy</a:t>
            </a:r>
            <a:r>
              <a:rPr lang="en-US" dirty="0"/>
              <a:t>.</a:t>
            </a:r>
          </a:p>
          <a:p>
            <a:pPr>
              <a:buFont typeface="+mj-lt"/>
              <a:buAutoNum type="arabicPeriod"/>
            </a:pPr>
            <a:endParaRPr lang="en-US" dirty="0"/>
          </a:p>
          <a:p>
            <a:pPr>
              <a:buFont typeface="+mj-lt"/>
              <a:buAutoNum type="arabicPeriod"/>
            </a:pPr>
            <a:r>
              <a:rPr lang="en-US" dirty="0"/>
              <a:t>This strategy will help the United States in eliciting buy-in from Afghanistan and other regional partners for a strategy truly regional in scope</a:t>
            </a:r>
          </a:p>
          <a:p>
            <a:pPr>
              <a:buFont typeface="+mj-lt"/>
              <a:buAutoNum type="arabicPeriod"/>
            </a:pPr>
            <a:endParaRPr lang="en-US" dirty="0"/>
          </a:p>
          <a:p>
            <a:pPr>
              <a:buFont typeface="+mj-lt"/>
              <a:buAutoNum type="arabicPeriod"/>
            </a:pPr>
            <a:r>
              <a:rPr lang="en-US" dirty="0"/>
              <a:t>U.S. can only advance a New Silk Road Strategy by working within a regional partnership with Afghanistan and with its neighbors. This regional strategy depends on a framework that identifies common interests based on trade.</a:t>
            </a:r>
          </a:p>
        </p:txBody>
      </p:sp>
    </p:spTree>
    <p:extLst>
      <p:ext uri="{BB962C8B-B14F-4D97-AF65-F5344CB8AC3E}">
        <p14:creationId xmlns:p14="http://schemas.microsoft.com/office/powerpoint/2010/main" val="24856147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8991600" cy="1143000"/>
          </a:xfrm>
        </p:spPr>
        <p:txBody>
          <a:bodyPr>
            <a:noAutofit/>
          </a:bodyPr>
          <a:lstStyle/>
          <a:p>
            <a:r>
              <a:rPr lang="en-US" sz="3800" b="1" dirty="0"/>
              <a:t>Cost of not engaging in </a:t>
            </a:r>
            <a:br>
              <a:rPr lang="en-US" sz="3800" b="1" dirty="0"/>
            </a:br>
            <a:r>
              <a:rPr lang="en-US" sz="3800" b="1" dirty="0"/>
              <a:t>New Silk Road</a:t>
            </a:r>
            <a:endParaRPr lang="en-US" sz="3800" b="1" dirty="0"/>
          </a:p>
        </p:txBody>
      </p:sp>
      <p:sp>
        <p:nvSpPr>
          <p:cNvPr id="3" name="Content Placeholder 2"/>
          <p:cNvSpPr>
            <a:spLocks noGrp="1"/>
          </p:cNvSpPr>
          <p:nvPr>
            <p:ph idx="1"/>
          </p:nvPr>
        </p:nvSpPr>
        <p:spPr>
          <a:xfrm>
            <a:off x="1981200" y="1828801"/>
            <a:ext cx="8229600" cy="4525963"/>
          </a:xfrm>
        </p:spPr>
        <p:txBody>
          <a:bodyPr>
            <a:normAutofit/>
          </a:bodyPr>
          <a:lstStyle/>
          <a:p>
            <a:pPr marL="514350" indent="-514350">
              <a:buFont typeface="+mj-lt"/>
              <a:buAutoNum type="arabicPeriod"/>
            </a:pPr>
            <a:r>
              <a:rPr lang="en-US" sz="3000" dirty="0"/>
              <a:t>Short-lived gains in security</a:t>
            </a:r>
          </a:p>
          <a:p>
            <a:pPr marL="514350" indent="-514350">
              <a:buFont typeface="+mj-lt"/>
              <a:buAutoNum type="arabicPeriod"/>
            </a:pPr>
            <a:r>
              <a:rPr lang="en-US" sz="3000" dirty="0"/>
              <a:t>Reinforce the notion that overall U.S. presence in the region will end </a:t>
            </a:r>
            <a:r>
              <a:rPr lang="en-US" sz="3000" dirty="0"/>
              <a:t>soon (abandoning Afghanistan)</a:t>
            </a:r>
          </a:p>
          <a:p>
            <a:pPr marL="514350" indent="-514350">
              <a:buFont typeface="+mj-lt"/>
              <a:buAutoNum type="arabicPeriod"/>
            </a:pPr>
            <a:r>
              <a:rPr lang="en-US" sz="3000" dirty="0"/>
              <a:t>Appear that U.S. interests are self-centered to accommodate their own limited objectives </a:t>
            </a:r>
          </a:p>
          <a:p>
            <a:pPr marL="514350" indent="-514350">
              <a:buFont typeface="+mj-lt"/>
              <a:buAutoNum type="arabicPeriod"/>
            </a:pPr>
            <a:r>
              <a:rPr lang="en-US" sz="3000" dirty="0"/>
              <a:t>Undercut the willingness of NATO and other international partners to join American-led missions in the future. </a:t>
            </a:r>
            <a:endParaRPr lang="en-US" sz="3000" dirty="0"/>
          </a:p>
        </p:txBody>
      </p:sp>
    </p:spTree>
    <p:extLst>
      <p:ext uri="{BB962C8B-B14F-4D97-AF65-F5344CB8AC3E}">
        <p14:creationId xmlns:p14="http://schemas.microsoft.com/office/powerpoint/2010/main" val="38576162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411162"/>
            <a:ext cx="3276600" cy="731838"/>
          </a:xfrm>
        </p:spPr>
        <p:txBody>
          <a:bodyPr>
            <a:normAutofit/>
          </a:bodyPr>
          <a:lstStyle/>
          <a:p>
            <a:r>
              <a:rPr lang="en-US" dirty="0" smtClean="0"/>
              <a:t>Conclusion</a:t>
            </a:r>
            <a:endParaRPr lang="en-US" dirty="0"/>
          </a:p>
        </p:txBody>
      </p:sp>
      <p:sp>
        <p:nvSpPr>
          <p:cNvPr id="4" name="Content Placeholder 2"/>
          <p:cNvSpPr txBox="1">
            <a:spLocks/>
          </p:cNvSpPr>
          <p:nvPr/>
        </p:nvSpPr>
        <p:spPr>
          <a:xfrm>
            <a:off x="1905000" y="1066800"/>
            <a:ext cx="8534400" cy="525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500" dirty="0">
                <a:solidFill>
                  <a:sysClr val="windowText" lastClr="000000"/>
                </a:solidFill>
                <a:latin typeface="Calibri"/>
              </a:rPr>
              <a:t>If access to jobs and decent incomes is not greatly expanded, poverty will continue as a breeding ground for insurgency and terrorism; the opium industry and criminal networks will continue to flourish to fuel the insurgency.</a:t>
            </a:r>
          </a:p>
          <a:p>
            <a:pPr>
              <a:defRPr/>
            </a:pPr>
            <a:r>
              <a:rPr lang="en-US" sz="2500" dirty="0">
                <a:solidFill>
                  <a:sysClr val="windowText" lastClr="000000"/>
                </a:solidFill>
                <a:latin typeface="Calibri"/>
              </a:rPr>
              <a:t>Competition for the minimal resources available will increase between ethnic groups and tribes fueling  insecurity.</a:t>
            </a:r>
          </a:p>
          <a:p>
            <a:pPr>
              <a:defRPr/>
            </a:pPr>
            <a:r>
              <a:rPr lang="en-US" sz="2500" dirty="0">
                <a:solidFill>
                  <a:sysClr val="windowText" lastClr="000000"/>
                </a:solidFill>
                <a:latin typeface="Calibri"/>
              </a:rPr>
              <a:t>Unemployment especially among the youth will fuel insecurity in the cities.</a:t>
            </a:r>
          </a:p>
          <a:p>
            <a:pPr>
              <a:defRPr/>
            </a:pPr>
            <a:r>
              <a:rPr lang="en-US" sz="2500" dirty="0">
                <a:solidFill>
                  <a:sysClr val="windowText" lastClr="000000"/>
                </a:solidFill>
                <a:latin typeface="Calibri"/>
              </a:rPr>
              <a:t>Significant Economic Contraction will jeopardize the Transition </a:t>
            </a:r>
          </a:p>
          <a:p>
            <a:pPr>
              <a:defRPr/>
            </a:pPr>
            <a:r>
              <a:rPr lang="en-US" sz="2500" dirty="0">
                <a:solidFill>
                  <a:sysClr val="windowText" lastClr="000000"/>
                </a:solidFill>
                <a:latin typeface="Calibri"/>
              </a:rPr>
              <a:t>The New Silk Road gives the means to Afghanistan and International Community to preserve the gains of the last Decade. </a:t>
            </a:r>
            <a:endParaRPr lang="en-GB" sz="2500" dirty="0">
              <a:solidFill>
                <a:sysClr val="windowText" lastClr="000000"/>
              </a:solidFill>
              <a:latin typeface="Calibri"/>
            </a:endParaRPr>
          </a:p>
        </p:txBody>
      </p:sp>
    </p:spTree>
    <p:extLst>
      <p:ext uri="{BB962C8B-B14F-4D97-AF65-F5344CB8AC3E}">
        <p14:creationId xmlns:p14="http://schemas.microsoft.com/office/powerpoint/2010/main" val="15920669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1194" y="562561"/>
            <a:ext cx="5059345" cy="715962"/>
          </a:xfrm>
        </p:spPr>
        <p:txBody>
          <a:bodyPr/>
          <a:lstStyle/>
          <a:p>
            <a:r>
              <a:rPr lang="en-US" sz="3200" dirty="0"/>
              <a:t>We finally understand!</a:t>
            </a:r>
            <a:endParaRPr lang="en-US" sz="3200" dirty="0"/>
          </a:p>
        </p:txBody>
      </p:sp>
      <p:sp>
        <p:nvSpPr>
          <p:cNvPr id="4" name="TextBox 3"/>
          <p:cNvSpPr txBox="1"/>
          <p:nvPr/>
        </p:nvSpPr>
        <p:spPr>
          <a:xfrm>
            <a:off x="1524001" y="1278523"/>
            <a:ext cx="8633583" cy="338554"/>
          </a:xfrm>
          <a:prstGeom prst="rect">
            <a:avLst/>
          </a:prstGeom>
          <a:noFill/>
        </p:spPr>
        <p:txBody>
          <a:bodyPr wrap="square" rtlCol="0">
            <a:spAutoFit/>
          </a:bodyPr>
          <a:lstStyle/>
          <a:p>
            <a:pPr>
              <a:defRPr/>
            </a:pPr>
            <a:r>
              <a:rPr lang="en-US" sz="1600" b="1" kern="0" dirty="0">
                <a:solidFill>
                  <a:sysClr val="windowText" lastClr="000000"/>
                </a:solidFill>
              </a:rPr>
              <a:t>'When we understand that slide, we'll have won the war,' General Stanley </a:t>
            </a:r>
            <a:r>
              <a:rPr lang="en-US" sz="1600" b="1" kern="0" dirty="0" err="1">
                <a:solidFill>
                  <a:sysClr val="windowText" lastClr="000000"/>
                </a:solidFill>
              </a:rPr>
              <a:t>McChrystal</a:t>
            </a:r>
            <a:endParaRPr lang="en-US" sz="1600" b="1" kern="0" dirty="0">
              <a:solidFill>
                <a:sysClr val="windowText" lastClr="000000"/>
              </a:solidFill>
            </a:endParaRPr>
          </a:p>
        </p:txBody>
      </p:sp>
      <p:pic>
        <p:nvPicPr>
          <p:cNvPr id="5" name="Picture 2" descr="afghanistan power point 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8906538" cy="3769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15035" y="4724400"/>
            <a:ext cx="8906538" cy="1754326"/>
          </a:xfrm>
          <a:prstGeom prst="rect">
            <a:avLst/>
          </a:prstGeom>
          <a:noFill/>
        </p:spPr>
        <p:txBody>
          <a:bodyPr wrap="square" rtlCol="0">
            <a:spAutoFit/>
          </a:bodyPr>
          <a:lstStyle/>
          <a:p>
            <a:pPr algn="ctr">
              <a:defRPr/>
            </a:pPr>
            <a:r>
              <a:rPr lang="en-US" sz="5400" b="1" kern="0" dirty="0">
                <a:solidFill>
                  <a:sysClr val="windowText" lastClr="000000"/>
                </a:solidFill>
              </a:rPr>
              <a:t>=</a:t>
            </a:r>
          </a:p>
          <a:p>
            <a:pPr algn="ctr">
              <a:defRPr/>
            </a:pPr>
            <a:r>
              <a:rPr lang="en-US" sz="5400" b="1" kern="0" dirty="0">
                <a:solidFill>
                  <a:sysClr val="windowText" lastClr="000000"/>
                </a:solidFill>
              </a:rPr>
              <a:t>JOBS</a:t>
            </a:r>
            <a:endParaRPr lang="en-US" sz="5400" b="1" kern="0" dirty="0">
              <a:solidFill>
                <a:sysClr val="windowText" lastClr="000000"/>
              </a:solidFill>
            </a:endParaRPr>
          </a:p>
        </p:txBody>
      </p:sp>
    </p:spTree>
    <p:extLst>
      <p:ext uri="{BB962C8B-B14F-4D97-AF65-F5344CB8AC3E}">
        <p14:creationId xmlns:p14="http://schemas.microsoft.com/office/powerpoint/2010/main" val="11212331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0|0.1|0.1|0.1|0.1|0.1|0.1|0.1|0.1|0.2|0.1|0.1|0.1|0.1|0.2|0.1|0.1|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1996</TotalTime>
  <Words>13829</Words>
  <Application>Microsoft Office PowerPoint</Application>
  <PresentationFormat>Widescreen</PresentationFormat>
  <Paragraphs>1484</Paragraphs>
  <Slides>101</Slides>
  <Notes>66</Notes>
  <HiddenSlides>21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MS PGothic</vt:lpstr>
      <vt:lpstr>MS PGothic</vt:lpstr>
      <vt:lpstr>Arial</vt:lpstr>
      <vt:lpstr>Arial Black</vt:lpstr>
      <vt:lpstr>Arial Narrow</vt:lpstr>
      <vt:lpstr>Calibri</vt:lpstr>
      <vt:lpstr>Calibri Light</vt:lpstr>
      <vt:lpstr>Cambria</vt:lpstr>
      <vt:lpstr>Gisha</vt:lpstr>
      <vt:lpstr>Impact</vt:lpstr>
      <vt:lpstr>Myriad Pro Light</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Economic Development: Why do it?</vt:lpstr>
      <vt:lpstr>PowerPoint Presentation</vt:lpstr>
      <vt:lpstr>Once Upon a Time in Afghanistan</vt:lpstr>
      <vt:lpstr>Afghanistan: Pre-Conflict Nation</vt:lpstr>
      <vt:lpstr>Afghanistan: A Post-Conflict Nation</vt:lpstr>
      <vt:lpstr>What is Economic Development?</vt:lpstr>
      <vt:lpstr>PowerPoint Presentation</vt:lpstr>
      <vt:lpstr>The Economy – The Bad News</vt:lpstr>
      <vt:lpstr>The Economy – The Good News</vt:lpstr>
      <vt:lpstr>The Economy – Following the Money</vt:lpstr>
      <vt:lpstr>Hawala Operation</vt:lpstr>
      <vt:lpstr>IVTS  Operator Settlement</vt:lpstr>
      <vt:lpstr>Labor Force and GDP Distribution</vt:lpstr>
      <vt:lpstr>The Illicit Economy – Opium</vt:lpstr>
      <vt:lpstr>Bittersweet Harvest</vt:lpstr>
      <vt:lpstr>Consequences of Opium Cultivation</vt:lpstr>
      <vt:lpstr>Alternative Programs</vt:lpstr>
      <vt:lpstr>Major Agricultural Products</vt:lpstr>
      <vt:lpstr>Major Non-Agricultural Products</vt:lpstr>
      <vt:lpstr>Economic Development, Infrastructure and COIN</vt:lpstr>
      <vt:lpstr>COIN: National Solidarity Program</vt:lpstr>
      <vt:lpstr>COIN: Agricultural Development Teams</vt:lpstr>
      <vt:lpstr>Infrastructure – Railroads</vt:lpstr>
      <vt:lpstr>Trans-Afghan Railway Network</vt:lpstr>
      <vt:lpstr>Infrastructure – Water</vt:lpstr>
      <vt:lpstr>Infrastructure – Water</vt:lpstr>
      <vt:lpstr>Inhibitors</vt:lpstr>
      <vt:lpstr>Enablers</vt:lpstr>
      <vt:lpstr> The Regional Economic View</vt:lpstr>
      <vt:lpstr> The Regional Economic View</vt:lpstr>
      <vt:lpstr> The Regional Economic View</vt:lpstr>
      <vt:lpstr> The Regional Economic View</vt:lpstr>
      <vt:lpstr> The Regional Economic View</vt:lpstr>
      <vt:lpstr> The Regional Economic View</vt:lpstr>
      <vt:lpstr>What constitutes social development? </vt:lpstr>
      <vt:lpstr>Social Development within the Afghan Context</vt:lpstr>
      <vt:lpstr>Afghan National Development  Strategy</vt:lpstr>
      <vt:lpstr>Education Today in Afghanistan</vt:lpstr>
      <vt:lpstr>Islamic Education in Afghanistan</vt:lpstr>
      <vt:lpstr>Education for Girls: A Harrowing Choice?</vt:lpstr>
      <vt:lpstr>Challenges to the Education Sector</vt:lpstr>
      <vt:lpstr>Health Care Sector: A Good News Story</vt:lpstr>
      <vt:lpstr>Basic Package of Health Services (BPHS)</vt:lpstr>
      <vt:lpstr>BPHS Interventions</vt:lpstr>
      <vt:lpstr>BPHS Accomplishments 2002 – 2008</vt:lpstr>
      <vt:lpstr>Challenges to the Health Care Sector</vt:lpstr>
      <vt:lpstr>Refugees and Internally Displaced Persons (IDPs)</vt:lpstr>
      <vt:lpstr>PowerPoint Presentation</vt:lpstr>
      <vt:lpstr>    Economic growth has been strong… </vt:lpstr>
      <vt:lpstr>PowerPoint Presentation</vt:lpstr>
      <vt:lpstr>    Drivers of Economic Growth</vt:lpstr>
      <vt:lpstr>Afghanistan: Government Revenue  Excluding grants</vt:lpstr>
      <vt:lpstr>PowerPoint Presentation</vt:lpstr>
      <vt:lpstr>1392 (2012/13) overall budget composition</vt:lpstr>
      <vt:lpstr>1392 (2012/13) Budget funding sources</vt:lpstr>
      <vt:lpstr>Operating budget comparison</vt:lpstr>
      <vt:lpstr>1392 operating budget by sector</vt:lpstr>
      <vt:lpstr>1392 development budget by sector</vt:lpstr>
      <vt:lpstr>Fiscal sustainability projections (operating budget only)</vt:lpstr>
      <vt:lpstr>PowerPoint Presentation</vt:lpstr>
      <vt:lpstr>PowerPoint Presentation</vt:lpstr>
      <vt:lpstr>PowerPoint Presentation</vt:lpstr>
      <vt:lpstr>PowerPoint Presentation</vt:lpstr>
      <vt:lpstr>Key Lessons: Economic Development</vt:lpstr>
      <vt:lpstr>Key Lessons: Social Development</vt:lpstr>
      <vt:lpstr>PowerPoint Presentation</vt:lpstr>
      <vt:lpstr> How does the scale-down of aid affect growth and stability?</vt:lpstr>
      <vt:lpstr> Who will feel the economic impact of the transition process?</vt:lpstr>
      <vt:lpstr>Alternative Futures</vt:lpstr>
      <vt:lpstr>The New Silk Road Initiative</vt:lpstr>
      <vt:lpstr>PowerPoint Presentation</vt:lpstr>
      <vt:lpstr>PowerPoint Presentation</vt:lpstr>
      <vt:lpstr>Northern Distribution Network</vt:lpstr>
      <vt:lpstr>Afghanistan as a hub for Intercontinental Trade</vt:lpstr>
      <vt:lpstr>PowerPoint Presentation</vt:lpstr>
      <vt:lpstr>PowerPoint Presentation</vt:lpstr>
      <vt:lpstr>Who is supporting the New Silk Road Initiative</vt:lpstr>
      <vt:lpstr>Who is supporting the New Silk Road</vt:lpstr>
      <vt:lpstr>PowerPoint Presentation</vt:lpstr>
      <vt:lpstr>Opportunities</vt:lpstr>
      <vt:lpstr>PowerPoint Presentation</vt:lpstr>
      <vt:lpstr>New Silk Road in Strategic Interest of US</vt:lpstr>
      <vt:lpstr>Role of the United States</vt:lpstr>
      <vt:lpstr>Cost of not engaging in  New Silk Road</vt:lpstr>
      <vt:lpstr>Conclusion</vt:lpstr>
      <vt:lpstr>We finally understand!</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Vestige</dc:creator>
  <cp:lastModifiedBy>Farhadi, Adib</cp:lastModifiedBy>
  <cp:revision>105</cp:revision>
  <dcterms:created xsi:type="dcterms:W3CDTF">2016-01-28T20:34:54Z</dcterms:created>
  <dcterms:modified xsi:type="dcterms:W3CDTF">2016-05-19T18:07:55Z</dcterms:modified>
</cp:coreProperties>
</file>